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49"/>
  </p:notesMasterIdLst>
  <p:sldIdLst>
    <p:sldId id="272" r:id="rId4"/>
    <p:sldId id="406" r:id="rId5"/>
    <p:sldId id="281" r:id="rId6"/>
    <p:sldId id="280" r:id="rId7"/>
    <p:sldId id="948" r:id="rId8"/>
    <p:sldId id="282" r:id="rId9"/>
    <p:sldId id="283" r:id="rId10"/>
    <p:sldId id="285" r:id="rId11"/>
    <p:sldId id="507" r:id="rId12"/>
    <p:sldId id="381" r:id="rId13"/>
    <p:sldId id="297" r:id="rId14"/>
    <p:sldId id="943" r:id="rId15"/>
    <p:sldId id="414" r:id="rId16"/>
    <p:sldId id="298" r:id="rId17"/>
    <p:sldId id="416" r:id="rId18"/>
    <p:sldId id="397" r:id="rId19"/>
    <p:sldId id="743" r:id="rId20"/>
    <p:sldId id="348" r:id="rId21"/>
    <p:sldId id="944" r:id="rId22"/>
    <p:sldId id="957" r:id="rId23"/>
    <p:sldId id="945" r:id="rId24"/>
    <p:sldId id="299" r:id="rId25"/>
    <p:sldId id="947" r:id="rId26"/>
    <p:sldId id="949" r:id="rId27"/>
    <p:sldId id="954" r:id="rId28"/>
    <p:sldId id="814" r:id="rId29"/>
    <p:sldId id="953" r:id="rId30"/>
    <p:sldId id="936" r:id="rId31"/>
    <p:sldId id="955" r:id="rId32"/>
    <p:sldId id="956" r:id="rId33"/>
    <p:sldId id="302" r:id="rId34"/>
    <p:sldId id="958" r:id="rId35"/>
    <p:sldId id="405" r:id="rId36"/>
    <p:sldId id="336" r:id="rId37"/>
    <p:sldId id="338" r:id="rId38"/>
    <p:sldId id="941" r:id="rId39"/>
    <p:sldId id="418" r:id="rId40"/>
    <p:sldId id="959" r:id="rId41"/>
    <p:sldId id="291" r:id="rId42"/>
    <p:sldId id="865" r:id="rId43"/>
    <p:sldId id="906" r:id="rId44"/>
    <p:sldId id="824" r:id="rId45"/>
    <p:sldId id="907" r:id="rId46"/>
    <p:sldId id="312" r:id="rId47"/>
    <p:sldId id="318"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Parikh" initials="JP" lastIdx="27" clrIdx="0">
    <p:extLst>
      <p:ext uri="{19B8F6BF-5375-455C-9EA6-DF929625EA0E}">
        <p15:presenceInfo xmlns:p15="http://schemas.microsoft.com/office/powerpoint/2012/main" userId="S::jacob.parikh@k12.wa.us::952ec22f-cc64-44cb-84ea-627520c8169a" providerId="AD"/>
      </p:ext>
    </p:extLst>
  </p:cmAuthor>
  <p:cmAuthor id="2" name="Dawn Cope" initials="DC" lastIdx="1" clrIdx="1">
    <p:extLst>
      <p:ext uri="{19B8F6BF-5375-455C-9EA6-DF929625EA0E}">
        <p15:presenceInfo xmlns:p15="http://schemas.microsoft.com/office/powerpoint/2012/main" userId="S::Dawn.Cope@k12.wa.us::c8df3465-0ba2-4375-946f-643420676df9" providerId="AD"/>
      </p:ext>
    </p:extLst>
  </p:cmAuthor>
  <p:cmAuthor id="3" name="Korey Peterson" initials="KP" lastIdx="19" clrIdx="2">
    <p:extLst>
      <p:ext uri="{19B8F6BF-5375-455C-9EA6-DF929625EA0E}">
        <p15:presenceInfo xmlns:p15="http://schemas.microsoft.com/office/powerpoint/2012/main" userId="S::korey.peterson@k12.wa.us::115fb1cf-382f-4a53-ade9-ae6b4b6c95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5761"/>
    <a:srgbClr val="B2B2B2"/>
    <a:srgbClr val="DDDDDD"/>
    <a:srgbClr val="F8F8F8"/>
    <a:srgbClr val="C0C0C0"/>
    <a:srgbClr val="EAEAEA"/>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69501" autoAdjust="0"/>
  </p:normalViewPr>
  <p:slideViewPr>
    <p:cSldViewPr snapToGrid="0">
      <p:cViewPr varScale="1">
        <p:scale>
          <a:sx n="79" d="100"/>
          <a:sy n="79" d="100"/>
        </p:scale>
        <p:origin x="1452" y="84"/>
      </p:cViewPr>
      <p:guideLst/>
    </p:cSldViewPr>
  </p:slideViewPr>
  <p:outlineViewPr>
    <p:cViewPr>
      <p:scale>
        <a:sx n="33" d="100"/>
        <a:sy n="33" d="100"/>
      </p:scale>
      <p:origin x="0" y="-1584"/>
    </p:cViewPr>
  </p:outlineViewPr>
  <p:notesTextViewPr>
    <p:cViewPr>
      <p:scale>
        <a:sx n="1" d="1"/>
        <a:sy n="1" d="1"/>
      </p:scale>
      <p:origin x="0" y="0"/>
    </p:cViewPr>
  </p:notesTextViewPr>
  <p:notesViewPr>
    <p:cSldViewPr snapToGrid="0">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02DE70-5E07-427F-A202-5761E6A9011A}" type="datetimeFigureOut">
              <a:rPr lang="en-US" smtClean="0"/>
              <a:t>10/22/2020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475AF5-D34F-488A-AC6C-2346375A47D2}" type="slidenum">
              <a:rPr lang="en-US" smtClean="0"/>
              <a:t>‹#›</a:t>
            </a:fld>
            <a:endParaRPr lang="en-US" dirty="0"/>
          </a:p>
        </p:txBody>
      </p:sp>
    </p:spTree>
    <p:extLst>
      <p:ext uri="{BB962C8B-B14F-4D97-AF65-F5344CB8AC3E}">
        <p14:creationId xmlns:p14="http://schemas.microsoft.com/office/powerpoint/2010/main" val="189889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and welcome to this WSTA/OSTA presentation about updates to the Washington State Science Assessment, which is called the Washington Comprehensive Assessment of Science, or WCAS.</a:t>
            </a:r>
          </a:p>
        </p:txBody>
      </p:sp>
      <p:sp>
        <p:nvSpPr>
          <p:cNvPr id="4" name="Slide Number Placeholder 3"/>
          <p:cNvSpPr>
            <a:spLocks noGrp="1"/>
          </p:cNvSpPr>
          <p:nvPr>
            <p:ph type="sldNum" sz="quarter" idx="5"/>
          </p:nvPr>
        </p:nvSpPr>
        <p:spPr/>
        <p:txBody>
          <a:bodyPr/>
          <a:lstStyle/>
          <a:p>
            <a:fld id="{F3475AF5-D34F-488A-AC6C-2346375A47D2}" type="slidenum">
              <a:rPr lang="en-US" smtClean="0"/>
              <a:t>1</a:t>
            </a:fld>
            <a:endParaRPr lang="en-US" dirty="0"/>
          </a:p>
        </p:txBody>
      </p:sp>
    </p:spTree>
    <p:extLst>
      <p:ext uri="{BB962C8B-B14F-4D97-AF65-F5344CB8AC3E}">
        <p14:creationId xmlns:p14="http://schemas.microsoft.com/office/powerpoint/2010/main" val="309223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 testing was cancelled in spring 2020 due to COVID-19.</a:t>
            </a:r>
          </a:p>
          <a:p>
            <a:endParaRPr lang="en-US" dirty="0"/>
          </a:p>
          <a:p>
            <a:r>
              <a:rPr lang="en-US" dirty="0"/>
              <a:t>Currently, the WCAS is planned to be administered to students in spring 2021. Test windows are published on OSPI’s State Testing website—link provided here.</a:t>
            </a:r>
          </a:p>
          <a:p>
            <a:endParaRPr lang="en-US" dirty="0"/>
          </a:p>
          <a:p>
            <a:r>
              <a:rPr lang="en-US" dirty="0"/>
              <a:t>You’ll notice we have an online testing window and an accommodated paper window.</a:t>
            </a:r>
          </a:p>
          <a:p>
            <a:endParaRPr lang="en-US" dirty="0"/>
          </a:p>
          <a:p>
            <a:r>
              <a:rPr lang="en-US" dirty="0"/>
              <a:t>We are excited to have expanded the high school testing windows to match the elementary and middle school windows. We hope this will help improve high school participation rates.</a:t>
            </a:r>
          </a:p>
          <a:p>
            <a:endParaRPr lang="en-US" dirty="0"/>
          </a:p>
          <a:p>
            <a:r>
              <a:rPr lang="en-US" dirty="0"/>
              <a:t>In 2018 and 2019, Grade 5 and Grade 8 Participation was around 95% to 98%. High school was around 65%.</a:t>
            </a:r>
          </a:p>
          <a:p>
            <a:endParaRPr lang="en-US" dirty="0"/>
          </a:p>
          <a:p>
            <a:r>
              <a:rPr lang="en-US" dirty="0"/>
              <a:t>Most students take the online form of the test. </a:t>
            </a:r>
            <a:r>
              <a:rPr lang="en-US" i="0" dirty="0"/>
              <a:t>The </a:t>
            </a:r>
            <a:r>
              <a:rPr lang="en-US" b="0" i="0" dirty="0">
                <a:latin typeface="+mn-lt"/>
              </a:rPr>
              <a:t>accommodated paper form is available only to support large print, braille, and standard print English and Spanish forms for students whose IEP or 504 plan states paper. The student to Test Administrator (TA) ratio should be no greater than 3 students to 1 TA when administering the WCAS accommodated paper form.</a:t>
            </a:r>
          </a:p>
          <a:p>
            <a:endParaRPr lang="en-US" b="0" i="0" dirty="0">
              <a:latin typeface="+mn-lt"/>
            </a:endParaRPr>
          </a:p>
          <a:p>
            <a:r>
              <a:rPr lang="en-US" b="0" i="0" dirty="0">
                <a:latin typeface="+mn-lt"/>
              </a:rPr>
              <a:t>We are currently working on an accommodated paper training test form for grades 5, 8, and 11 that should be available in early 2021.</a:t>
            </a:r>
          </a:p>
        </p:txBody>
      </p:sp>
      <p:sp>
        <p:nvSpPr>
          <p:cNvPr id="4" name="Slide Number Placeholder 3"/>
          <p:cNvSpPr>
            <a:spLocks noGrp="1"/>
          </p:cNvSpPr>
          <p:nvPr>
            <p:ph type="sldNum" sz="quarter" idx="5"/>
          </p:nvPr>
        </p:nvSpPr>
        <p:spPr/>
        <p:txBody>
          <a:bodyPr/>
          <a:lstStyle/>
          <a:p>
            <a:fld id="{F3475AF5-D34F-488A-AC6C-2346375A47D2}" type="slidenum">
              <a:rPr lang="en-US" smtClean="0"/>
              <a:t>10</a:t>
            </a:fld>
            <a:endParaRPr lang="en-US" dirty="0"/>
          </a:p>
        </p:txBody>
      </p:sp>
    </p:spTree>
    <p:extLst>
      <p:ext uri="{BB962C8B-B14F-4D97-AF65-F5344CB8AC3E}">
        <p14:creationId xmlns:p14="http://schemas.microsoft.com/office/powerpoint/2010/main" val="178139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WCAS is a state-specific test that is developed in Washington in coordination with science educators throughout the state. Washington is one of a handful of states with an operational science test aligned to three-dimensional standards. We’ll now share some information about the design of the WCAS.</a:t>
            </a:r>
          </a:p>
        </p:txBody>
      </p:sp>
      <p:sp>
        <p:nvSpPr>
          <p:cNvPr id="4" name="Slide Number Placeholder 3"/>
          <p:cNvSpPr>
            <a:spLocks noGrp="1"/>
          </p:cNvSpPr>
          <p:nvPr>
            <p:ph type="sldNum" sz="quarter" idx="5"/>
          </p:nvPr>
        </p:nvSpPr>
        <p:spPr/>
        <p:txBody>
          <a:bodyPr/>
          <a:lstStyle/>
          <a:p>
            <a:fld id="{F3475AF5-D34F-488A-AC6C-2346375A47D2}" type="slidenum">
              <a:rPr lang="en-US" smtClean="0"/>
              <a:t>11</a:t>
            </a:fld>
            <a:endParaRPr lang="en-US" dirty="0"/>
          </a:p>
        </p:txBody>
      </p:sp>
    </p:spTree>
    <p:extLst>
      <p:ext uri="{BB962C8B-B14F-4D97-AF65-F5344CB8AC3E}">
        <p14:creationId xmlns:p14="http://schemas.microsoft.com/office/powerpoint/2010/main" val="166456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In October 2013, Washington adopted the Next Generation Science Standards as our state science standards. We changed the name of the standards to the </a:t>
            </a:r>
            <a:r>
              <a:rPr lang="en-US" i="1" dirty="0"/>
              <a:t>Washington State 2013 K-12 Science Learning Standards (WSSLS). </a:t>
            </a:r>
            <a:r>
              <a:rPr lang="en-US" i="0" dirty="0"/>
              <a:t>The WCAS assess these standards.</a:t>
            </a:r>
          </a:p>
          <a:p>
            <a:pPr defTabSz="931774">
              <a:defRPr/>
            </a:pPr>
            <a:endParaRPr lang="en-US" altLang="en-US" i="1" dirty="0"/>
          </a:p>
          <a:p>
            <a:pPr defTabSz="931774">
              <a:defRPr/>
            </a:pPr>
            <a:r>
              <a:rPr lang="en-US" altLang="en-US" i="0" dirty="0"/>
              <a:t>The standards are sets of Performance Expectations that are distinct from prior science standards in three ways.</a:t>
            </a:r>
          </a:p>
          <a:p>
            <a:pPr marL="232943" indent="-232943" defTabSz="931774">
              <a:buFontTx/>
              <a:buAutoNum type="arabicParenR"/>
              <a:defRPr/>
            </a:pPr>
            <a:r>
              <a:rPr lang="en-US" altLang="en-US" i="0" dirty="0"/>
              <a:t>They state what students should be able to do in order to demonstrate that they have met the standard. Formerly, students demonstrated what they know.</a:t>
            </a:r>
          </a:p>
          <a:p>
            <a:pPr marL="232943" indent="-232943" defTabSz="931774">
              <a:buFontTx/>
              <a:buAutoNum type="arabicParenR"/>
              <a:defRPr/>
            </a:pPr>
            <a:r>
              <a:rPr lang="en-US" altLang="en-US" i="0" dirty="0"/>
              <a:t>Each Performance Expectation incorporates all three dimensions: a science or engineering practice, a disciplinary core idea, and a crosscutting concept.</a:t>
            </a:r>
          </a:p>
          <a:p>
            <a:pPr marL="232943" indent="-232943" defTabSz="931774">
              <a:buFontTx/>
              <a:buAutoNum type="arabicParenR"/>
              <a:defRPr/>
            </a:pPr>
            <a:r>
              <a:rPr lang="en-US" altLang="en-US" i="0" dirty="0"/>
              <a:t>Each set of Performance Expectations lists connections to other ideas within the disciplines of science and engineering, and with Common Core State Standards in Mathematics and English Language Arts.</a:t>
            </a:r>
          </a:p>
          <a:p>
            <a:pPr defTabSz="931774">
              <a:defRPr/>
            </a:pPr>
            <a:endParaRPr lang="en-US" altLang="en-US" i="0" dirty="0"/>
          </a:p>
          <a:p>
            <a:pPr defTabSz="931774">
              <a:defRPr/>
            </a:pPr>
            <a:r>
              <a:rPr lang="en-US" altLang="en-US" i="0" dirty="0"/>
              <a:t>Here, we have provided a link to the OSPI standards page which is hosted by our Science Learning and Teaching Team. You can find more information about the adoption and implementation of the standards.</a:t>
            </a:r>
          </a:p>
          <a:p>
            <a:pPr defTabSz="931774">
              <a:defRPr/>
            </a:pPr>
            <a:endParaRPr lang="en-US" altLang="en-US" i="0" dirty="0"/>
          </a:p>
          <a:p>
            <a:pPr defTabSz="931774">
              <a:defRPr/>
            </a:pPr>
            <a:r>
              <a:rPr lang="en-US" altLang="en-US" i="0" dirty="0"/>
              <a:t>The NextGen.org link will take you to the standards. There are many tools and resources on the site.</a:t>
            </a:r>
            <a:endParaRPr lang="en-US" dirty="0"/>
          </a:p>
        </p:txBody>
      </p:sp>
      <p:sp>
        <p:nvSpPr>
          <p:cNvPr id="4" name="Slide Number Placeholder 3"/>
          <p:cNvSpPr>
            <a:spLocks noGrp="1"/>
          </p:cNvSpPr>
          <p:nvPr>
            <p:ph type="sldNum" sz="quarter" idx="5"/>
          </p:nvPr>
        </p:nvSpPr>
        <p:spPr/>
        <p:txBody>
          <a:bodyPr/>
          <a:lstStyle/>
          <a:p>
            <a:fld id="{F3475AF5-D34F-488A-AC6C-2346375A47D2}" type="slidenum">
              <a:rPr lang="en-US" smtClean="0"/>
              <a:t>12</a:t>
            </a:fld>
            <a:endParaRPr lang="en-US" dirty="0"/>
          </a:p>
        </p:txBody>
      </p:sp>
    </p:spTree>
    <p:extLst>
      <p:ext uri="{BB962C8B-B14F-4D97-AF65-F5344CB8AC3E}">
        <p14:creationId xmlns:p14="http://schemas.microsoft.com/office/powerpoint/2010/main" val="144873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 have any questions about the standards as they pertain to learning and teaching, we provided the email addresses of the Science Learning and Teaching team.</a:t>
            </a:r>
          </a:p>
          <a:p>
            <a:endParaRPr lang="en-US" altLang="en-US" dirty="0"/>
          </a:p>
          <a:p>
            <a:r>
              <a:rPr lang="en-US" altLang="en-US" dirty="0"/>
              <a:t>Ellen Ebert is the Director of Science Learning and Teaching, and is joined by Kimberly </a:t>
            </a:r>
            <a:r>
              <a:rPr lang="en-US" altLang="en-US" dirty="0" err="1"/>
              <a:t>Astle</a:t>
            </a:r>
            <a:r>
              <a:rPr lang="en-US" altLang="en-US" dirty="0"/>
              <a:t>, Elementary Science Specialist, and Elizabeth Schmitz, Environmental and Sustainability Program Supervisor.</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803" indent="-295064">
              <a:spcBef>
                <a:spcPct val="30000"/>
              </a:spcBef>
              <a:defRPr sz="1200">
                <a:solidFill>
                  <a:schemeClr val="tx1"/>
                </a:solidFill>
                <a:latin typeface="Calibri" panose="020F0502020204030204" pitchFamily="34" charset="0"/>
              </a:defRPr>
            </a:lvl2pPr>
            <a:lvl3pPr marL="1186847" indent="-235721">
              <a:spcBef>
                <a:spcPct val="30000"/>
              </a:spcBef>
              <a:defRPr sz="1200">
                <a:solidFill>
                  <a:schemeClr val="tx1"/>
                </a:solidFill>
                <a:latin typeface="Calibri" panose="020F0502020204030204" pitchFamily="34" charset="0"/>
              </a:defRPr>
            </a:lvl3pPr>
            <a:lvl4pPr marL="1661585" indent="-235721">
              <a:spcBef>
                <a:spcPct val="30000"/>
              </a:spcBef>
              <a:defRPr sz="1200">
                <a:solidFill>
                  <a:schemeClr val="tx1"/>
                </a:solidFill>
                <a:latin typeface="Calibri" panose="020F0502020204030204" pitchFamily="34" charset="0"/>
              </a:defRPr>
            </a:lvl4pPr>
            <a:lvl5pPr marL="2136324" indent="-235721">
              <a:spcBef>
                <a:spcPct val="30000"/>
              </a:spcBef>
              <a:defRPr sz="1200">
                <a:solidFill>
                  <a:schemeClr val="tx1"/>
                </a:solidFill>
                <a:latin typeface="Calibri" panose="020F0502020204030204" pitchFamily="34" charset="0"/>
              </a:defRPr>
            </a:lvl5pPr>
            <a:lvl6pPr marL="2611062" indent="-235721" eaLnBrk="0" fontAlgn="base" hangingPunct="0">
              <a:spcBef>
                <a:spcPct val="30000"/>
              </a:spcBef>
              <a:spcAft>
                <a:spcPct val="0"/>
              </a:spcAft>
              <a:defRPr sz="1200">
                <a:solidFill>
                  <a:schemeClr val="tx1"/>
                </a:solidFill>
                <a:latin typeface="Calibri" panose="020F0502020204030204" pitchFamily="34" charset="0"/>
              </a:defRPr>
            </a:lvl6pPr>
            <a:lvl7pPr marL="3085801" indent="-235721" eaLnBrk="0" fontAlgn="base" hangingPunct="0">
              <a:spcBef>
                <a:spcPct val="30000"/>
              </a:spcBef>
              <a:spcAft>
                <a:spcPct val="0"/>
              </a:spcAft>
              <a:defRPr sz="1200">
                <a:solidFill>
                  <a:schemeClr val="tx1"/>
                </a:solidFill>
                <a:latin typeface="Calibri" panose="020F0502020204030204" pitchFamily="34" charset="0"/>
              </a:defRPr>
            </a:lvl7pPr>
            <a:lvl8pPr marL="3560540" indent="-235721" eaLnBrk="0" fontAlgn="base" hangingPunct="0">
              <a:spcBef>
                <a:spcPct val="30000"/>
              </a:spcBef>
              <a:spcAft>
                <a:spcPct val="0"/>
              </a:spcAft>
              <a:defRPr sz="1200">
                <a:solidFill>
                  <a:schemeClr val="tx1"/>
                </a:solidFill>
                <a:latin typeface="Calibri" panose="020F0502020204030204" pitchFamily="34" charset="0"/>
              </a:defRPr>
            </a:lvl8pPr>
            <a:lvl9pPr marL="4035279" indent="-2357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8EA539-41B8-43D0-AEDD-F0168781037E}" type="slidenum">
              <a:rPr lang="en-US" altLang="en-US" smtClean="0">
                <a:latin typeface="Garamond" panose="02020404030301010803" pitchFamily="18" charset="0"/>
              </a:rPr>
              <a:pPr>
                <a:spcBef>
                  <a:spcPct val="0"/>
                </a:spcBef>
              </a:pPr>
              <a:t>13</a:t>
            </a:fld>
            <a:endParaRPr lang="en-US" altLang="en-US" dirty="0">
              <a:latin typeface="Garamond" panose="02020404030301010803" pitchFamily="18" charset="0"/>
            </a:endParaRPr>
          </a:p>
        </p:txBody>
      </p:sp>
    </p:spTree>
    <p:extLst>
      <p:ext uri="{BB962C8B-B14F-4D97-AF65-F5344CB8AC3E}">
        <p14:creationId xmlns:p14="http://schemas.microsoft.com/office/powerpoint/2010/main" val="250086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Science Standards were adopted, we needed to develop a new state science assessment. Because the standards are significantly different from prior standards, we know the assessments would be significantly different from prior assessments. In addition, the new assessments would be given primarily online—a big shift from the former test—the Measurements of Student Progress (MSP) and the Biology End-of-Course exam (EOC).</a:t>
            </a:r>
          </a:p>
          <a:p>
            <a:endParaRPr lang="en-US" dirty="0"/>
          </a:p>
          <a:p>
            <a:r>
              <a:rPr lang="en-US" dirty="0"/>
              <a:t>This slide details our main goals as we embarked on the work. We wanted to maintain our tradition of including WA educators at every level of assessment development: from initial planning meetings to annual item development meetings, to special events that only happen when a new test is developed. The special events included the writing of achievement level descriptors, a contrasting groups study, an achievement level setting, and an alignment study.</a:t>
            </a:r>
          </a:p>
          <a:p>
            <a:endParaRPr lang="en-US" dirty="0"/>
          </a:p>
          <a:p>
            <a:r>
              <a:rPr lang="en-US" b="1" dirty="0"/>
              <a:t>P</a:t>
            </a:r>
            <a:r>
              <a:rPr lang="en-US" b="1" dirty="0">
                <a:solidFill>
                  <a:srgbClr val="FF0000"/>
                </a:solidFill>
              </a:rPr>
              <a:t>lease raise you hand if you’ve joined us for any of these types of meetings.</a:t>
            </a:r>
          </a:p>
          <a:p>
            <a:endParaRPr lang="en-US" dirty="0"/>
          </a:p>
          <a:p>
            <a:r>
              <a:rPr lang="en-US" dirty="0"/>
              <a:t>Involving educators every step of the way and incorporating sound development practices were key to achieving the rest of the goals listed here:</a:t>
            </a:r>
          </a:p>
          <a:p>
            <a:pPr marL="171450" indent="-171450">
              <a:buFont typeface="Arial" panose="020B0604020202020204" pitchFamily="34" charset="0"/>
              <a:buChar char="•"/>
            </a:pPr>
            <a:r>
              <a:rPr lang="en-US" dirty="0"/>
              <a:t>Designing an assessment that reflects how science content is taught and tested in the classroom;</a:t>
            </a:r>
          </a:p>
          <a:p>
            <a:pPr marL="171450" indent="-171450">
              <a:buFont typeface="Arial" panose="020B0604020202020204" pitchFamily="34" charset="0"/>
              <a:buChar char="•"/>
            </a:pPr>
            <a:r>
              <a:rPr lang="en-US" dirty="0"/>
              <a:t>Designing an assessment that allows for valid and reliable inferences to be drawn from the results;</a:t>
            </a:r>
          </a:p>
          <a:p>
            <a:pPr marL="171450" indent="-171450">
              <a:buFont typeface="Arial" panose="020B0604020202020204" pitchFamily="34" charset="0"/>
              <a:buChar char="•"/>
            </a:pPr>
            <a:r>
              <a:rPr lang="en-US" dirty="0"/>
              <a:t>And that ensures the fair and accurate assessment of all students.</a:t>
            </a:r>
          </a:p>
        </p:txBody>
      </p:sp>
      <p:sp>
        <p:nvSpPr>
          <p:cNvPr id="4" name="Slide Number Placeholder 3"/>
          <p:cNvSpPr>
            <a:spLocks noGrp="1"/>
          </p:cNvSpPr>
          <p:nvPr>
            <p:ph type="sldNum" sz="quarter" idx="5"/>
          </p:nvPr>
        </p:nvSpPr>
        <p:spPr/>
        <p:txBody>
          <a:bodyPr/>
          <a:lstStyle/>
          <a:p>
            <a:fld id="{F3475AF5-D34F-488A-AC6C-2346375A47D2}" type="slidenum">
              <a:rPr lang="en-US" smtClean="0"/>
              <a:t>14</a:t>
            </a:fld>
            <a:endParaRPr lang="en-US" dirty="0"/>
          </a:p>
        </p:txBody>
      </p:sp>
    </p:spTree>
    <p:extLst>
      <p:ext uri="{BB962C8B-B14F-4D97-AF65-F5344CB8AC3E}">
        <p14:creationId xmlns:p14="http://schemas.microsoft.com/office/powerpoint/2010/main" val="348444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altLang="en-US" dirty="0"/>
              <a:t>The next few slides provide information about the test design that emerged after several years of planning and development.</a:t>
            </a:r>
          </a:p>
          <a:p>
            <a:pPr defTabSz="931774">
              <a:defRPr/>
            </a:pPr>
            <a:endParaRPr lang="en-US" altLang="en-US" dirty="0"/>
          </a:p>
          <a:p>
            <a:pPr defTabSz="931774">
              <a:defRPr/>
            </a:pPr>
            <a:r>
              <a:rPr lang="en-US" altLang="en-US" dirty="0"/>
              <a:t>First, as mentioned earlier, the WCAS is administered to students in grades 5, 8, and 11.</a:t>
            </a:r>
          </a:p>
          <a:p>
            <a:endParaRPr lang="en-US" altLang="en-US" dirty="0"/>
          </a:p>
          <a:p>
            <a:r>
              <a:rPr lang="en-US" altLang="en-US" dirty="0"/>
              <a:t>In elementary school the WCAS assesses the 3-4-5 band of the standards in grade 5. The WCAS assesses the entire middle school band of standards in grade 8 and the entire high school band of standards in grade 11.</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71450" indent="-296711">
              <a:defRPr>
                <a:solidFill>
                  <a:schemeClr val="tx1"/>
                </a:solidFill>
                <a:latin typeface="Garamond" panose="02020404030301010803" pitchFamily="18" charset="0"/>
              </a:defRPr>
            </a:lvl2pPr>
            <a:lvl3pPr marL="1186847" indent="-237369">
              <a:defRPr>
                <a:solidFill>
                  <a:schemeClr val="tx1"/>
                </a:solidFill>
                <a:latin typeface="Garamond" panose="02020404030301010803" pitchFamily="18" charset="0"/>
              </a:defRPr>
            </a:lvl3pPr>
            <a:lvl4pPr marL="1661585" indent="-237369">
              <a:defRPr>
                <a:solidFill>
                  <a:schemeClr val="tx1"/>
                </a:solidFill>
                <a:latin typeface="Garamond" panose="02020404030301010803" pitchFamily="18" charset="0"/>
              </a:defRPr>
            </a:lvl4pPr>
            <a:lvl5pPr marL="2136324" indent="-237369">
              <a:defRPr>
                <a:solidFill>
                  <a:schemeClr val="tx1"/>
                </a:solidFill>
                <a:latin typeface="Garamond" panose="02020404030301010803" pitchFamily="18" charset="0"/>
              </a:defRPr>
            </a:lvl5pPr>
            <a:lvl6pPr marL="2611062" indent="-237369" eaLnBrk="0" fontAlgn="base" hangingPunct="0">
              <a:spcBef>
                <a:spcPct val="0"/>
              </a:spcBef>
              <a:spcAft>
                <a:spcPct val="0"/>
              </a:spcAft>
              <a:defRPr>
                <a:solidFill>
                  <a:schemeClr val="tx1"/>
                </a:solidFill>
                <a:latin typeface="Garamond" panose="02020404030301010803" pitchFamily="18" charset="0"/>
              </a:defRPr>
            </a:lvl6pPr>
            <a:lvl7pPr marL="3085801" indent="-237369" eaLnBrk="0" fontAlgn="base" hangingPunct="0">
              <a:spcBef>
                <a:spcPct val="0"/>
              </a:spcBef>
              <a:spcAft>
                <a:spcPct val="0"/>
              </a:spcAft>
              <a:defRPr>
                <a:solidFill>
                  <a:schemeClr val="tx1"/>
                </a:solidFill>
                <a:latin typeface="Garamond" panose="02020404030301010803" pitchFamily="18" charset="0"/>
              </a:defRPr>
            </a:lvl7pPr>
            <a:lvl8pPr marL="3560540" indent="-237369" eaLnBrk="0" fontAlgn="base" hangingPunct="0">
              <a:spcBef>
                <a:spcPct val="0"/>
              </a:spcBef>
              <a:spcAft>
                <a:spcPct val="0"/>
              </a:spcAft>
              <a:defRPr>
                <a:solidFill>
                  <a:schemeClr val="tx1"/>
                </a:solidFill>
                <a:latin typeface="Garamond" panose="02020404030301010803" pitchFamily="18" charset="0"/>
              </a:defRPr>
            </a:lvl8pPr>
            <a:lvl9pPr marL="4035279" indent="-237369" eaLnBrk="0" fontAlgn="base" hangingPunct="0">
              <a:spcBef>
                <a:spcPct val="0"/>
              </a:spcBef>
              <a:spcAft>
                <a:spcPct val="0"/>
              </a:spcAft>
              <a:defRPr>
                <a:solidFill>
                  <a:schemeClr val="tx1"/>
                </a:solidFill>
                <a:latin typeface="Garamond" panose="02020404030301010803" pitchFamily="18" charset="0"/>
              </a:defRPr>
            </a:lvl9pPr>
          </a:lstStyle>
          <a:p>
            <a:fld id="{FD20B250-6B49-4FD2-9674-97BC5CAB4B26}" type="slidenum">
              <a:rPr lang="en-US" altLang="en-US" smtClean="0"/>
              <a:pPr/>
              <a:t>15</a:t>
            </a:fld>
            <a:endParaRPr lang="en-US" altLang="en-US" dirty="0"/>
          </a:p>
        </p:txBody>
      </p:sp>
    </p:spTree>
    <p:extLst>
      <p:ext uri="{BB962C8B-B14F-4D97-AF65-F5344CB8AC3E}">
        <p14:creationId xmlns:p14="http://schemas.microsoft.com/office/powerpoint/2010/main" val="215626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WCAS are comprehensive and cover the entire set of standards (or Performance Expectations) for each grade.</a:t>
            </a:r>
          </a:p>
          <a:p>
            <a:endParaRPr lang="en-US" dirty="0"/>
          </a:p>
          <a:p>
            <a:r>
              <a:rPr lang="en-US" dirty="0"/>
              <a:t>The table gives a high-level view of the test blueprint for each grade.</a:t>
            </a:r>
          </a:p>
          <a:p>
            <a:endParaRPr lang="en-US" dirty="0"/>
          </a:p>
          <a:p>
            <a:r>
              <a:rPr lang="en-US" dirty="0"/>
              <a:t>The grade 5 WCAS is worth a total of 35 points every year. The grade 8 WCAS is worth a total of 40 points every year. The grade 11 WCAS is worth a total of 45 points every year. The points are distributed among three dimensional domains that match the structure of the Science Standards for each grade level.</a:t>
            </a:r>
          </a:p>
          <a:p>
            <a:endParaRPr lang="en-US" dirty="0"/>
          </a:p>
          <a:p>
            <a:r>
              <a:rPr lang="en-US" dirty="0"/>
              <a:t>For example, in grade 5, there are 42 Performance Expectations in the domains of the Physical, Life, and Earth and Space Sciences. 40% of those have Physical Science disciplinary core ideas, 29% of those have Life Science disciplinary core ideas, and 31% have Earth and Space Science disciplinary core ideas. Each year, the grade 5 WCAS matches the distribution of the Grade 5 Performance Expectations.</a:t>
            </a:r>
          </a:p>
          <a:p>
            <a:pPr defTabSz="931774">
              <a:defRPr/>
            </a:pPr>
            <a:endParaRPr lang="en-US" dirty="0"/>
          </a:p>
          <a:p>
            <a:pPr defTabSz="931774">
              <a:defRPr/>
            </a:pPr>
            <a:r>
              <a:rPr lang="en-US" dirty="0"/>
              <a:t>The percentage distributions for grades 8 and 11 are slightly different as the distribution in the standards is slightly different than in grade 5.</a:t>
            </a:r>
          </a:p>
          <a:p>
            <a:pPr defTabSz="931774">
              <a:defRPr/>
            </a:pPr>
            <a:endParaRPr lang="en-US" dirty="0"/>
          </a:p>
          <a:p>
            <a:pPr defTabSz="931774">
              <a:defRPr/>
            </a:pPr>
            <a:r>
              <a:rPr lang="en-US" dirty="0"/>
              <a:t>In addition to three-dimensional Physical, Life, and Earth and Space Science Performance Expectations, there are 3 to 4 Engineering Design Performance Expectations at each grade. When an engineering design Performance Expectations is assessed on the WCAS, it is always paired or bundled with a Physical, Life, or Earth and Space Science Performance Expectation.</a:t>
            </a:r>
          </a:p>
          <a:p>
            <a:pPr defTabSz="931774">
              <a:defRPr/>
            </a:pPr>
            <a:endParaRPr lang="en-US" dirty="0"/>
          </a:p>
          <a:p>
            <a:pPr defTabSz="931774">
              <a:defRPr/>
            </a:pPr>
            <a:r>
              <a:rPr lang="en-US" dirty="0"/>
              <a:t>Each student receives four scores for a WCAS along with an achievement level (1, 2, 3, 4).</a:t>
            </a:r>
          </a:p>
          <a:p>
            <a:pPr defTabSz="931774">
              <a:defRPr/>
            </a:pPr>
            <a:r>
              <a:rPr lang="en-US" dirty="0"/>
              <a:t>There is an overall scale score (e.g., 700, 855), and there are sub scores for the three-dimensional reporting areas:</a:t>
            </a:r>
          </a:p>
          <a:p>
            <a:pPr marL="174708" indent="-174708">
              <a:lnSpc>
                <a:spcPct val="107000"/>
              </a:lnSpc>
              <a:spcAft>
                <a:spcPts val="815"/>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Science and Engineering Practice and Cross-Cutting Concepts in Physical Sciences,</a:t>
            </a:r>
          </a:p>
          <a:p>
            <a:pPr marL="174708" indent="-174708" defTabSz="931774">
              <a:lnSpc>
                <a:spcPct val="107000"/>
              </a:lnSpc>
              <a:spcAft>
                <a:spcPts val="815"/>
              </a:spcAft>
              <a:buFont typeface="Arial" panose="020B060402020202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Science and Engineering Practices and Cross-Cutting Concepts in Life Sciences, and</a:t>
            </a:r>
          </a:p>
          <a:p>
            <a:pPr marL="174708" indent="-174708" defTabSz="931774">
              <a:lnSpc>
                <a:spcPct val="107000"/>
              </a:lnSpc>
              <a:spcAft>
                <a:spcPts val="815"/>
              </a:spcAft>
              <a:buFont typeface="Arial" panose="020B060402020202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Science and Engineering Practices and Cross-Cutting Concepts in Earth and Space Sciences</a:t>
            </a:r>
          </a:p>
          <a:p>
            <a:pPr marL="0" indent="0" defTabSz="931774">
              <a:lnSpc>
                <a:spcPct val="107000"/>
              </a:lnSpc>
              <a:spcAft>
                <a:spcPts val="815"/>
              </a:spcAft>
              <a:buFont typeface="Arial" panose="020B0604020202020204" pitchFamily="34" charset="0"/>
              <a:buNone/>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774">
              <a:lnSpc>
                <a:spcPct val="107000"/>
              </a:lnSpc>
              <a:spcAft>
                <a:spcPts val="815"/>
              </a:spcAft>
              <a:defRPr/>
            </a:pPr>
            <a:r>
              <a:rPr lang="en-US" dirty="0">
                <a:latin typeface="Verdana" panose="020B0604030504040204" pitchFamily="34" charset="0"/>
                <a:ea typeface="Verdana" panose="020B0604030504040204" pitchFamily="34" charset="0"/>
                <a:cs typeface="Verdana" panose="020B0604030504040204" pitchFamily="34" charset="0"/>
              </a:rPr>
              <a:t>Sub score reporting includes the percentage of points earned in each area, and are classified as above standard, at standard, or below standard.</a:t>
            </a:r>
            <a:endParaRPr lang="en-US" dirty="0"/>
          </a:p>
        </p:txBody>
      </p:sp>
      <p:sp>
        <p:nvSpPr>
          <p:cNvPr id="4" name="Slide Number Placeholder 3"/>
          <p:cNvSpPr>
            <a:spLocks noGrp="1"/>
          </p:cNvSpPr>
          <p:nvPr>
            <p:ph type="sldNum" sz="quarter" idx="5"/>
          </p:nvPr>
        </p:nvSpPr>
        <p:spPr/>
        <p:txBody>
          <a:bodyPr/>
          <a:lstStyle/>
          <a:p>
            <a:fld id="{F3475AF5-D34F-488A-AC6C-2346375A47D2}" type="slidenum">
              <a:rPr lang="en-US" smtClean="0"/>
              <a:t>16</a:t>
            </a:fld>
            <a:endParaRPr lang="en-US" dirty="0"/>
          </a:p>
        </p:txBody>
      </p:sp>
    </p:spTree>
    <p:extLst>
      <p:ext uri="{BB962C8B-B14F-4D97-AF65-F5344CB8AC3E}">
        <p14:creationId xmlns:p14="http://schemas.microsoft.com/office/powerpoint/2010/main" val="323330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So now we know the total number and distribution of points for each grade level test, and how student scores are reported. Let’s turn our attention what a student will experience as they make their way through a WCAS.</a:t>
            </a:r>
          </a:p>
          <a:p>
            <a:endParaRPr lang="en-US" dirty="0"/>
          </a:p>
          <a:p>
            <a:pPr defTabSz="931774">
              <a:defRPr/>
            </a:pPr>
            <a:r>
              <a:rPr lang="en-US" dirty="0"/>
              <a:t>Item clusters that assess a Performance Expectation bundle make up the core of the WCAS. Item clusters are designed to elicit grade-appropriate responses in which students use multiple dimensions together.</a:t>
            </a:r>
          </a:p>
          <a:p>
            <a:endParaRPr lang="en-US" dirty="0"/>
          </a:p>
          <a:p>
            <a:r>
              <a:rPr lang="en-US" dirty="0"/>
              <a:t>A bundle is generally two or three related Performance Expectations that are used to explain or make sense of a phenomenon or a design problem. A phenomenon or design problem gives an item cluster coherence.</a:t>
            </a:r>
          </a:p>
          <a:p>
            <a:endParaRPr lang="en-US" dirty="0"/>
          </a:p>
          <a:p>
            <a:r>
              <a:rPr lang="en-US" dirty="0"/>
              <a:t>The items within an item cluster are interconnected and focused. Items are also structured to support a student’s progression through the cluster. Students must use the science and engineering practices (SEP), disciplinary core ideas (DCI), and crosscutting concepts (CCC) represented in the bundle as they progress through an item cluster.</a:t>
            </a:r>
          </a:p>
          <a:p>
            <a:endParaRPr lang="en-US" dirty="0"/>
          </a:p>
          <a:p>
            <a:r>
              <a:rPr lang="en-US" dirty="0"/>
              <a:t>The Item Cluster Map on this slide shows how the items in a sample cluster work together to achieve full coverage of the dimensions in a bundle of two Performance Expectations.</a:t>
            </a:r>
          </a:p>
          <a:p>
            <a:endParaRPr lang="en-US" dirty="0"/>
          </a:p>
          <a:p>
            <a:r>
              <a:rPr lang="en-US" dirty="0"/>
              <a:t>Each item within the cluster aligns to two or three dimensions from one or more of the Performance Expectations in the bundle.</a:t>
            </a:r>
          </a:p>
          <a:p>
            <a:endParaRPr lang="en-US" dirty="0"/>
          </a:p>
          <a:p>
            <a:r>
              <a:rPr lang="en-US" dirty="0"/>
              <a:t>Each item is linked to a stimulus or stimuli and to the other items within the item cluster. The stimulus may be interspersed among the items to add information as needed. Student exposure to the stimulus is considered essential in order to respond correctly to any individual item. The items must progress logically and contain internal scaffolding to support the student’s progression to higher levels of complexity.</a:t>
            </a:r>
          </a:p>
          <a:p>
            <a:endParaRPr lang="en-US" dirty="0"/>
          </a:p>
          <a:p>
            <a:r>
              <a:rPr lang="en-US" dirty="0"/>
              <a:t>In grades 5 and 8, a student interacts with 5 item clusters. In grade 11, a student interacts with 6 item clusters.</a:t>
            </a:r>
          </a:p>
        </p:txBody>
      </p:sp>
      <p:sp>
        <p:nvSpPr>
          <p:cNvPr id="4" name="Slide Number Placeholder 3"/>
          <p:cNvSpPr>
            <a:spLocks noGrp="1"/>
          </p:cNvSpPr>
          <p:nvPr>
            <p:ph type="sldNum" sz="quarter" idx="10"/>
          </p:nvPr>
        </p:nvSpPr>
        <p:spPr/>
        <p:txBody>
          <a:bodyPr/>
          <a:lstStyle/>
          <a:p>
            <a:pPr>
              <a:defRPr/>
            </a:pPr>
            <a:fld id="{DE69A410-4B7A-4A54-88C8-5B9C138E1B79}" type="slidenum">
              <a:rPr lang="en-US" altLang="en-US" smtClean="0"/>
              <a:pPr>
                <a:defRPr/>
              </a:pPr>
              <a:t>17</a:t>
            </a:fld>
            <a:endParaRPr lang="en-US" altLang="en-US" dirty="0"/>
          </a:p>
        </p:txBody>
      </p:sp>
    </p:spTree>
    <p:extLst>
      <p:ext uri="{BB962C8B-B14F-4D97-AF65-F5344CB8AC3E}">
        <p14:creationId xmlns:p14="http://schemas.microsoft.com/office/powerpoint/2010/main" val="62923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WCAS also includes between 4 to 12 standalones items.</a:t>
            </a:r>
          </a:p>
          <a:p>
            <a:endParaRPr lang="en-US" dirty="0"/>
          </a:p>
          <a:p>
            <a:pPr>
              <a:buFont typeface="Wingdings" panose="05000000000000000000" pitchFamily="2" charset="2"/>
              <a:buNone/>
            </a:pPr>
            <a:r>
              <a:rPr lang="en-US" dirty="0"/>
              <a:t>Standalone items assess two or three dimensions of one PE. Standalone items include a stimulus (graphic, graph, table) and 1 to 3 item parts.</a:t>
            </a:r>
          </a:p>
          <a:p>
            <a:pPr>
              <a:buFont typeface="Wingdings" panose="05000000000000000000" pitchFamily="2" charset="2"/>
              <a:buNone/>
            </a:pPr>
            <a:r>
              <a:rPr lang="en-US" altLang="en-US" dirty="0"/>
              <a:t>Standalone items allow more Performance Expectations to be assessed on a test.</a:t>
            </a:r>
          </a:p>
        </p:txBody>
      </p:sp>
      <p:sp>
        <p:nvSpPr>
          <p:cNvPr id="4" name="Slide Number Placeholder 3"/>
          <p:cNvSpPr>
            <a:spLocks noGrp="1"/>
          </p:cNvSpPr>
          <p:nvPr>
            <p:ph type="sldNum" sz="quarter" idx="5"/>
          </p:nvPr>
        </p:nvSpPr>
        <p:spPr/>
        <p:txBody>
          <a:bodyPr/>
          <a:lstStyle/>
          <a:p>
            <a:fld id="{F3475AF5-D34F-488A-AC6C-2346375A47D2}" type="slidenum">
              <a:rPr lang="en-US" smtClean="0"/>
              <a:t>18</a:t>
            </a:fld>
            <a:endParaRPr lang="en-US" dirty="0"/>
          </a:p>
        </p:txBody>
      </p:sp>
    </p:spTree>
    <p:extLst>
      <p:ext uri="{BB962C8B-B14F-4D97-AF65-F5344CB8AC3E}">
        <p14:creationId xmlns:p14="http://schemas.microsoft.com/office/powerpoint/2010/main" val="305518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ltLang="en-US" dirty="0"/>
              <a:t>Between item clusters and standalone items, the WCAS assess 25% to 33% of the Performance Expectations each year, depending on the grade level.</a:t>
            </a:r>
          </a:p>
          <a:p>
            <a:pPr>
              <a:buFont typeface="Wingdings" panose="05000000000000000000" pitchFamily="2" charset="2"/>
              <a:buNone/>
            </a:pPr>
            <a:endParaRPr lang="en-US" altLang="en-US" dirty="0"/>
          </a:p>
          <a:p>
            <a:pPr>
              <a:buFont typeface="Wingdings" panose="05000000000000000000" pitchFamily="2" charset="2"/>
              <a:buNone/>
            </a:pPr>
            <a:r>
              <a:rPr lang="en-US" altLang="en-US" dirty="0"/>
              <a:t>All Performance Expectations in a grade level can be assessed after 3 to 4 years.</a:t>
            </a:r>
          </a:p>
        </p:txBody>
      </p:sp>
      <p:sp>
        <p:nvSpPr>
          <p:cNvPr id="4" name="Slide Number Placeholder 3"/>
          <p:cNvSpPr>
            <a:spLocks noGrp="1"/>
          </p:cNvSpPr>
          <p:nvPr>
            <p:ph type="sldNum" sz="quarter" idx="5"/>
          </p:nvPr>
        </p:nvSpPr>
        <p:spPr/>
        <p:txBody>
          <a:bodyPr/>
          <a:lstStyle/>
          <a:p>
            <a:fld id="{F3475AF5-D34F-488A-AC6C-2346375A47D2}" type="slidenum">
              <a:rPr lang="en-US" smtClean="0"/>
              <a:t>19</a:t>
            </a:fld>
            <a:endParaRPr lang="en-US" dirty="0"/>
          </a:p>
        </p:txBody>
      </p:sp>
    </p:spTree>
    <p:extLst>
      <p:ext uri="{BB962C8B-B14F-4D97-AF65-F5344CB8AC3E}">
        <p14:creationId xmlns:p14="http://schemas.microsoft.com/office/powerpoint/2010/main" val="297519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would like to acknowledge that the science team is facilitating today’s session on the traditional lands of the Squaxin Island Tribe.</a:t>
            </a:r>
          </a:p>
          <a:p>
            <a:endParaRPr lang="en-US" sz="1300" dirty="0"/>
          </a:p>
          <a:p>
            <a:r>
              <a:rPr lang="en-US" sz="1300" dirty="0"/>
              <a:t>We acknowledge the Tribes commitment to the resurgence of their traditional ways and their respect and protection of all people, not only those who are living, but also those who have gone before and who are yet to be born. We pay our respect to the elders both past and present and to the valued resource the Tribe has defined as their children. They are the Tribes future.</a:t>
            </a:r>
          </a:p>
          <a:p>
            <a:endParaRPr lang="en-US" sz="1300" dirty="0"/>
          </a:p>
          <a:p>
            <a:r>
              <a:rPr lang="en-US" sz="1300" dirty="0"/>
              <a:t>We ask that the participants of this meeting also honor the Tribal lands on which each of you are located today.</a:t>
            </a:r>
          </a:p>
          <a:p>
            <a:endParaRPr lang="en-US" sz="1300" dirty="0"/>
          </a:p>
          <a:p>
            <a:pPr defTabSz="984978">
              <a:defRPr/>
            </a:pPr>
            <a:r>
              <a:rPr lang="en-US" sz="1300" dirty="0"/>
              <a:t>A resource you might consider for your location are the linked School District &amp; Nearest Federally Recognized Tribes document or the Washington Tribes map.</a:t>
            </a:r>
          </a:p>
          <a:p>
            <a:pPr defTabSz="984978">
              <a:defRPr/>
            </a:pPr>
            <a:endParaRPr lang="en-US" sz="1300" dirty="0"/>
          </a:p>
          <a:p>
            <a:pPr defTabSz="984978">
              <a:defRPr/>
            </a:pPr>
            <a:r>
              <a:rPr lang="en-US" sz="1300" dirty="0"/>
              <a:t>Best practice is for districts to engage in tribal consultation with the tribes nearest their district to determine their historical lands. Each tribe are the experts of their history.</a:t>
            </a:r>
          </a:p>
        </p:txBody>
      </p:sp>
      <p:sp>
        <p:nvSpPr>
          <p:cNvPr id="4" name="Slide Number Placeholder 3"/>
          <p:cNvSpPr>
            <a:spLocks noGrp="1"/>
          </p:cNvSpPr>
          <p:nvPr>
            <p:ph type="sldNum" sz="quarter" idx="5"/>
          </p:nvPr>
        </p:nvSpPr>
        <p:spPr/>
        <p:txBody>
          <a:bodyPr/>
          <a:lstStyle/>
          <a:p>
            <a:pPr defTabSz="984978">
              <a:defRPr/>
            </a:pPr>
            <a:fld id="{71CD1C34-72C1-4C67-AAFF-0B8CE9936A77}" type="slidenum">
              <a:rPr lang="en-US" sz="1300">
                <a:solidFill>
                  <a:prstClr val="black"/>
                </a:solidFill>
                <a:latin typeface="Calibri" panose="020F0502020204030204"/>
              </a:rPr>
              <a:pPr defTabSz="984978">
                <a:defRPr/>
              </a:pPr>
              <a:t>2</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930429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20</a:t>
            </a:fld>
            <a:endParaRPr lang="en-US" dirty="0"/>
          </a:p>
        </p:txBody>
      </p:sp>
    </p:spTree>
    <p:extLst>
      <p:ext uri="{BB962C8B-B14F-4D97-AF65-F5344CB8AC3E}">
        <p14:creationId xmlns:p14="http://schemas.microsoft.com/office/powerpoint/2010/main" val="366803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shift gears now and share information about the how the science team works with educators and test vendors to develop the clusters and standalone items for the WCAS.</a:t>
            </a:r>
          </a:p>
        </p:txBody>
      </p:sp>
      <p:sp>
        <p:nvSpPr>
          <p:cNvPr id="4" name="Slide Number Placeholder 3"/>
          <p:cNvSpPr>
            <a:spLocks noGrp="1"/>
          </p:cNvSpPr>
          <p:nvPr>
            <p:ph type="sldNum" sz="quarter" idx="5"/>
          </p:nvPr>
        </p:nvSpPr>
        <p:spPr/>
        <p:txBody>
          <a:bodyPr/>
          <a:lstStyle/>
          <a:p>
            <a:fld id="{F3475AF5-D34F-488A-AC6C-2346375A47D2}" type="slidenum">
              <a:rPr lang="en-US" smtClean="0"/>
              <a:t>21</a:t>
            </a:fld>
            <a:endParaRPr lang="en-US" dirty="0"/>
          </a:p>
        </p:txBody>
      </p:sp>
    </p:spTree>
    <p:extLst>
      <p:ext uri="{BB962C8B-B14F-4D97-AF65-F5344CB8AC3E}">
        <p14:creationId xmlns:p14="http://schemas.microsoft.com/office/powerpoint/2010/main" val="1771533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Verdana" panose="020B0604030504040204" pitchFamily="34" charset="0"/>
                <a:ea typeface="Century Gothic" panose="020B0502020202020204" pitchFamily="34" charset="0"/>
                <a:cs typeface="Arial" panose="020B0604020202020204" pitchFamily="34" charset="0"/>
              </a:rPr>
              <a:t>The development of a cluster or item for the WCAS takes about 18 months from item writing to when the materials are field tested. Each grey box in the diagram indicates a step when teachers are involved in the development process.</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The first component of the development cycle is the </a:t>
            </a:r>
            <a:r>
              <a:rPr lang="en-US" b="1" dirty="0">
                <a:latin typeface="Verdana" panose="020B0604030504040204" pitchFamily="34" charset="0"/>
                <a:ea typeface="Century Gothic" panose="020B0502020202020204" pitchFamily="34" charset="0"/>
                <a:cs typeface="Arial" panose="020B0604020202020204" pitchFamily="34" charset="0"/>
              </a:rPr>
              <a:t>Test and Item Specifications</a:t>
            </a:r>
            <a:r>
              <a:rPr lang="en-US" dirty="0">
                <a:latin typeface="Verdana" panose="020B0604030504040204" pitchFamily="34" charset="0"/>
                <a:ea typeface="Century Gothic" panose="020B0502020202020204" pitchFamily="34" charset="0"/>
                <a:cs typeface="Arial" panose="020B0604020202020204" pitchFamily="34" charset="0"/>
              </a:rPr>
              <a:t> which </a:t>
            </a:r>
            <a:r>
              <a:rPr lang="en-US" dirty="0"/>
              <a:t>describe how item clusters and standalone items are developed. </a:t>
            </a:r>
            <a:r>
              <a:rPr lang="en-US" dirty="0">
                <a:latin typeface="Verdana" panose="020B0604030504040204" pitchFamily="34" charset="0"/>
                <a:ea typeface="Century Gothic" panose="020B0502020202020204" pitchFamily="34" charset="0"/>
                <a:cs typeface="Arial" panose="020B0604020202020204" pitchFamily="34" charset="0"/>
              </a:rPr>
              <a:t>The specifications are intended to provide information to educators and item writers. They are revised and updated yearly based on educator feedback during key development cycle meetings. We’ll show you where to find the Test Design and Item Specifications documents later in this presentation.</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Step 2 in the cycle is the </a:t>
            </a:r>
            <a:r>
              <a:rPr lang="en-US" b="1" dirty="0">
                <a:latin typeface="Verdana" panose="020B0604030504040204" pitchFamily="34" charset="0"/>
                <a:ea typeface="Century Gothic" panose="020B0502020202020204" pitchFamily="34" charset="0"/>
                <a:cs typeface="Arial" panose="020B0604020202020204" pitchFamily="34" charset="0"/>
              </a:rPr>
              <a:t>Item</a:t>
            </a:r>
            <a:r>
              <a:rPr lang="en-US" dirty="0">
                <a:latin typeface="Verdana" panose="020B0604030504040204" pitchFamily="34" charset="0"/>
                <a:ea typeface="Century Gothic" panose="020B0502020202020204" pitchFamily="34" charset="0"/>
                <a:cs typeface="Arial" panose="020B0604020202020204" pitchFamily="34" charset="0"/>
              </a:rPr>
              <a:t> </a:t>
            </a:r>
            <a:r>
              <a:rPr lang="en-US" b="1" dirty="0">
                <a:latin typeface="Verdana" panose="020B0604030504040204" pitchFamily="34" charset="0"/>
                <a:ea typeface="Century Gothic" panose="020B0502020202020204" pitchFamily="34" charset="0"/>
                <a:cs typeface="Arial" panose="020B0604020202020204" pitchFamily="34" charset="0"/>
              </a:rPr>
              <a:t>Cluster Writing Work Group</a:t>
            </a:r>
            <a:r>
              <a:rPr lang="en-US" dirty="0">
                <a:latin typeface="Verdana" panose="020B0604030504040204" pitchFamily="34" charset="0"/>
                <a:ea typeface="Century Gothic" panose="020B0502020202020204" pitchFamily="34" charset="0"/>
                <a:cs typeface="Arial" panose="020B0604020202020204" pitchFamily="34" charset="0"/>
              </a:rPr>
              <a:t>, where teams of 2 to 3 educators write item clusters and rubrics designed to validly measure student understanding of the state standards.</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In Step 3, the products of the item cluster writing work groups are reviewed for content by OSPI and our test development vendor.</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Step 4 is the </a:t>
            </a:r>
            <a:r>
              <a:rPr lang="en-US" b="1" dirty="0">
                <a:latin typeface="Verdana" panose="020B0604030504040204" pitchFamily="34" charset="0"/>
                <a:ea typeface="Century Gothic" panose="020B0502020202020204" pitchFamily="34" charset="0"/>
                <a:cs typeface="Arial" panose="020B0604020202020204" pitchFamily="34" charset="0"/>
              </a:rPr>
              <a:t>Content Review Work Group </a:t>
            </a:r>
            <a:r>
              <a:rPr lang="en-US" dirty="0">
                <a:latin typeface="Verdana" panose="020B0604030504040204" pitchFamily="34" charset="0"/>
                <a:ea typeface="Century Gothic" panose="020B0502020202020204" pitchFamily="34" charset="0"/>
                <a:cs typeface="Arial" panose="020B0604020202020204" pitchFamily="34" charset="0"/>
              </a:rPr>
              <a:t>where</a:t>
            </a:r>
            <a:r>
              <a:rPr lang="en-US" b="1" dirty="0">
                <a:latin typeface="Verdana" panose="020B0604030504040204" pitchFamily="34" charset="0"/>
                <a:ea typeface="Century Gothic" panose="020B0502020202020204" pitchFamily="34" charset="0"/>
                <a:cs typeface="Arial" panose="020B0604020202020204" pitchFamily="34" charset="0"/>
              </a:rPr>
              <a:t> </a:t>
            </a:r>
            <a:r>
              <a:rPr lang="en-US" dirty="0">
                <a:latin typeface="Verdana" panose="020B0604030504040204" pitchFamily="34" charset="0"/>
                <a:ea typeface="Century Gothic" panose="020B0502020202020204" pitchFamily="34" charset="0"/>
                <a:cs typeface="Arial" panose="020B0604020202020204" pitchFamily="34" charset="0"/>
              </a:rPr>
              <a:t>teams of 5 educators review the products of the item cluster writing work group and ensure every stimulus, item, and rubric is scientifically accurate and gathers appropriate evidence about student mastery of the science standards. At the same time, a separate committee of community members reviews the items and stimuli for any bias and sensitivity issues. Recommendations from the </a:t>
            </a:r>
            <a:r>
              <a:rPr lang="en-US" b="1" dirty="0">
                <a:latin typeface="Verdana" panose="020B0604030504040204" pitchFamily="34" charset="0"/>
                <a:ea typeface="Century Gothic" panose="020B0502020202020204" pitchFamily="34" charset="0"/>
                <a:cs typeface="Arial" panose="020B0604020202020204" pitchFamily="34" charset="0"/>
              </a:rPr>
              <a:t>Bias and Sensitivity</a:t>
            </a:r>
            <a:r>
              <a:rPr lang="en-US" dirty="0">
                <a:latin typeface="Verdana" panose="020B0604030504040204" pitchFamily="34" charset="0"/>
                <a:ea typeface="Century Gothic" panose="020B0502020202020204" pitchFamily="34" charset="0"/>
                <a:cs typeface="Arial" panose="020B0604020202020204" pitchFamily="34" charset="0"/>
              </a:rPr>
              <a:t> review are considered by OSPI and the test vendor as the materials continue to move through the development cycle. </a:t>
            </a: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In Step 5, the item clusters and standalones are reviewed by OSPI and our test development vendor before;</a:t>
            </a: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Step</a:t>
            </a:r>
            <a:r>
              <a:rPr lang="en-US" b="1" dirty="0">
                <a:latin typeface="Verdana" panose="020B0604030504040204" pitchFamily="34" charset="0"/>
                <a:ea typeface="Century Gothic" panose="020B0502020202020204" pitchFamily="34" charset="0"/>
                <a:cs typeface="Arial" panose="020B0604020202020204" pitchFamily="34" charset="0"/>
              </a:rPr>
              <a:t> </a:t>
            </a:r>
            <a:r>
              <a:rPr lang="en-US" dirty="0">
                <a:latin typeface="Verdana" panose="020B0604030504040204" pitchFamily="34" charset="0"/>
                <a:ea typeface="Century Gothic" panose="020B0502020202020204" pitchFamily="34" charset="0"/>
                <a:cs typeface="Arial" panose="020B0604020202020204" pitchFamily="34" charset="0"/>
              </a:rPr>
              <a:t>6 which is </a:t>
            </a:r>
            <a:r>
              <a:rPr lang="en-US" b="1" dirty="0">
                <a:latin typeface="Verdana" panose="020B0604030504040204" pitchFamily="34" charset="0"/>
                <a:ea typeface="Century Gothic" panose="020B0502020202020204" pitchFamily="34" charset="0"/>
                <a:cs typeface="Arial" panose="020B0604020202020204" pitchFamily="34" charset="0"/>
              </a:rPr>
              <a:t>Field Testing </a:t>
            </a:r>
            <a:r>
              <a:rPr lang="en-US" dirty="0">
                <a:latin typeface="Verdana" panose="020B0604030504040204" pitchFamily="34" charset="0"/>
                <a:ea typeface="Century Gothic" panose="020B0502020202020204" pitchFamily="34" charset="0"/>
                <a:cs typeface="Arial" panose="020B0604020202020204" pitchFamily="34" charset="0"/>
              </a:rPr>
              <a:t>by students.</a:t>
            </a: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Following field testing, </a:t>
            </a:r>
            <a:r>
              <a:rPr lang="en-US" b="1" dirty="0">
                <a:latin typeface="Verdana" panose="020B0604030504040204" pitchFamily="34" charset="0"/>
                <a:ea typeface="Century Gothic" panose="020B0502020202020204" pitchFamily="34" charset="0"/>
                <a:cs typeface="Arial" panose="020B0604020202020204" pitchFamily="34" charset="0"/>
              </a:rPr>
              <a:t>Field Test Rangefinding Work</a:t>
            </a:r>
            <a:r>
              <a:rPr lang="en-US" dirty="0">
                <a:latin typeface="Verdana" panose="020B0604030504040204" pitchFamily="34" charset="0"/>
                <a:ea typeface="Century Gothic" panose="020B0502020202020204" pitchFamily="34" charset="0"/>
                <a:cs typeface="Arial" panose="020B0604020202020204" pitchFamily="34" charset="0"/>
              </a:rPr>
              <a:t> </a:t>
            </a:r>
            <a:r>
              <a:rPr lang="en-US" b="1" dirty="0">
                <a:latin typeface="Verdana" panose="020B0604030504040204" pitchFamily="34" charset="0"/>
                <a:ea typeface="Century Gothic" panose="020B0502020202020204" pitchFamily="34" charset="0"/>
                <a:cs typeface="Arial" panose="020B0604020202020204" pitchFamily="34" charset="0"/>
              </a:rPr>
              <a:t>Groups</a:t>
            </a:r>
            <a:r>
              <a:rPr lang="en-US" dirty="0">
                <a:latin typeface="Verdana" panose="020B0604030504040204" pitchFamily="34" charset="0"/>
                <a:ea typeface="Century Gothic" panose="020B0502020202020204" pitchFamily="34" charset="0"/>
                <a:cs typeface="Arial" panose="020B0604020202020204" pitchFamily="34" charset="0"/>
              </a:rPr>
              <a:t> are convened, where student responses to the field-tested short answer items are reviewed. Educators look at a range of student responses to each short answer item and decide how to score each response. The scoring rubrics are refined and the materials that will be used to score the pilot/field test items are produced by the work group.</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At step 8, all field test items including multiple choice and multiple select are scored by our scoring vendor.</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pPr marL="349415" indent="-349415">
              <a:buFont typeface="+mj-lt"/>
              <a:buAutoNum type="arabicPeriod"/>
            </a:pPr>
            <a:r>
              <a:rPr lang="en-US" dirty="0">
                <a:latin typeface="Verdana" panose="020B0604030504040204" pitchFamily="34" charset="0"/>
                <a:ea typeface="Century Gothic" panose="020B0502020202020204" pitchFamily="34" charset="0"/>
                <a:cs typeface="Arial" panose="020B0604020202020204" pitchFamily="34" charset="0"/>
              </a:rPr>
              <a:t>At step 9, data about item performance is seen by another work group of educators during </a:t>
            </a:r>
            <a:r>
              <a:rPr lang="en-US" b="1" dirty="0">
                <a:latin typeface="Verdana" panose="020B0604030504040204" pitchFamily="34" charset="0"/>
                <a:ea typeface="Century Gothic" panose="020B0502020202020204" pitchFamily="34" charset="0"/>
                <a:cs typeface="Arial" panose="020B0604020202020204" pitchFamily="34" charset="0"/>
              </a:rPr>
              <a:t>Content Review with Data</a:t>
            </a:r>
            <a:r>
              <a:rPr lang="en-US" dirty="0">
                <a:latin typeface="Verdana" panose="020B0604030504040204" pitchFamily="34" charset="0"/>
                <a:ea typeface="Century Gothic" panose="020B0502020202020204" pitchFamily="34" charset="0"/>
                <a:cs typeface="Arial" panose="020B0604020202020204" pitchFamily="34" charset="0"/>
              </a:rPr>
              <a:t>. Educators use the data, as well as their science content knowledge, to decide if the items should advance into the item bank.</a:t>
            </a:r>
            <a:endParaRPr lang="en-US" dirty="0">
              <a:latin typeface="Century Gothic" panose="020B0502020202020204" pitchFamily="34" charset="0"/>
              <a:ea typeface="Century Gothic" panose="020B0502020202020204" pitchFamily="34" charset="0"/>
              <a:cs typeface="Times New Roman" panose="02020603050405020304" pitchFamily="18" charset="0"/>
            </a:endParaRPr>
          </a:p>
          <a:p>
            <a:endParaRPr lang="en-US" dirty="0">
              <a:latin typeface="Verdana" panose="020B0604030504040204" pitchFamily="34" charset="0"/>
              <a:ea typeface="Century Gothic" panose="020B0502020202020204" pitchFamily="34" charset="0"/>
              <a:cs typeface="Arial" panose="020B0604020202020204" pitchFamily="34" charset="0"/>
            </a:endParaRPr>
          </a:p>
          <a:p>
            <a:r>
              <a:rPr lang="en-US" dirty="0">
                <a:latin typeface="Verdana" panose="020B0604030504040204" pitchFamily="34" charset="0"/>
                <a:ea typeface="Century Gothic" panose="020B0502020202020204" pitchFamily="34" charset="0"/>
                <a:cs typeface="Arial" panose="020B0604020202020204" pitchFamily="34" charset="0"/>
              </a:rPr>
              <a:t>OSPI and our test development vendor build </a:t>
            </a:r>
            <a:r>
              <a:rPr lang="en-US" b="1" dirty="0">
                <a:latin typeface="Verdana" panose="020B0604030504040204" pitchFamily="34" charset="0"/>
                <a:ea typeface="Century Gothic" panose="020B0502020202020204" pitchFamily="34" charset="0"/>
                <a:cs typeface="Arial" panose="020B0604020202020204" pitchFamily="34" charset="0"/>
              </a:rPr>
              <a:t>Operational Tests</a:t>
            </a:r>
            <a:r>
              <a:rPr lang="en-US" dirty="0">
                <a:latin typeface="Verdana" panose="020B0604030504040204" pitchFamily="34" charset="0"/>
                <a:ea typeface="Century Gothic" panose="020B0502020202020204" pitchFamily="34" charset="0"/>
                <a:cs typeface="Arial" panose="020B0604020202020204" pitchFamily="34" charset="0"/>
              </a:rPr>
              <a:t> using only items that have been accepted into the item bank.</a:t>
            </a:r>
          </a:p>
          <a:p>
            <a:endParaRPr lang="en-US" dirty="0"/>
          </a:p>
        </p:txBody>
      </p:sp>
      <p:sp>
        <p:nvSpPr>
          <p:cNvPr id="4" name="Slide Number Placeholder 3"/>
          <p:cNvSpPr>
            <a:spLocks noGrp="1"/>
          </p:cNvSpPr>
          <p:nvPr>
            <p:ph type="sldNum" sz="quarter" idx="10"/>
          </p:nvPr>
        </p:nvSpPr>
        <p:spPr/>
        <p:txBody>
          <a:bodyPr/>
          <a:lstStyle/>
          <a:p>
            <a:fld id="{E881032E-8435-4810-B872-D429860A9133}" type="slidenum">
              <a:rPr lang="en-US" smtClean="0"/>
              <a:t>22</a:t>
            </a:fld>
            <a:endParaRPr lang="en-US" dirty="0"/>
          </a:p>
        </p:txBody>
      </p:sp>
    </p:spTree>
    <p:extLst>
      <p:ext uri="{BB962C8B-B14F-4D97-AF65-F5344CB8AC3E}">
        <p14:creationId xmlns:p14="http://schemas.microsoft.com/office/powerpoint/2010/main" val="2157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4 educator work groups convened during each Development Cycle which include:</a:t>
            </a:r>
          </a:p>
          <a:p>
            <a:pPr marL="174708" indent="-174708">
              <a:buFont typeface="Arial" panose="020B0604020202020204" pitchFamily="34" charset="0"/>
              <a:buChar char="•"/>
            </a:pPr>
            <a:r>
              <a:rPr lang="en-US" dirty="0"/>
              <a:t>Item Cluster Writing,</a:t>
            </a:r>
          </a:p>
          <a:p>
            <a:pPr marL="174708" indent="-174708">
              <a:buFont typeface="Arial" panose="020B0604020202020204" pitchFamily="34" charset="0"/>
              <a:buChar char="•"/>
            </a:pPr>
            <a:r>
              <a:rPr lang="en-US" dirty="0"/>
              <a:t>Content Review,</a:t>
            </a:r>
          </a:p>
          <a:p>
            <a:pPr marL="174708" indent="-174708">
              <a:buFont typeface="Arial" panose="020B0604020202020204" pitchFamily="34" charset="0"/>
              <a:buChar char="•"/>
            </a:pPr>
            <a:r>
              <a:rPr lang="en-US" dirty="0"/>
              <a:t>Field Test </a:t>
            </a:r>
            <a:r>
              <a:rPr lang="en-US" dirty="0" err="1"/>
              <a:t>Rangefinding</a:t>
            </a:r>
            <a:r>
              <a:rPr lang="en-US" dirty="0"/>
              <a:t>, and</a:t>
            </a:r>
          </a:p>
          <a:p>
            <a:pPr marL="174708" indent="-174708">
              <a:buFont typeface="Arial" panose="020B0604020202020204" pitchFamily="34" charset="0"/>
              <a:buChar char="•"/>
            </a:pPr>
            <a:r>
              <a:rPr lang="en-US" dirty="0"/>
              <a:t>Content Review with Data</a:t>
            </a:r>
          </a:p>
          <a:p>
            <a:endParaRPr lang="en-US" dirty="0"/>
          </a:p>
          <a:p>
            <a:pPr defTabSz="931774">
              <a:defRPr/>
            </a:pPr>
            <a:r>
              <a:rPr lang="en-US" dirty="0"/>
              <a:t>A few months prior to a work group convening, the OSPI science team sends an invitation to apply for the work group to the science listserv. Interested educators fill out an online application. They provide details about their education, teaching experience, knowledge of the science standards, and test development experience. The science assessment team evaluates the applications and assembles a work group that represents the diversity of schools and students in our state. The groups include educators from both small schools and large schools, from both eastern and western Washington, and from schools with a range of diversity.</a:t>
            </a:r>
          </a:p>
          <a:p>
            <a:endParaRPr lang="en-US" dirty="0"/>
          </a:p>
          <a:p>
            <a:r>
              <a:rPr lang="en-US" dirty="0"/>
              <a:t>Educators are the experts in the content areas and grade-levels they teach. They are implementing the science standards and know the instructional materials. They know how students think and react to questions. Educator input is critical in maintaining relevant, grade-level appropriate phenomena, design problems, stimuli, and items. Certificated staff who work as classroom teachers, instructional coaches, or have other instructional leadership roles participate in the work groups. Educators who work with career and technical education (CTE) students, special education students, and English learners are also important to the process.</a:t>
            </a:r>
          </a:p>
        </p:txBody>
      </p:sp>
      <p:sp>
        <p:nvSpPr>
          <p:cNvPr id="4" name="Slide Number Placeholder 3"/>
          <p:cNvSpPr>
            <a:spLocks noGrp="1"/>
          </p:cNvSpPr>
          <p:nvPr>
            <p:ph type="sldNum" sz="quarter" idx="5"/>
          </p:nvPr>
        </p:nvSpPr>
        <p:spPr/>
        <p:txBody>
          <a:bodyPr/>
          <a:lstStyle/>
          <a:p>
            <a:fld id="{F3475AF5-D34F-488A-AC6C-2346375A47D2}" type="slidenum">
              <a:rPr lang="en-US" smtClean="0"/>
              <a:t>23</a:t>
            </a:fld>
            <a:endParaRPr lang="en-US" dirty="0"/>
          </a:p>
        </p:txBody>
      </p:sp>
    </p:spTree>
    <p:extLst>
      <p:ext uri="{BB962C8B-B14F-4D97-AF65-F5344CB8AC3E}">
        <p14:creationId xmlns:p14="http://schemas.microsoft.com/office/powerpoint/2010/main" val="3148217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their first assessment development convening, participants are required to take a 6-hour Moodle Course called Pre-Meeting Training. The training provides background information that is relevant to the work group.</a:t>
            </a:r>
          </a:p>
          <a:p>
            <a:endParaRPr lang="en-US" dirty="0"/>
          </a:p>
          <a:p>
            <a:r>
              <a:rPr lang="en-US" dirty="0"/>
              <a:t>This training includes:</a:t>
            </a:r>
          </a:p>
          <a:p>
            <a:pPr marL="174708" indent="-174708">
              <a:buFont typeface="Arial" panose="020B0604020202020204" pitchFamily="34" charset="0"/>
              <a:buChar char="•"/>
            </a:pPr>
            <a:r>
              <a:rPr lang="en-US" dirty="0"/>
              <a:t>an overview of the current state science assessments,</a:t>
            </a:r>
          </a:p>
          <a:p>
            <a:pPr marL="174708" indent="-174708">
              <a:buFont typeface="Arial" panose="020B0604020202020204" pitchFamily="34" charset="0"/>
              <a:buChar char="•"/>
            </a:pPr>
            <a:r>
              <a:rPr lang="en-US" dirty="0"/>
              <a:t>an overview of the plan for Science Assessment Development Events,</a:t>
            </a:r>
          </a:p>
          <a:p>
            <a:pPr marL="174708" indent="-174708">
              <a:buFont typeface="Arial" panose="020B0604020202020204" pitchFamily="34" charset="0"/>
              <a:buChar char="•"/>
            </a:pPr>
            <a:r>
              <a:rPr lang="en-US" dirty="0"/>
              <a:t>an NGSS 101 to make sure participants are familiar with the terminology and reference materials for the standards,</a:t>
            </a:r>
          </a:p>
          <a:p>
            <a:pPr marL="174708" indent="-174708">
              <a:buFont typeface="Arial" panose="020B0604020202020204" pitchFamily="34" charset="0"/>
              <a:buChar char="•"/>
            </a:pPr>
            <a:r>
              <a:rPr lang="en-US" dirty="0"/>
              <a:t>a set of information and activities to learn how:</a:t>
            </a:r>
          </a:p>
          <a:p>
            <a:pPr marL="640594" lvl="1" indent="-174708">
              <a:buFont typeface="Arial" panose="020B0604020202020204" pitchFamily="34" charset="0"/>
              <a:buChar char="•"/>
            </a:pPr>
            <a:r>
              <a:rPr lang="en-US" dirty="0"/>
              <a:t>Performance expectations are bundled for WCAS item clusters;</a:t>
            </a:r>
          </a:p>
          <a:p>
            <a:pPr marL="640594" lvl="1" indent="-174708">
              <a:buFont typeface="Arial" panose="020B0604020202020204" pitchFamily="34" charset="0"/>
              <a:buChar char="•"/>
            </a:pPr>
            <a:r>
              <a:rPr lang="en-US" dirty="0"/>
              <a:t>Phenomena are used to develop an item cluster;</a:t>
            </a:r>
          </a:p>
          <a:p>
            <a:pPr marL="640594" lvl="1" indent="-174708">
              <a:buFont typeface="Arial" panose="020B0604020202020204" pitchFamily="34" charset="0"/>
              <a:buChar char="•"/>
            </a:pPr>
            <a:r>
              <a:rPr lang="en-US" dirty="0"/>
              <a:t>Stimuli and items are written to form an item cluster;</a:t>
            </a:r>
          </a:p>
          <a:p>
            <a:pPr marL="640594" lvl="1" indent="-174708">
              <a:buFont typeface="Arial" panose="020B0604020202020204" pitchFamily="34" charset="0"/>
              <a:buChar char="•"/>
            </a:pPr>
            <a:r>
              <a:rPr lang="en-US" dirty="0"/>
              <a:t>How items and item clusters align to the three-dimensional WCAS Item Specifications and the state science standards; and</a:t>
            </a:r>
          </a:p>
          <a:p>
            <a:pPr marL="174708" indent="-174708">
              <a:buFont typeface="Arial" panose="020B0604020202020204" pitchFamily="34" charset="0"/>
              <a:buChar char="•"/>
            </a:pPr>
            <a:r>
              <a:rPr lang="en-US" dirty="0"/>
              <a:t>an exploration of the WCAS Training Tests.</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F3475AF5-D34F-488A-AC6C-2346375A47D2}" type="slidenum">
              <a:rPr lang="en-US" smtClean="0"/>
              <a:t>24</a:t>
            </a:fld>
            <a:endParaRPr lang="en-US" dirty="0"/>
          </a:p>
        </p:txBody>
      </p:sp>
    </p:spTree>
    <p:extLst>
      <p:ext uri="{BB962C8B-B14F-4D97-AF65-F5344CB8AC3E}">
        <p14:creationId xmlns:p14="http://schemas.microsoft.com/office/powerpoint/2010/main" val="5403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2020, we made a version of the Pre-Meeting Training course available to anyone who would like to take it. The course is called WCAS Nuts and Bolts a</a:t>
            </a:r>
            <a:r>
              <a:rPr lang="en-US" sz="2000" dirty="0"/>
              <a:t>nd covers most of the same material as a Pre-Meeting Training.</a:t>
            </a:r>
          </a:p>
          <a:p>
            <a:endParaRPr lang="en-US" sz="2000" dirty="0"/>
          </a:p>
          <a:p>
            <a:r>
              <a:rPr lang="en-US" sz="2000" dirty="0"/>
              <a:t>Nuts and Bolts should take no more than 6 hours and can be completed in more than one sitting.</a:t>
            </a:r>
          </a:p>
          <a:p>
            <a:endParaRPr lang="en-US" sz="2000" dirty="0"/>
          </a:p>
          <a:p>
            <a:r>
              <a:rPr lang="en-US" sz="2000" dirty="0"/>
              <a:t>Six free STEM clock hours are available and guidance for obtaining clock hours is embedded in the course.</a:t>
            </a:r>
          </a:p>
          <a:p>
            <a:endParaRPr lang="en-US" sz="2000" dirty="0"/>
          </a:p>
          <a:p>
            <a:r>
              <a:rPr lang="en-US" sz="2000" dirty="0"/>
              <a:t>The course can be accessed from the Moodle website, which is linked on this slide along with a checklist for the course, or from the science assessment professional development web page which we will be looking at near the end of the presentation today.</a:t>
            </a:r>
          </a:p>
        </p:txBody>
      </p:sp>
      <p:sp>
        <p:nvSpPr>
          <p:cNvPr id="4" name="Slide Number Placeholder 3"/>
          <p:cNvSpPr>
            <a:spLocks noGrp="1"/>
          </p:cNvSpPr>
          <p:nvPr>
            <p:ph type="sldNum" sz="quarter" idx="5"/>
          </p:nvPr>
        </p:nvSpPr>
        <p:spPr/>
        <p:txBody>
          <a:bodyPr/>
          <a:lstStyle/>
          <a:p>
            <a:fld id="{F3475AF5-D34F-488A-AC6C-2346375A47D2}" type="slidenum">
              <a:rPr lang="en-US" smtClean="0"/>
              <a:t>25</a:t>
            </a:fld>
            <a:endParaRPr lang="en-US" dirty="0"/>
          </a:p>
        </p:txBody>
      </p:sp>
    </p:spTree>
    <p:extLst>
      <p:ext uri="{BB962C8B-B14F-4D97-AF65-F5344CB8AC3E}">
        <p14:creationId xmlns:p14="http://schemas.microsoft.com/office/powerpoint/2010/main" val="4050829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work group convenes, we provide follow-up training specific to the work group. Universal Design for Learning (UDL) principles are considered and applied throughout all WCAS development and delivery processes to help ensure that tests are developed that provide an accurate measure of what </a:t>
            </a:r>
            <a:r>
              <a:rPr lang="en-US" i="1" dirty="0"/>
              <a:t>all </a:t>
            </a:r>
            <a:r>
              <a:rPr lang="en-US" dirty="0"/>
              <a:t>assessed students know and can do.</a:t>
            </a:r>
          </a:p>
          <a:p>
            <a:endParaRPr lang="en-US" dirty="0"/>
          </a:p>
          <a:p>
            <a:r>
              <a:rPr lang="en-US" dirty="0"/>
              <a:t>For more information about UDL principles, please visit the website linked on this slide.</a:t>
            </a:r>
          </a:p>
        </p:txBody>
      </p:sp>
      <p:sp>
        <p:nvSpPr>
          <p:cNvPr id="4" name="Slide Number Placeholder 3"/>
          <p:cNvSpPr>
            <a:spLocks noGrp="1"/>
          </p:cNvSpPr>
          <p:nvPr>
            <p:ph type="sldNum" sz="quarter" idx="10"/>
          </p:nvPr>
        </p:nvSpPr>
        <p:spPr/>
        <p:txBody>
          <a:bodyPr/>
          <a:lstStyle/>
          <a:p>
            <a:pPr>
              <a:defRPr/>
            </a:pPr>
            <a:fld id="{DE69A410-4B7A-4A54-88C8-5B9C138E1B79}" type="slidenum">
              <a:rPr lang="en-US" altLang="en-US" smtClean="0"/>
              <a:pPr>
                <a:defRPr/>
              </a:pPr>
              <a:t>26</a:t>
            </a:fld>
            <a:endParaRPr lang="en-US" altLang="en-US" dirty="0"/>
          </a:p>
        </p:txBody>
      </p:sp>
    </p:spTree>
    <p:extLst>
      <p:ext uri="{BB962C8B-B14F-4D97-AF65-F5344CB8AC3E}">
        <p14:creationId xmlns:p14="http://schemas.microsoft.com/office/powerpoint/2010/main" val="3802164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adhere to UDL, correct content, and appropriate alignment to the Performance Expectations, item writers and cluster reviewers are asked to focus on the following during their work groups:</a:t>
            </a:r>
          </a:p>
          <a:p>
            <a:endParaRPr lang="en-US" dirty="0"/>
          </a:p>
          <a:p>
            <a:r>
              <a:rPr lang="en-US" b="1" dirty="0"/>
              <a:t>Performance Expectation Bundle</a:t>
            </a:r>
            <a:r>
              <a:rPr lang="en-US" dirty="0"/>
              <a:t> </a:t>
            </a:r>
          </a:p>
          <a:p>
            <a:pPr lvl="0"/>
            <a:r>
              <a:rPr lang="en-US" dirty="0"/>
              <a:t>Does the Performance Expectation bundle reflect how Performance Expectations are presented and taught in classrooms?</a:t>
            </a:r>
          </a:p>
          <a:p>
            <a:pPr lvl="0"/>
            <a:endParaRPr lang="en-US" dirty="0"/>
          </a:p>
          <a:p>
            <a:r>
              <a:rPr lang="en-US" b="1" dirty="0"/>
              <a:t>Phenomenon</a:t>
            </a:r>
          </a:p>
          <a:p>
            <a:pPr lvl="0"/>
            <a:r>
              <a:rPr lang="en-US" dirty="0"/>
              <a:t>Is the phenomenon appropriate for the Performance Expectation(s) being assessed?</a:t>
            </a:r>
          </a:p>
          <a:p>
            <a:pPr lvl="0"/>
            <a:r>
              <a:rPr lang="en-US" dirty="0"/>
              <a:t>Is the phenomenon engaging, relevant, and grade-appropriate?</a:t>
            </a:r>
          </a:p>
          <a:p>
            <a:pPr lvl="0"/>
            <a:endParaRPr lang="en-US" dirty="0"/>
          </a:p>
          <a:p>
            <a:r>
              <a:rPr lang="en-US" b="1" dirty="0"/>
              <a:t>Stimuli</a:t>
            </a:r>
          </a:p>
          <a:p>
            <a:pPr lvl="0"/>
            <a:r>
              <a:rPr lang="en-US" dirty="0"/>
              <a:t>Is the content correct in each stimulus?</a:t>
            </a:r>
          </a:p>
          <a:p>
            <a:pPr lvl="0"/>
            <a:r>
              <a:rPr lang="en-US" dirty="0"/>
              <a:t>Do the stimuli provide sufficient information for the phenomenon?</a:t>
            </a:r>
          </a:p>
          <a:p>
            <a:pPr lvl="0"/>
            <a:r>
              <a:rPr lang="en-US" dirty="0"/>
              <a:t>Is the stimulus cohesive?</a:t>
            </a:r>
          </a:p>
          <a:p>
            <a:pPr lvl="0"/>
            <a:r>
              <a:rPr lang="en-US" altLang="en-US" dirty="0"/>
              <a:t>Is the stimulus as clear and simple as possible?</a:t>
            </a:r>
          </a:p>
          <a:p>
            <a:pPr lvl="0"/>
            <a:r>
              <a:rPr lang="en-US" altLang="en-US" dirty="0"/>
              <a:t>Is the amount of reading kept to the minimum required to provide students with sufficient information about the phenomenon and context to respond to items?</a:t>
            </a:r>
          </a:p>
          <a:p>
            <a:pPr lvl="0"/>
            <a:endParaRPr lang="en-US" dirty="0"/>
          </a:p>
          <a:p>
            <a:r>
              <a:rPr lang="en-US" b="1" dirty="0"/>
              <a:t>Items</a:t>
            </a:r>
          </a:p>
          <a:p>
            <a:pPr lvl="0"/>
            <a:r>
              <a:rPr lang="en-US" dirty="0"/>
              <a:t>Is the content correct in each item?</a:t>
            </a:r>
          </a:p>
          <a:p>
            <a:pPr lvl="0"/>
            <a:r>
              <a:rPr lang="en-US" dirty="0"/>
              <a:t>How well is each item aligned to the item specification?</a:t>
            </a:r>
          </a:p>
          <a:p>
            <a:pPr lvl="0"/>
            <a:r>
              <a:rPr lang="en-US" dirty="0"/>
              <a:t>Is each item linked to the stimuli?</a:t>
            </a:r>
          </a:p>
          <a:p>
            <a:pPr lvl="0"/>
            <a:r>
              <a:rPr lang="en-US" dirty="0"/>
              <a:t>Is each item linked to other items in the cluster?</a:t>
            </a:r>
          </a:p>
          <a:p>
            <a:pPr lvl="0"/>
            <a:r>
              <a:rPr lang="en-US" dirty="0"/>
              <a:t>Does each item in the cluster fit within the boundaries described in the NGSS resources?</a:t>
            </a:r>
          </a:p>
          <a:p>
            <a:pPr lvl="0"/>
            <a:r>
              <a:rPr lang="en-US" dirty="0"/>
              <a:t>Is there a variety of item types to provide multiple ways for students to show what they know and can do?</a:t>
            </a:r>
          </a:p>
          <a:p>
            <a:r>
              <a:rPr lang="en-US" altLang="en-US" dirty="0"/>
              <a:t>Are the item stems straightforward and do they use simple syntax?</a:t>
            </a:r>
          </a:p>
          <a:p>
            <a:r>
              <a:rPr lang="en-US" altLang="en-US" dirty="0"/>
              <a:t>Do the Items clearly indicate what is expected and help students focus their responses?</a:t>
            </a:r>
          </a:p>
          <a:p>
            <a:r>
              <a:rPr lang="en-US" altLang="en-US" dirty="0"/>
              <a:t>Do the Items use the simplest language possible (e.g., targeted to earlier grade levels or lower readability) except for necessary scientific terms?</a:t>
            </a:r>
          </a:p>
          <a:p>
            <a:endParaRPr lang="en-US" altLang="en-US" dirty="0"/>
          </a:p>
          <a:p>
            <a:r>
              <a:rPr lang="en-US" b="1" dirty="0"/>
              <a:t>Other Considerations</a:t>
            </a:r>
          </a:p>
          <a:p>
            <a:pPr lvl="0"/>
            <a:r>
              <a:rPr lang="en-US" dirty="0"/>
              <a:t>Do the stimuli and items use engaging, unbiased, grade-level-appropriate language?</a:t>
            </a:r>
          </a:p>
          <a:p>
            <a:pPr lvl="0"/>
            <a:r>
              <a:rPr lang="en-US" dirty="0"/>
              <a:t>Do the stimuli and items model good science education?</a:t>
            </a:r>
          </a:p>
          <a:p>
            <a:pPr lvl="0"/>
            <a:r>
              <a:rPr lang="en-US" dirty="0"/>
              <a:t>What is the acceptable academic vocabulary for each PE in the cluster?</a:t>
            </a:r>
          </a:p>
          <a:p>
            <a:pPr lvl="0"/>
            <a:r>
              <a:rPr lang="en-US" dirty="0"/>
              <a:t>Is the time to complete the item cluster approximately 15 minutes or less?</a:t>
            </a:r>
          </a:p>
          <a:p>
            <a:endParaRPr lang="en-US" dirty="0"/>
          </a:p>
          <a:p>
            <a:r>
              <a:rPr lang="en-US" dirty="0">
                <a:highlight>
                  <a:srgbClr val="FFFF00"/>
                </a:highlight>
              </a:rPr>
              <a:t>The science assessment team is joined by a few staff from the development vendor to help facilitate these two meetings. </a:t>
            </a:r>
          </a:p>
        </p:txBody>
      </p:sp>
      <p:sp>
        <p:nvSpPr>
          <p:cNvPr id="4" name="Slide Number Placeholder 3"/>
          <p:cNvSpPr>
            <a:spLocks noGrp="1"/>
          </p:cNvSpPr>
          <p:nvPr>
            <p:ph type="sldNum" sz="quarter" idx="5"/>
          </p:nvPr>
        </p:nvSpPr>
        <p:spPr/>
        <p:txBody>
          <a:bodyPr/>
          <a:lstStyle/>
          <a:p>
            <a:fld id="{F3475AF5-D34F-488A-AC6C-2346375A47D2}" type="slidenum">
              <a:rPr lang="en-US" smtClean="0"/>
              <a:t>27</a:t>
            </a:fld>
            <a:endParaRPr lang="en-US" dirty="0"/>
          </a:p>
        </p:txBody>
      </p:sp>
    </p:spTree>
    <p:extLst>
      <p:ext uri="{BB962C8B-B14F-4D97-AF65-F5344CB8AC3E}">
        <p14:creationId xmlns:p14="http://schemas.microsoft.com/office/powerpoint/2010/main" val="3713321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Before we move on to the last two educator work groups, we want to talk about the bias and sensitivity committee that is convened alongside the content review work groups. This diverse team of 5 community members reviews all of the same items the content review work groups are looking at, but though a slightly different lens. The committee focuses on bias, sensitivity, language accessibility, and fairness to ensure that the test performance is not influenced by disability, ethnicity, gender, or English language ability.</a:t>
            </a:r>
          </a:p>
          <a:p>
            <a:pPr defTabSz="931774">
              <a:defRPr/>
            </a:pPr>
            <a:endParaRPr lang="en-US" dirty="0"/>
          </a:p>
          <a:p>
            <a:pPr>
              <a:spcBef>
                <a:spcPts val="1834"/>
              </a:spcBef>
            </a:pPr>
            <a:r>
              <a:rPr lang="en-US" dirty="0"/>
              <a:t>This committees helps to ensure that field test items and stimuli:</a:t>
            </a:r>
          </a:p>
          <a:p>
            <a:pPr marL="174708" indent="-174708">
              <a:spcBef>
                <a:spcPts val="1834"/>
              </a:spcBef>
              <a:buFont typeface="Arial" panose="020B0604020202020204" pitchFamily="34" charset="0"/>
              <a:buChar char="•"/>
            </a:pPr>
            <a:r>
              <a:rPr lang="en-US" dirty="0"/>
              <a:t>are accessible to the widest possible range of students,</a:t>
            </a:r>
          </a:p>
          <a:p>
            <a:pPr marL="174708" indent="-174708">
              <a:spcBef>
                <a:spcPts val="2446"/>
              </a:spcBef>
              <a:buFont typeface="Arial" panose="020B0604020202020204" pitchFamily="34" charset="0"/>
              <a:buChar char="•"/>
            </a:pPr>
            <a:r>
              <a:rPr lang="en-US" dirty="0"/>
              <a:t>provide students with a fair opportunity to demonstrate their knowledge and skills regardless of their race, ethnicity, gender, religion, disability, socioeconomic status, or the region in which they live,</a:t>
            </a:r>
          </a:p>
          <a:p>
            <a:pPr marL="174708" indent="-174708">
              <a:spcBef>
                <a:spcPts val="2446"/>
              </a:spcBef>
              <a:buFont typeface="Arial" panose="020B0604020202020204" pitchFamily="34" charset="0"/>
              <a:buChar char="•"/>
            </a:pPr>
            <a:r>
              <a:rPr lang="en-US" dirty="0"/>
              <a:t>use context and language not unfamiliar or confusing, and</a:t>
            </a:r>
          </a:p>
          <a:p>
            <a:pPr marL="174708" indent="-174708">
              <a:spcBef>
                <a:spcPts val="2446"/>
              </a:spcBef>
              <a:buFont typeface="Arial" panose="020B0604020202020204" pitchFamily="34" charset="0"/>
              <a:buChar char="•"/>
            </a:pPr>
            <a:r>
              <a:rPr lang="en-US" dirty="0"/>
              <a:t>that field test items and stimuli do not offend students, parents, or families</a:t>
            </a:r>
          </a:p>
        </p:txBody>
      </p:sp>
      <p:sp>
        <p:nvSpPr>
          <p:cNvPr id="4" name="Slide Number Placeholder 3"/>
          <p:cNvSpPr>
            <a:spLocks noGrp="1"/>
          </p:cNvSpPr>
          <p:nvPr>
            <p:ph type="sldNum" sz="quarter" idx="5"/>
          </p:nvPr>
        </p:nvSpPr>
        <p:spPr/>
        <p:txBody>
          <a:bodyPr/>
          <a:lstStyle/>
          <a:p>
            <a:fld id="{F3475AF5-D34F-488A-AC6C-2346375A47D2}" type="slidenum">
              <a:rPr lang="en-US" smtClean="0"/>
              <a:t>28</a:t>
            </a:fld>
            <a:endParaRPr lang="en-US" dirty="0"/>
          </a:p>
        </p:txBody>
      </p:sp>
    </p:spTree>
    <p:extLst>
      <p:ext uri="{BB962C8B-B14F-4D97-AF65-F5344CB8AC3E}">
        <p14:creationId xmlns:p14="http://schemas.microsoft.com/office/powerpoint/2010/main" val="1794468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test range finding and content review with data work groups take place after field testing. These two work groups make important decisions based on student data.</a:t>
            </a:r>
          </a:p>
          <a:p>
            <a:endParaRPr lang="en-US" dirty="0"/>
          </a:p>
          <a:p>
            <a:pPr defTabSz="931774">
              <a:defRPr/>
            </a:pPr>
            <a:r>
              <a:rPr lang="en-US" sz="1600" b="1" dirty="0"/>
              <a:t>Field Test Rangefinding </a:t>
            </a:r>
            <a:r>
              <a:rPr lang="en-US" sz="1600" dirty="0"/>
              <a:t>p</a:t>
            </a:r>
            <a:r>
              <a:rPr lang="en-US" altLang="en-US" sz="1600" dirty="0"/>
              <a:t>articipants review a sample of student answers to short answer items and produce training sets for hand-scorers. The s</a:t>
            </a:r>
            <a:r>
              <a:rPr lang="en-US" sz="1600" dirty="0"/>
              <a:t>coring vendor responsible for compiling the student responses to review and who use the materials developed to train the hand-scoring team join us.</a:t>
            </a:r>
            <a:endParaRPr lang="en-US" altLang="en-US" sz="1600" dirty="0"/>
          </a:p>
          <a:p>
            <a:pPr marL="757066" lvl="1" indent="-291179">
              <a:buFont typeface="Arial" panose="020B0604020202020204" pitchFamily="34" charset="0"/>
              <a:buChar char="•"/>
            </a:pPr>
            <a:r>
              <a:rPr lang="en-US" altLang="en-US" sz="1600" kern="1200" dirty="0">
                <a:solidFill>
                  <a:schemeClr val="tx1"/>
                </a:solidFill>
                <a:latin typeface="+mn-lt"/>
                <a:ea typeface="+mn-ea"/>
                <a:cs typeface="+mn-cs"/>
              </a:rPr>
              <a:t>Participants look at, score, and order a set of student responses from highest scoring to lowest scoring (eg, highest 2 to lowest 0) to provide a clear set of examples. </a:t>
            </a:r>
          </a:p>
          <a:p>
            <a:pPr marL="757066" lvl="1" indent="-291179">
              <a:buFont typeface="Arial" panose="020B0604020202020204" pitchFamily="34" charset="0"/>
              <a:buChar char="•"/>
            </a:pPr>
            <a:r>
              <a:rPr lang="en-US" altLang="en-US" sz="1600" kern="1200" dirty="0">
                <a:solidFill>
                  <a:schemeClr val="tx1"/>
                </a:solidFill>
                <a:latin typeface="+mn-lt"/>
                <a:ea typeface="+mn-ea"/>
                <a:cs typeface="+mn-cs"/>
              </a:rPr>
              <a:t>Participants use this example set to produce a practice set of student responses.</a:t>
            </a:r>
          </a:p>
          <a:p>
            <a:pPr marL="757066" lvl="1" indent="-291179">
              <a:buFont typeface="Arial" panose="020B0604020202020204" pitchFamily="34" charset="0"/>
              <a:buChar char="•"/>
            </a:pPr>
            <a:r>
              <a:rPr lang="en-US" altLang="en-US" sz="1600" kern="1200" dirty="0">
                <a:solidFill>
                  <a:schemeClr val="tx1"/>
                </a:solidFill>
                <a:latin typeface="+mn-lt"/>
                <a:ea typeface="+mn-ea"/>
                <a:cs typeface="+mn-cs"/>
              </a:rPr>
              <a:t>Participants finalize scoring rubrics.</a:t>
            </a:r>
          </a:p>
          <a:p>
            <a:pPr>
              <a:buFont typeface="Wingdings" panose="05000000000000000000" pitchFamily="2" charset="2"/>
              <a:buNone/>
            </a:pPr>
            <a:endParaRPr lang="en-US" altLang="en-US" sz="1600" b="1" dirty="0"/>
          </a:p>
          <a:p>
            <a:pPr defTabSz="931774">
              <a:defRPr/>
            </a:pPr>
            <a:r>
              <a:rPr lang="en-US" altLang="en-US" sz="1600" b="1" dirty="0"/>
              <a:t>Content Review with Data </a:t>
            </a:r>
            <a:r>
              <a:rPr lang="en-US" altLang="en-US" sz="1600" dirty="0"/>
              <a:t>participants </a:t>
            </a:r>
            <a:r>
              <a:rPr lang="en-US" sz="1600" dirty="0"/>
              <a:t>review student data for every field-tested item and make recommendations for the operational item bank. For this work group we are joined by a psychometrician who provides training about the data the group reviews as well as guidance in its interpretation. </a:t>
            </a:r>
          </a:p>
          <a:p>
            <a:pPr defTabSz="931774">
              <a:defRPr/>
            </a:pPr>
            <a:endParaRPr lang="en-US" sz="1600" dirty="0"/>
          </a:p>
          <a:p>
            <a:pPr>
              <a:buFont typeface="Wingdings" panose="05000000000000000000" pitchFamily="2" charset="2"/>
              <a:buNone/>
            </a:pPr>
            <a:r>
              <a:rPr lang="en-US" sz="1600" dirty="0"/>
              <a:t>The participants use the data to answer questions like: </a:t>
            </a:r>
          </a:p>
          <a:p>
            <a:pPr marL="757066" lvl="1" indent="-291179">
              <a:buFont typeface="Arial" panose="020B0604020202020204" pitchFamily="34" charset="0"/>
              <a:buChar char="•"/>
            </a:pPr>
            <a:r>
              <a:rPr lang="en-US" sz="1600" dirty="0">
                <a:ea typeface="Century Gothic" panose="020B0502020202020204" pitchFamily="34" charset="0"/>
                <a:cs typeface="Arial" panose="020B0604020202020204" pitchFamily="34" charset="0"/>
              </a:rPr>
              <a:t>How many students answered each item correctly?</a:t>
            </a:r>
            <a:endParaRPr lang="en-US" sz="1600" dirty="0">
              <a:ea typeface="Century Gothic" panose="020B0502020202020204" pitchFamily="34" charset="0"/>
              <a:cs typeface="Times New Roman" panose="02020603050405020304" pitchFamily="18" charset="0"/>
            </a:endParaRPr>
          </a:p>
          <a:p>
            <a:pPr marL="757066" lvl="1" indent="-291179">
              <a:buFont typeface="Arial" panose="020B0604020202020204" pitchFamily="34" charset="0"/>
              <a:buChar char="•"/>
            </a:pPr>
            <a:r>
              <a:rPr lang="en-US" sz="1600" dirty="0">
                <a:ea typeface="Century Gothic" panose="020B0502020202020204" pitchFamily="34" charset="0"/>
                <a:cs typeface="Arial" panose="020B0604020202020204" pitchFamily="34" charset="0"/>
              </a:rPr>
              <a:t>Which “wrong” answers were chosen by the most students?</a:t>
            </a:r>
            <a:endParaRPr lang="en-US" sz="1600" dirty="0">
              <a:ea typeface="Century Gothic" panose="020B0502020202020204" pitchFamily="34" charset="0"/>
              <a:cs typeface="Times New Roman" panose="02020603050405020304" pitchFamily="18" charset="0"/>
            </a:endParaRPr>
          </a:p>
          <a:p>
            <a:pPr marL="757066" lvl="1" indent="-291179">
              <a:buFont typeface="Arial" panose="020B0604020202020204" pitchFamily="34" charset="0"/>
              <a:buChar char="•"/>
            </a:pPr>
            <a:r>
              <a:rPr lang="en-US" sz="1600" dirty="0">
                <a:ea typeface="Century Gothic" panose="020B0502020202020204" pitchFamily="34" charset="0"/>
                <a:cs typeface="Arial" panose="020B0604020202020204" pitchFamily="34" charset="0"/>
              </a:rPr>
              <a:t>Did students of a particular gender or ethnicity answer an item differently than the rest of the students?</a:t>
            </a:r>
          </a:p>
          <a:p>
            <a:endParaRPr lang="en-US" altLang="en-US" sz="1600" dirty="0">
              <a:cs typeface="Arial" panose="020B0604020202020204" pitchFamily="34" charset="0"/>
            </a:endParaRPr>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fld id="{F3475AF5-D34F-488A-AC6C-2346375A47D2}" type="slidenum">
              <a:rPr lang="en-US" smtClean="0"/>
              <a:t>29</a:t>
            </a:fld>
            <a:endParaRPr lang="en-US" dirty="0"/>
          </a:p>
        </p:txBody>
      </p:sp>
    </p:spTree>
    <p:extLst>
      <p:ext uri="{BB962C8B-B14F-4D97-AF65-F5344CB8AC3E}">
        <p14:creationId xmlns:p14="http://schemas.microsoft.com/office/powerpoint/2010/main" val="119810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a:t>My name is Dawn Cope, and I am the Science Assessment Lead at OSPI, and I am joined by the rest of the science team. The science team consists of Jacob Parikh and Korey Peterson, both Science Assessment Specialists and Jessica Cole, our Program Specialist.</a:t>
            </a:r>
          </a:p>
          <a:p>
            <a:endParaRPr lang="en-US" altLang="en-US" baseline="0" dirty="0"/>
          </a:p>
          <a:p>
            <a:r>
              <a:rPr lang="en-US" altLang="en-US" baseline="0" dirty="0"/>
              <a:t>The slide contains our contact information. If you have questions for us, please email the general science assessment email account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803" indent="-295064">
              <a:spcBef>
                <a:spcPct val="30000"/>
              </a:spcBef>
              <a:defRPr sz="1200">
                <a:solidFill>
                  <a:schemeClr val="tx1"/>
                </a:solidFill>
                <a:latin typeface="Calibri" panose="020F0502020204030204" pitchFamily="34" charset="0"/>
              </a:defRPr>
            </a:lvl2pPr>
            <a:lvl3pPr marL="1186847" indent="-235721">
              <a:spcBef>
                <a:spcPct val="30000"/>
              </a:spcBef>
              <a:defRPr sz="1200">
                <a:solidFill>
                  <a:schemeClr val="tx1"/>
                </a:solidFill>
                <a:latin typeface="Calibri" panose="020F0502020204030204" pitchFamily="34" charset="0"/>
              </a:defRPr>
            </a:lvl3pPr>
            <a:lvl4pPr marL="1661585" indent="-235721">
              <a:spcBef>
                <a:spcPct val="30000"/>
              </a:spcBef>
              <a:defRPr sz="1200">
                <a:solidFill>
                  <a:schemeClr val="tx1"/>
                </a:solidFill>
                <a:latin typeface="Calibri" panose="020F0502020204030204" pitchFamily="34" charset="0"/>
              </a:defRPr>
            </a:lvl4pPr>
            <a:lvl5pPr marL="2136324" indent="-235721">
              <a:spcBef>
                <a:spcPct val="30000"/>
              </a:spcBef>
              <a:defRPr sz="1200">
                <a:solidFill>
                  <a:schemeClr val="tx1"/>
                </a:solidFill>
                <a:latin typeface="Calibri" panose="020F0502020204030204" pitchFamily="34" charset="0"/>
              </a:defRPr>
            </a:lvl5pPr>
            <a:lvl6pPr marL="2611062" indent="-235721" eaLnBrk="0" fontAlgn="base" hangingPunct="0">
              <a:spcBef>
                <a:spcPct val="30000"/>
              </a:spcBef>
              <a:spcAft>
                <a:spcPct val="0"/>
              </a:spcAft>
              <a:defRPr sz="1200">
                <a:solidFill>
                  <a:schemeClr val="tx1"/>
                </a:solidFill>
                <a:latin typeface="Calibri" panose="020F0502020204030204" pitchFamily="34" charset="0"/>
              </a:defRPr>
            </a:lvl6pPr>
            <a:lvl7pPr marL="3085801" indent="-235721" eaLnBrk="0" fontAlgn="base" hangingPunct="0">
              <a:spcBef>
                <a:spcPct val="30000"/>
              </a:spcBef>
              <a:spcAft>
                <a:spcPct val="0"/>
              </a:spcAft>
              <a:defRPr sz="1200">
                <a:solidFill>
                  <a:schemeClr val="tx1"/>
                </a:solidFill>
                <a:latin typeface="Calibri" panose="020F0502020204030204" pitchFamily="34" charset="0"/>
              </a:defRPr>
            </a:lvl7pPr>
            <a:lvl8pPr marL="3560540" indent="-235721" eaLnBrk="0" fontAlgn="base" hangingPunct="0">
              <a:spcBef>
                <a:spcPct val="30000"/>
              </a:spcBef>
              <a:spcAft>
                <a:spcPct val="0"/>
              </a:spcAft>
              <a:defRPr sz="1200">
                <a:solidFill>
                  <a:schemeClr val="tx1"/>
                </a:solidFill>
                <a:latin typeface="Calibri" panose="020F0502020204030204" pitchFamily="34" charset="0"/>
              </a:defRPr>
            </a:lvl8pPr>
            <a:lvl9pPr marL="4035279" indent="-2357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8EA539-41B8-43D0-AEDD-F0168781037E}" type="slidenum">
              <a:rPr lang="en-US" altLang="en-US" smtClean="0">
                <a:latin typeface="Garamond" panose="02020404030301010803" pitchFamily="18" charset="0"/>
              </a:rPr>
              <a:pPr>
                <a:spcBef>
                  <a:spcPct val="0"/>
                </a:spcBef>
              </a:pPr>
              <a:t>3</a:t>
            </a:fld>
            <a:endParaRPr lang="en-US" altLang="en-US" dirty="0">
              <a:latin typeface="Garamond" panose="02020404030301010803" pitchFamily="18" charset="0"/>
            </a:endParaRPr>
          </a:p>
        </p:txBody>
      </p:sp>
    </p:spTree>
    <p:extLst>
      <p:ext uri="{BB962C8B-B14F-4D97-AF65-F5344CB8AC3E}">
        <p14:creationId xmlns:p14="http://schemas.microsoft.com/office/powerpoint/2010/main" val="2441593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eaLnBrk="0" fontAlgn="base" hangingPunct="0">
              <a:spcBef>
                <a:spcPct val="30000"/>
              </a:spcBef>
              <a:spcAft>
                <a:spcPct val="0"/>
              </a:spcAft>
              <a:defRPr/>
            </a:pPr>
            <a:r>
              <a:rPr lang="en-US" altLang="en-US" dirty="0">
                <a:ea typeface="ＭＳ Ｐゴシック" panose="020B0600070205080204" pitchFamily="34" charset="-128"/>
              </a:rPr>
              <a:t>The next round of work groups and committees is listed on this slide.</a:t>
            </a:r>
          </a:p>
          <a:p>
            <a:pPr defTabSz="931774" eaLnBrk="0" fontAlgn="base" hangingPunct="0">
              <a:spcBef>
                <a:spcPct val="30000"/>
              </a:spcBef>
              <a:spcAft>
                <a:spcPct val="0"/>
              </a:spcAft>
              <a:defRPr/>
            </a:pPr>
            <a:endParaRPr lang="en-US" altLang="en-US" dirty="0">
              <a:ea typeface="ＭＳ Ｐゴシック" panose="020B0600070205080204" pitchFamily="34" charset="-128"/>
            </a:endParaRPr>
          </a:p>
          <a:p>
            <a:pPr defTabSz="931774" eaLnBrk="0" fontAlgn="base" hangingPunct="0">
              <a:spcBef>
                <a:spcPct val="30000"/>
              </a:spcBef>
              <a:spcAft>
                <a:spcPct val="0"/>
              </a:spcAft>
              <a:defRPr/>
            </a:pPr>
            <a:r>
              <a:rPr lang="en-US" altLang="en-US" dirty="0">
                <a:ea typeface="ＭＳ Ｐゴシック" panose="020B0600070205080204" pitchFamily="34" charset="-128"/>
              </a:rPr>
              <a:t>If all goes as planned, the science assessment team will hold the next item cluster writing in March of 2021. The educator-developed clusters and vendor-developed standalone items would undergo a content review work group in August 2021.</a:t>
            </a:r>
          </a:p>
          <a:p>
            <a:pPr defTabSz="931774" eaLnBrk="0" fontAlgn="base" hangingPunct="0">
              <a:spcBef>
                <a:spcPct val="30000"/>
              </a:spcBef>
              <a:spcAft>
                <a:spcPct val="0"/>
              </a:spcAft>
              <a:defRPr/>
            </a:pPr>
            <a:endParaRPr lang="en-US" altLang="en-US" dirty="0">
              <a:ea typeface="ＭＳ Ｐゴシック" panose="020B0600070205080204" pitchFamily="34" charset="-128"/>
            </a:endParaRPr>
          </a:p>
          <a:p>
            <a:pPr defTabSz="931774" eaLnBrk="0" fontAlgn="base" hangingPunct="0">
              <a:spcBef>
                <a:spcPct val="30000"/>
              </a:spcBef>
              <a:spcAft>
                <a:spcPct val="0"/>
              </a:spcAft>
              <a:defRPr/>
            </a:pPr>
            <a:r>
              <a:rPr lang="en-US" altLang="en-US" dirty="0">
                <a:ea typeface="ＭＳ Ｐゴシック" panose="020B0600070205080204" pitchFamily="34" charset="-128"/>
              </a:rPr>
              <a:t>If items are field tested in spring 2021, we will convene a Field Test Rangefinding Work Group in July of 2021, and a Content Review with Data Work Group in September 2021.</a:t>
            </a:r>
          </a:p>
          <a:p>
            <a:pPr defTabSz="931774" eaLnBrk="0" fontAlgn="base" hangingPunct="0">
              <a:spcBef>
                <a:spcPct val="30000"/>
              </a:spcBef>
              <a:spcAft>
                <a:spcPct val="0"/>
              </a:spcAft>
              <a:defRPr/>
            </a:pPr>
            <a:endParaRPr lang="en-US" altLang="en-US" dirty="0">
              <a:ea typeface="ＭＳ Ｐゴシック" panose="020B0600070205080204" pitchFamily="34" charset="-128"/>
            </a:endParaRPr>
          </a:p>
          <a:p>
            <a:pPr defTabSz="931774" eaLnBrk="0" fontAlgn="base" hangingPunct="0">
              <a:spcBef>
                <a:spcPct val="30000"/>
              </a:spcBef>
              <a:spcAft>
                <a:spcPct val="0"/>
              </a:spcAft>
              <a:defRPr/>
            </a:pPr>
            <a:r>
              <a:rPr lang="en-US" altLang="en-US" dirty="0">
                <a:ea typeface="ＭＳ Ｐゴシック" panose="020B0600070205080204" pitchFamily="34" charset="-128"/>
              </a:rPr>
              <a:t>As we all know, nothing is certain at this time. Assessment professionals in our state and around the country are working to figure out a best course of action for assessment, accountability, and reporting. We’ll try to remain calm and flexible over the upcoming months and communicate via our listserv as necessary.</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55449" indent="-289562">
              <a:defRPr>
                <a:solidFill>
                  <a:schemeClr val="tx1"/>
                </a:solidFill>
                <a:latin typeface="Garamond" panose="02020404030301010803" pitchFamily="18" charset="0"/>
                <a:ea typeface="ＭＳ Ｐゴシック" panose="020B0600070205080204" pitchFamily="34" charset="-128"/>
              </a:defRPr>
            </a:lvl2pPr>
            <a:lvl3pPr marL="1163100" indent="-231326">
              <a:defRPr>
                <a:solidFill>
                  <a:schemeClr val="tx1"/>
                </a:solidFill>
                <a:latin typeface="Garamond" panose="02020404030301010803" pitchFamily="18" charset="0"/>
                <a:ea typeface="ＭＳ Ｐゴシック" panose="020B0600070205080204" pitchFamily="34" charset="-128"/>
              </a:defRPr>
            </a:lvl3pPr>
            <a:lvl4pPr marL="1628987" indent="-231326">
              <a:defRPr>
                <a:solidFill>
                  <a:schemeClr val="tx1"/>
                </a:solidFill>
                <a:latin typeface="Garamond" panose="02020404030301010803" pitchFamily="18" charset="0"/>
                <a:ea typeface="ＭＳ Ｐゴシック" panose="020B0600070205080204" pitchFamily="34" charset="-128"/>
              </a:defRPr>
            </a:lvl4pPr>
            <a:lvl5pPr marL="2094873" indent="-231326">
              <a:defRPr>
                <a:solidFill>
                  <a:schemeClr val="tx1"/>
                </a:solidFill>
                <a:latin typeface="Garamond" panose="02020404030301010803" pitchFamily="18" charset="0"/>
                <a:ea typeface="ＭＳ Ｐゴシック" panose="020B0600070205080204" pitchFamily="34" charset="-128"/>
              </a:defRPr>
            </a:lvl5pPr>
            <a:lvl6pPr marL="2560760" indent="-231326"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3026647" indent="-231326"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92534" indent="-231326"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958421" indent="-231326"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3534A827-FEC7-4B44-853E-C0B708D6E90B}" type="slidenum">
              <a:rPr lang="en-US" altLang="en-US" smtClean="0"/>
              <a:pPr/>
              <a:t>30</a:t>
            </a:fld>
            <a:endParaRPr lang="en-US" altLang="en-US" dirty="0"/>
          </a:p>
        </p:txBody>
      </p:sp>
    </p:spTree>
    <p:extLst>
      <p:ext uri="{BB962C8B-B14F-4D97-AF65-F5344CB8AC3E}">
        <p14:creationId xmlns:p14="http://schemas.microsoft.com/office/powerpoint/2010/main" val="2717542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 are not already signed up for the science listserv, we would live to have you join. We send out science updates and invitations to apply for the educator work groups via the listserv. </a:t>
            </a:r>
          </a:p>
          <a:p>
            <a:endParaRPr lang="en-US" altLang="en-US" dirty="0"/>
          </a:p>
          <a:p>
            <a:pPr defTabSz="931774">
              <a:defRPr/>
            </a:pPr>
            <a:r>
              <a:rPr lang="en-US" dirty="0"/>
              <a:t>To receive the notifications via email or test, Go to the Subscribe page for GovDelivery. Enter your email address. On the Subscriptions page, select Content Areas &gt; Science, then select Science Assessment for the grade band(s) for which you would like to receive information. You can also use the QR code to sign up for the science listserv.</a:t>
            </a:r>
            <a:endParaRPr lang="en-US" sz="1400"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71450" indent="-296711">
              <a:defRPr>
                <a:solidFill>
                  <a:schemeClr val="tx1"/>
                </a:solidFill>
                <a:latin typeface="Garamond" panose="02020404030301010803" pitchFamily="18" charset="0"/>
              </a:defRPr>
            </a:lvl2pPr>
            <a:lvl3pPr marL="1186847" indent="-237369">
              <a:defRPr>
                <a:solidFill>
                  <a:schemeClr val="tx1"/>
                </a:solidFill>
                <a:latin typeface="Garamond" panose="02020404030301010803" pitchFamily="18" charset="0"/>
              </a:defRPr>
            </a:lvl3pPr>
            <a:lvl4pPr marL="1661585" indent="-237369">
              <a:defRPr>
                <a:solidFill>
                  <a:schemeClr val="tx1"/>
                </a:solidFill>
                <a:latin typeface="Garamond" panose="02020404030301010803" pitchFamily="18" charset="0"/>
              </a:defRPr>
            </a:lvl4pPr>
            <a:lvl5pPr marL="2136324" indent="-237369">
              <a:defRPr>
                <a:solidFill>
                  <a:schemeClr val="tx1"/>
                </a:solidFill>
                <a:latin typeface="Garamond" panose="02020404030301010803" pitchFamily="18" charset="0"/>
              </a:defRPr>
            </a:lvl5pPr>
            <a:lvl6pPr marL="2611062" indent="-237369" eaLnBrk="0" fontAlgn="base" hangingPunct="0">
              <a:spcBef>
                <a:spcPct val="0"/>
              </a:spcBef>
              <a:spcAft>
                <a:spcPct val="0"/>
              </a:spcAft>
              <a:defRPr>
                <a:solidFill>
                  <a:schemeClr val="tx1"/>
                </a:solidFill>
                <a:latin typeface="Garamond" panose="02020404030301010803" pitchFamily="18" charset="0"/>
              </a:defRPr>
            </a:lvl6pPr>
            <a:lvl7pPr marL="3085801" indent="-237369" eaLnBrk="0" fontAlgn="base" hangingPunct="0">
              <a:spcBef>
                <a:spcPct val="0"/>
              </a:spcBef>
              <a:spcAft>
                <a:spcPct val="0"/>
              </a:spcAft>
              <a:defRPr>
                <a:solidFill>
                  <a:schemeClr val="tx1"/>
                </a:solidFill>
                <a:latin typeface="Garamond" panose="02020404030301010803" pitchFamily="18" charset="0"/>
              </a:defRPr>
            </a:lvl7pPr>
            <a:lvl8pPr marL="3560540" indent="-237369" eaLnBrk="0" fontAlgn="base" hangingPunct="0">
              <a:spcBef>
                <a:spcPct val="0"/>
              </a:spcBef>
              <a:spcAft>
                <a:spcPct val="0"/>
              </a:spcAft>
              <a:defRPr>
                <a:solidFill>
                  <a:schemeClr val="tx1"/>
                </a:solidFill>
                <a:latin typeface="Garamond" panose="02020404030301010803" pitchFamily="18" charset="0"/>
              </a:defRPr>
            </a:lvl8pPr>
            <a:lvl9pPr marL="4035279" indent="-237369" eaLnBrk="0" fontAlgn="base" hangingPunct="0">
              <a:spcBef>
                <a:spcPct val="0"/>
              </a:spcBef>
              <a:spcAft>
                <a:spcPct val="0"/>
              </a:spcAft>
              <a:defRPr>
                <a:solidFill>
                  <a:schemeClr val="tx1"/>
                </a:solidFill>
                <a:latin typeface="Garamond" panose="02020404030301010803" pitchFamily="18" charset="0"/>
              </a:defRPr>
            </a:lvl9pPr>
          </a:lstStyle>
          <a:p>
            <a:fld id="{22B6B57F-7888-4ABC-A9D6-17285F117E40}" type="slidenum">
              <a:rPr lang="en-US" altLang="en-US" smtClean="0"/>
              <a:pPr/>
              <a:t>31</a:t>
            </a:fld>
            <a:endParaRPr lang="en-US" altLang="en-US" dirty="0"/>
          </a:p>
        </p:txBody>
      </p:sp>
    </p:spTree>
    <p:extLst>
      <p:ext uri="{BB962C8B-B14F-4D97-AF65-F5344CB8AC3E}">
        <p14:creationId xmlns:p14="http://schemas.microsoft.com/office/powerpoint/2010/main" val="312712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32</a:t>
            </a:fld>
            <a:endParaRPr lang="en-US" dirty="0"/>
          </a:p>
        </p:txBody>
      </p:sp>
    </p:spTree>
    <p:extLst>
      <p:ext uri="{BB962C8B-B14F-4D97-AF65-F5344CB8AC3E}">
        <p14:creationId xmlns:p14="http://schemas.microsoft.com/office/powerpoint/2010/main" val="2651080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of the features of the online WCAS that help to make the them as equitable and as accessible as possible.</a:t>
            </a:r>
          </a:p>
        </p:txBody>
      </p:sp>
      <p:sp>
        <p:nvSpPr>
          <p:cNvPr id="4" name="Slide Number Placeholder 3"/>
          <p:cNvSpPr>
            <a:spLocks noGrp="1"/>
          </p:cNvSpPr>
          <p:nvPr>
            <p:ph type="sldNum" sz="quarter" idx="5"/>
          </p:nvPr>
        </p:nvSpPr>
        <p:spPr/>
        <p:txBody>
          <a:bodyPr/>
          <a:lstStyle/>
          <a:p>
            <a:fld id="{F3475AF5-D34F-488A-AC6C-2346375A47D2}" type="slidenum">
              <a:rPr lang="en-US" smtClean="0"/>
              <a:t>33</a:t>
            </a:fld>
            <a:endParaRPr lang="en-US" dirty="0"/>
          </a:p>
        </p:txBody>
      </p:sp>
    </p:spTree>
    <p:extLst>
      <p:ext uri="{BB962C8B-B14F-4D97-AF65-F5344CB8AC3E}">
        <p14:creationId xmlns:p14="http://schemas.microsoft.com/office/powerpoint/2010/main" val="4041396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Most students will take the WCAS online. The WCAS are delivered using the same platform as the smarter balanced math and ELA tests, so many of the features will be familiar to students.</a:t>
            </a:r>
          </a:p>
          <a:p>
            <a:endParaRPr lang="en-US" altLang="en-US" dirty="0"/>
          </a:p>
          <a:p>
            <a:r>
              <a:rPr lang="en-US" altLang="en-US" dirty="0"/>
              <a:t>The WCAS uses 9 items types to provide a variety of ways for student to show what they can do.</a:t>
            </a:r>
          </a:p>
          <a:p>
            <a:pPr marL="417545" indent="-349415">
              <a:spcBef>
                <a:spcPts val="1019"/>
              </a:spcBef>
              <a:buFont typeface="Arial" panose="020B0604020202020204" pitchFamily="34" charset="0"/>
              <a:buChar char="•"/>
              <a:defRPr/>
            </a:pPr>
            <a:r>
              <a:rPr lang="en-US" sz="2300" dirty="0"/>
              <a:t>multiple choice</a:t>
            </a:r>
          </a:p>
          <a:p>
            <a:pPr marL="417545" indent="-349415">
              <a:spcBef>
                <a:spcPts val="1019"/>
              </a:spcBef>
              <a:buFont typeface="Arial" panose="020B0604020202020204" pitchFamily="34" charset="0"/>
              <a:buChar char="•"/>
              <a:defRPr/>
            </a:pPr>
            <a:r>
              <a:rPr lang="en-US" sz="2300" dirty="0"/>
              <a:t>multiple select</a:t>
            </a:r>
          </a:p>
          <a:p>
            <a:pPr marL="417545" indent="-349415">
              <a:spcBef>
                <a:spcPts val="1019"/>
              </a:spcBef>
              <a:buFont typeface="Arial" panose="020B0604020202020204" pitchFamily="34" charset="0"/>
              <a:buChar char="•"/>
              <a:defRPr/>
            </a:pPr>
            <a:r>
              <a:rPr lang="en-US" sz="2300" dirty="0"/>
              <a:t>short answer</a:t>
            </a:r>
          </a:p>
          <a:p>
            <a:pPr marL="417545" indent="-349415">
              <a:spcBef>
                <a:spcPts val="1019"/>
              </a:spcBef>
              <a:buFont typeface="Arial" panose="020B0604020202020204" pitchFamily="34" charset="0"/>
              <a:buChar char="•"/>
              <a:defRPr/>
            </a:pPr>
            <a:r>
              <a:rPr lang="en-US" sz="2300" dirty="0"/>
              <a:t>drag and drop</a:t>
            </a:r>
          </a:p>
          <a:p>
            <a:pPr marL="417545" indent="-349415">
              <a:spcBef>
                <a:spcPts val="1019"/>
              </a:spcBef>
              <a:buFont typeface="Arial" panose="020B0604020202020204" pitchFamily="34" charset="0"/>
              <a:buChar char="•"/>
              <a:defRPr/>
            </a:pPr>
            <a:r>
              <a:rPr lang="en-US" sz="2300" dirty="0"/>
              <a:t>drop-down choices</a:t>
            </a:r>
          </a:p>
          <a:p>
            <a:pPr marL="417545" indent="-349415">
              <a:spcBef>
                <a:spcPts val="1019"/>
              </a:spcBef>
              <a:buFont typeface="Arial" panose="020B0604020202020204" pitchFamily="34" charset="0"/>
              <a:buChar char="•"/>
              <a:defRPr/>
            </a:pPr>
            <a:r>
              <a:rPr lang="en-US" sz="2300" dirty="0"/>
              <a:t>hot text</a:t>
            </a:r>
          </a:p>
          <a:p>
            <a:pPr marL="417545" indent="-349415">
              <a:spcBef>
                <a:spcPts val="1019"/>
              </a:spcBef>
              <a:buFont typeface="Arial" panose="020B0604020202020204" pitchFamily="34" charset="0"/>
              <a:buChar char="•"/>
              <a:defRPr/>
            </a:pPr>
            <a:r>
              <a:rPr lang="en-US" sz="2300" dirty="0"/>
              <a:t>table input</a:t>
            </a:r>
          </a:p>
          <a:p>
            <a:pPr marL="417545" indent="-349415">
              <a:spcBef>
                <a:spcPts val="1019"/>
              </a:spcBef>
              <a:buFont typeface="Arial" panose="020B0604020202020204" pitchFamily="34" charset="0"/>
              <a:buChar char="•"/>
              <a:defRPr/>
            </a:pPr>
            <a:r>
              <a:rPr lang="en-US" sz="2300" dirty="0"/>
              <a:t>matching table</a:t>
            </a:r>
          </a:p>
          <a:p>
            <a:pPr marL="417545" indent="-349415">
              <a:spcBef>
                <a:spcPts val="1019"/>
              </a:spcBef>
              <a:buFont typeface="Arial" panose="020B0604020202020204" pitchFamily="34" charset="0"/>
              <a:buChar char="•"/>
              <a:defRPr/>
            </a:pPr>
            <a:r>
              <a:rPr lang="en-US" sz="2300" dirty="0"/>
              <a:t>simulation</a:t>
            </a:r>
          </a:p>
          <a:p>
            <a:pPr marL="417545" indent="-349415">
              <a:spcBef>
                <a:spcPts val="1019"/>
              </a:spcBef>
              <a:buFont typeface="Arial" panose="020B0604020202020204" pitchFamily="34" charset="0"/>
              <a:buChar char="•"/>
              <a:defRPr/>
            </a:pPr>
            <a:endParaRPr lang="en-US" altLang="en-US" sz="2300" dirty="0"/>
          </a:p>
          <a:p>
            <a:r>
              <a:rPr lang="en-US" dirty="0"/>
              <a:t>Some items are divided into multiple parts. Typically, this includes two parts (part A and part B). Item parts are mutually reinforcing and strengthen alignment to a Performance Expectation.</a:t>
            </a:r>
          </a:p>
          <a:p>
            <a:endParaRPr lang="en-US" dirty="0"/>
          </a:p>
          <a:p>
            <a:r>
              <a:rPr lang="en-US" dirty="0"/>
              <a:t>Multipart items can use different types of interactions in each part (e.g., a multiple choice followed by a drop down). One example of this approach would be an item that asks a student to evaluate a claim in part A, and then in part B asks the student to identify how a particular trend in data or piece of evidence supports their evaluation of that claim.</a:t>
            </a:r>
          </a:p>
          <a:p>
            <a:endParaRPr lang="en-US" dirty="0"/>
          </a:p>
          <a:p>
            <a:r>
              <a:rPr lang="en-US" dirty="0"/>
              <a:t>Multipart items can be worth a single point or each part can be worth one point.</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71450" indent="-296711">
              <a:defRPr>
                <a:solidFill>
                  <a:schemeClr val="tx1"/>
                </a:solidFill>
                <a:latin typeface="Garamond" panose="02020404030301010803" pitchFamily="18" charset="0"/>
              </a:defRPr>
            </a:lvl2pPr>
            <a:lvl3pPr marL="1186847" indent="-237369">
              <a:defRPr>
                <a:solidFill>
                  <a:schemeClr val="tx1"/>
                </a:solidFill>
                <a:latin typeface="Garamond" panose="02020404030301010803" pitchFamily="18" charset="0"/>
              </a:defRPr>
            </a:lvl3pPr>
            <a:lvl4pPr marL="1661585" indent="-237369">
              <a:defRPr>
                <a:solidFill>
                  <a:schemeClr val="tx1"/>
                </a:solidFill>
                <a:latin typeface="Garamond" panose="02020404030301010803" pitchFamily="18" charset="0"/>
              </a:defRPr>
            </a:lvl4pPr>
            <a:lvl5pPr marL="2136324" indent="-237369">
              <a:defRPr>
                <a:solidFill>
                  <a:schemeClr val="tx1"/>
                </a:solidFill>
                <a:latin typeface="Garamond" panose="02020404030301010803" pitchFamily="18" charset="0"/>
              </a:defRPr>
            </a:lvl5pPr>
            <a:lvl6pPr marL="2611062" indent="-237369" eaLnBrk="0" fontAlgn="base" hangingPunct="0">
              <a:spcBef>
                <a:spcPct val="0"/>
              </a:spcBef>
              <a:spcAft>
                <a:spcPct val="0"/>
              </a:spcAft>
              <a:defRPr>
                <a:solidFill>
                  <a:schemeClr val="tx1"/>
                </a:solidFill>
                <a:latin typeface="Garamond" panose="02020404030301010803" pitchFamily="18" charset="0"/>
              </a:defRPr>
            </a:lvl6pPr>
            <a:lvl7pPr marL="3085801" indent="-237369" eaLnBrk="0" fontAlgn="base" hangingPunct="0">
              <a:spcBef>
                <a:spcPct val="0"/>
              </a:spcBef>
              <a:spcAft>
                <a:spcPct val="0"/>
              </a:spcAft>
              <a:defRPr>
                <a:solidFill>
                  <a:schemeClr val="tx1"/>
                </a:solidFill>
                <a:latin typeface="Garamond" panose="02020404030301010803" pitchFamily="18" charset="0"/>
              </a:defRPr>
            </a:lvl7pPr>
            <a:lvl8pPr marL="3560540" indent="-237369" eaLnBrk="0" fontAlgn="base" hangingPunct="0">
              <a:spcBef>
                <a:spcPct val="0"/>
              </a:spcBef>
              <a:spcAft>
                <a:spcPct val="0"/>
              </a:spcAft>
              <a:defRPr>
                <a:solidFill>
                  <a:schemeClr val="tx1"/>
                </a:solidFill>
                <a:latin typeface="Garamond" panose="02020404030301010803" pitchFamily="18" charset="0"/>
              </a:defRPr>
            </a:lvl8pPr>
            <a:lvl9pPr marL="4035279" indent="-237369" eaLnBrk="0" fontAlgn="base" hangingPunct="0">
              <a:spcBef>
                <a:spcPct val="0"/>
              </a:spcBef>
              <a:spcAft>
                <a:spcPct val="0"/>
              </a:spcAft>
              <a:defRPr>
                <a:solidFill>
                  <a:schemeClr val="tx1"/>
                </a:solidFill>
                <a:latin typeface="Garamond" panose="02020404030301010803" pitchFamily="18" charset="0"/>
              </a:defRPr>
            </a:lvl9pPr>
          </a:lstStyle>
          <a:p>
            <a:fld id="{5DA6F669-0F89-428D-A25E-008C905BF398}" type="slidenum">
              <a:rPr lang="en-US" altLang="en-US" smtClean="0"/>
              <a:pPr/>
              <a:t>34</a:t>
            </a:fld>
            <a:endParaRPr lang="en-US" altLang="en-US" dirty="0"/>
          </a:p>
        </p:txBody>
      </p:sp>
    </p:spTree>
    <p:extLst>
      <p:ext uri="{BB962C8B-B14F-4D97-AF65-F5344CB8AC3E}">
        <p14:creationId xmlns:p14="http://schemas.microsoft.com/office/powerpoint/2010/main" val="790929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r>
              <a:rPr lang="en-US" altLang="en-US" dirty="0"/>
              <a:t>There are some key differences between the WCAS and the Smarter Balanced tests:</a:t>
            </a:r>
          </a:p>
          <a:p>
            <a:endParaRPr lang="en-US" b="1" dirty="0"/>
          </a:p>
          <a:p>
            <a:r>
              <a:rPr lang="en-US" b="1" dirty="0"/>
              <a:t>Collapsible Stimuli </a:t>
            </a:r>
          </a:p>
          <a:p>
            <a:r>
              <a:rPr lang="en-US" dirty="0"/>
              <a:t>The WCAS has some item clusters that include more than one stimulus. Each stimulus is delivered along with the items most closely associated to that stimulus. Once a stimulus is presented, it is available to the student throughout the cluster. To minimize vertical scrolling and the need to move back to previous screens within a cluster, a stimulus is collapsed once the next stimulus is provided. A +/- icon in the heading of a collapsed stimulus section allows the stimulus to be hidden from view or expanded to suit a student’s current need. </a:t>
            </a:r>
          </a:p>
          <a:p>
            <a:endParaRPr lang="en-US" dirty="0"/>
          </a:p>
          <a:p>
            <a:r>
              <a:rPr lang="en-US" b="1" dirty="0"/>
              <a:t>Locking Items </a:t>
            </a:r>
          </a:p>
          <a:p>
            <a:r>
              <a:rPr lang="en-US" dirty="0"/>
              <a:t>WCAS clusters include some locking items in which the student cannot change their answer once they have moved on to the next item. A padlock icon next to the item number alerts students that they are answering a locking item. When they start to move on from the item, an “attention” box warns the student that they will not be able to change their answer once they move on. The student can either return to the item or move forward and lock in their answer.</a:t>
            </a:r>
          </a:p>
          <a:p>
            <a:r>
              <a:rPr lang="en-US" dirty="0"/>
              <a:t>Locking items allow the student to be updated with correct information in subsequent items or stimuli. In addition, locking items help to limit item interaction effects or clueing between items in a cluster. </a:t>
            </a:r>
          </a:p>
          <a:p>
            <a:r>
              <a:rPr lang="en-US" dirty="0"/>
              <a:t>Students can return and view an item that has been locked. The student will see their answer, but they cannot change their answer.</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71450" indent="-296711">
              <a:defRPr>
                <a:solidFill>
                  <a:schemeClr val="tx1"/>
                </a:solidFill>
                <a:latin typeface="Garamond" panose="02020404030301010803" pitchFamily="18" charset="0"/>
              </a:defRPr>
            </a:lvl2pPr>
            <a:lvl3pPr marL="1186847" indent="-237369">
              <a:defRPr>
                <a:solidFill>
                  <a:schemeClr val="tx1"/>
                </a:solidFill>
                <a:latin typeface="Garamond" panose="02020404030301010803" pitchFamily="18" charset="0"/>
              </a:defRPr>
            </a:lvl3pPr>
            <a:lvl4pPr marL="1661585" indent="-237369">
              <a:defRPr>
                <a:solidFill>
                  <a:schemeClr val="tx1"/>
                </a:solidFill>
                <a:latin typeface="Garamond" panose="02020404030301010803" pitchFamily="18" charset="0"/>
              </a:defRPr>
            </a:lvl4pPr>
            <a:lvl5pPr marL="2136324" indent="-237369">
              <a:defRPr>
                <a:solidFill>
                  <a:schemeClr val="tx1"/>
                </a:solidFill>
                <a:latin typeface="Garamond" panose="02020404030301010803" pitchFamily="18" charset="0"/>
              </a:defRPr>
            </a:lvl5pPr>
            <a:lvl6pPr marL="2611062" indent="-237369" eaLnBrk="0" fontAlgn="base" hangingPunct="0">
              <a:spcBef>
                <a:spcPct val="0"/>
              </a:spcBef>
              <a:spcAft>
                <a:spcPct val="0"/>
              </a:spcAft>
              <a:defRPr>
                <a:solidFill>
                  <a:schemeClr val="tx1"/>
                </a:solidFill>
                <a:latin typeface="Garamond" panose="02020404030301010803" pitchFamily="18" charset="0"/>
              </a:defRPr>
            </a:lvl6pPr>
            <a:lvl7pPr marL="3085801" indent="-237369" eaLnBrk="0" fontAlgn="base" hangingPunct="0">
              <a:spcBef>
                <a:spcPct val="0"/>
              </a:spcBef>
              <a:spcAft>
                <a:spcPct val="0"/>
              </a:spcAft>
              <a:defRPr>
                <a:solidFill>
                  <a:schemeClr val="tx1"/>
                </a:solidFill>
                <a:latin typeface="Garamond" panose="02020404030301010803" pitchFamily="18" charset="0"/>
              </a:defRPr>
            </a:lvl7pPr>
            <a:lvl8pPr marL="3560540" indent="-237369" eaLnBrk="0" fontAlgn="base" hangingPunct="0">
              <a:spcBef>
                <a:spcPct val="0"/>
              </a:spcBef>
              <a:spcAft>
                <a:spcPct val="0"/>
              </a:spcAft>
              <a:defRPr>
                <a:solidFill>
                  <a:schemeClr val="tx1"/>
                </a:solidFill>
                <a:latin typeface="Garamond" panose="02020404030301010803" pitchFamily="18" charset="0"/>
              </a:defRPr>
            </a:lvl8pPr>
            <a:lvl9pPr marL="4035279" indent="-237369" eaLnBrk="0" fontAlgn="base" hangingPunct="0">
              <a:spcBef>
                <a:spcPct val="0"/>
              </a:spcBef>
              <a:spcAft>
                <a:spcPct val="0"/>
              </a:spcAft>
              <a:defRPr>
                <a:solidFill>
                  <a:schemeClr val="tx1"/>
                </a:solidFill>
                <a:latin typeface="Garamond" panose="02020404030301010803" pitchFamily="18" charset="0"/>
              </a:defRPr>
            </a:lvl9pPr>
          </a:lstStyle>
          <a:p>
            <a:fld id="{66C6F02A-5397-4CE3-97A8-759ED48D66EA}" type="slidenum">
              <a:rPr lang="en-US" altLang="en-US" smtClean="0"/>
              <a:pPr/>
              <a:t>35</a:t>
            </a:fld>
            <a:endParaRPr lang="en-US" altLang="en-US" dirty="0"/>
          </a:p>
        </p:txBody>
      </p:sp>
    </p:spTree>
    <p:extLst>
      <p:ext uri="{BB962C8B-B14F-4D97-AF65-F5344CB8AC3E}">
        <p14:creationId xmlns:p14="http://schemas.microsoft.com/office/powerpoint/2010/main" val="4110638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WCAS may be taken with or without tools, supports, or accommodations, but there are many of these available for students that need them.</a:t>
            </a:r>
          </a:p>
          <a:p>
            <a:pPr defTabSz="931774">
              <a:defRPr/>
            </a:pPr>
            <a:endParaRPr lang="en-US" dirty="0"/>
          </a:p>
          <a:p>
            <a:pPr defTabSz="931774">
              <a:defRPr/>
            </a:pPr>
            <a:r>
              <a:rPr lang="en-US" dirty="0"/>
              <a:t>This slide summarizes the tools, supports, and accommodations.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Tools are available to all students and can be used at the student's discretion. Embedded means available within the online test engine, and non-embedded means available external to the online test engine. </a:t>
            </a:r>
          </a:p>
          <a:p>
            <a:pPr marL="640594" lvl="1" indent="-174708" defTabSz="931774">
              <a:buFont typeface="Arial" panose="020B0604020202020204" pitchFamily="34" charset="0"/>
              <a:buChar char="•"/>
              <a:defRPr/>
            </a:pPr>
            <a:r>
              <a:rPr lang="en-US" dirty="0"/>
              <a:t>For example, the calculator and the highlighter are both available within the online test engine and are embedded tools. Scratch paper and graph paper are non-embedded tools.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Designated Supports are available to English language learners and any student with a need identified by an educator. The supports need to be made available through the Test Information Distribution Engine (TIDE) by the school or district staff.</a:t>
            </a:r>
          </a:p>
          <a:p>
            <a:pPr marL="640594" lvl="1" indent="-174708" defTabSz="931774">
              <a:buFont typeface="Arial" panose="020B0604020202020204" pitchFamily="34" charset="0"/>
              <a:buChar char="•"/>
              <a:defRPr/>
            </a:pPr>
            <a:r>
              <a:rPr lang="en-US" dirty="0"/>
              <a:t>The embedded Text-to-Speech that allows student responses to be read back to the student by the computer is a new support. An example of a non-embedded support is a scribe.</a:t>
            </a:r>
          </a:p>
          <a:p>
            <a:pPr defTabSz="931774">
              <a:defRPr/>
            </a:pPr>
            <a:endParaRPr lang="en-US" dirty="0"/>
          </a:p>
          <a:p>
            <a:pPr marL="174708" indent="-174708" defTabSz="931774">
              <a:buFont typeface="Arial" panose="020B0604020202020204" pitchFamily="34" charset="0"/>
              <a:buChar char="•"/>
              <a:defRPr/>
            </a:pPr>
            <a:r>
              <a:rPr lang="en-US" dirty="0"/>
              <a:t>Accommodations are for students who receive special education services with a documented need noted in an IEP or 504 plan.</a:t>
            </a:r>
          </a:p>
          <a:p>
            <a:pPr marL="640594" lvl="1" indent="-174708" defTabSz="931774">
              <a:buFont typeface="Arial" panose="020B0604020202020204" pitchFamily="34" charset="0"/>
              <a:buChar char="•"/>
              <a:defRPr/>
            </a:pPr>
            <a:r>
              <a:rPr lang="en-US" dirty="0"/>
              <a:t>A new embedded accommodation is the Speech-to-Text that turns a students spoken response into text in a constructed response item. Non-embedded accommodations include paper test booklets.</a:t>
            </a:r>
          </a:p>
          <a:p>
            <a:pPr defTabSz="931774">
              <a:defRPr/>
            </a:pPr>
            <a:endParaRPr lang="en-US" dirty="0"/>
          </a:p>
          <a:p>
            <a:pPr defTabSz="931774">
              <a:defRPr/>
            </a:pPr>
            <a:r>
              <a:rPr lang="en-US" dirty="0"/>
              <a:t>More information is available in the Guidelines on Tools, Supports, &amp; Accommodations (GTSA) which can be downloaded from the WCAP Portal. Information in this slide is found on p. 15 in that document.</a:t>
            </a:r>
          </a:p>
        </p:txBody>
      </p:sp>
      <p:sp>
        <p:nvSpPr>
          <p:cNvPr id="4" name="Slide Number Placeholder 3"/>
          <p:cNvSpPr>
            <a:spLocks noGrp="1"/>
          </p:cNvSpPr>
          <p:nvPr>
            <p:ph type="sldNum" sz="quarter" idx="5"/>
          </p:nvPr>
        </p:nvSpPr>
        <p:spPr/>
        <p:txBody>
          <a:bodyPr/>
          <a:lstStyle/>
          <a:p>
            <a:fld id="{F3475AF5-D34F-488A-AC6C-2346375A47D2}" type="slidenum">
              <a:rPr lang="en-US" smtClean="0"/>
              <a:t>36</a:t>
            </a:fld>
            <a:endParaRPr lang="en-US" dirty="0"/>
          </a:p>
        </p:txBody>
      </p:sp>
    </p:spTree>
    <p:extLst>
      <p:ext uri="{BB962C8B-B14F-4D97-AF65-F5344CB8AC3E}">
        <p14:creationId xmlns:p14="http://schemas.microsoft.com/office/powerpoint/2010/main" val="267157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Students, families, and educators have access to online WCAS training tests to become familiar with the features and tools of online tests. Training tests are available for grades 5, 8, and 11.</a:t>
            </a:r>
          </a:p>
          <a:p>
            <a:pPr defTabSz="931774">
              <a:defRPr/>
            </a:pPr>
            <a:endParaRPr lang="en-US" dirty="0"/>
          </a:p>
          <a:p>
            <a:pPr defTabSz="931774">
              <a:defRPr/>
            </a:pPr>
            <a:r>
              <a:rPr lang="en-US" dirty="0"/>
              <a:t>Each WCAS training test includes collapsible stimuli, locking items, and almost every item type and allows for practice with embedded tools, supports, and accommodations.</a:t>
            </a:r>
          </a:p>
          <a:p>
            <a:pPr defTabSz="931774">
              <a:defRPr/>
            </a:pPr>
            <a:endParaRPr lang="en-US" dirty="0"/>
          </a:p>
          <a:p>
            <a:pPr defTabSz="931774">
              <a:defRPr/>
            </a:pPr>
            <a:r>
              <a:rPr lang="en-US" dirty="0"/>
              <a:t>The training tests can be are accessed through the WCAP Portal or the science assessment website. The science assessment team has produced a Training Test lesson plan for each grade that is available through the science assessment website. These documents include ways to practice using the tools for each item type, an answer key, and science standards alignment for each question on the Training Tests. The links for the science assessment website, the training test lesson plans, and the training tests are included on this slide.</a:t>
            </a:r>
          </a:p>
        </p:txBody>
      </p:sp>
      <p:sp>
        <p:nvSpPr>
          <p:cNvPr id="4" name="Slide Number Placeholder 3"/>
          <p:cNvSpPr>
            <a:spLocks noGrp="1"/>
          </p:cNvSpPr>
          <p:nvPr>
            <p:ph type="sldNum" sz="quarter" idx="10"/>
          </p:nvPr>
        </p:nvSpPr>
        <p:spPr/>
        <p:txBody>
          <a:bodyPr/>
          <a:lstStyle/>
          <a:p>
            <a:pPr>
              <a:defRPr/>
            </a:pPr>
            <a:fld id="{7BC34AE1-B668-4D71-9DA2-797A9B887AEF}" type="slidenum">
              <a:rPr lang="en-US" altLang="en-US" smtClean="0"/>
              <a:pPr>
                <a:defRPr/>
              </a:pPr>
              <a:t>37</a:t>
            </a:fld>
            <a:endParaRPr lang="en-US" altLang="en-US" dirty="0"/>
          </a:p>
        </p:txBody>
      </p:sp>
    </p:spTree>
    <p:extLst>
      <p:ext uri="{BB962C8B-B14F-4D97-AF65-F5344CB8AC3E}">
        <p14:creationId xmlns:p14="http://schemas.microsoft.com/office/powerpoint/2010/main" val="126134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38</a:t>
            </a:fld>
            <a:endParaRPr lang="en-US" dirty="0"/>
          </a:p>
        </p:txBody>
      </p:sp>
    </p:spTree>
    <p:extLst>
      <p:ext uri="{BB962C8B-B14F-4D97-AF65-F5344CB8AC3E}">
        <p14:creationId xmlns:p14="http://schemas.microsoft.com/office/powerpoint/2010/main" val="1708151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provided links to several resources throughout of today's presentation, but we want to make you aware of a few others before we close.</a:t>
            </a:r>
          </a:p>
        </p:txBody>
      </p:sp>
      <p:sp>
        <p:nvSpPr>
          <p:cNvPr id="4" name="Slide Number Placeholder 3"/>
          <p:cNvSpPr>
            <a:spLocks noGrp="1"/>
          </p:cNvSpPr>
          <p:nvPr>
            <p:ph type="sldNum" sz="quarter" idx="5"/>
          </p:nvPr>
        </p:nvSpPr>
        <p:spPr/>
        <p:txBody>
          <a:bodyPr/>
          <a:lstStyle/>
          <a:p>
            <a:fld id="{F3475AF5-D34F-488A-AC6C-2346375A47D2}" type="slidenum">
              <a:rPr lang="en-US" smtClean="0"/>
              <a:t>39</a:t>
            </a:fld>
            <a:endParaRPr lang="en-US" dirty="0"/>
          </a:p>
        </p:txBody>
      </p:sp>
    </p:spTree>
    <p:extLst>
      <p:ext uri="{BB962C8B-B14F-4D97-AF65-F5344CB8AC3E}">
        <p14:creationId xmlns:p14="http://schemas.microsoft.com/office/powerpoint/2010/main" val="378235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altLang="en-US" dirty="0"/>
              <a:t>Who is with us today?</a:t>
            </a:r>
          </a:p>
          <a:p>
            <a:pPr>
              <a:spcAft>
                <a:spcPts val="611"/>
              </a:spcAft>
            </a:pPr>
            <a:r>
              <a:rPr lang="en-US" altLang="en-US" dirty="0"/>
              <a:t>Please take a moment to introduce yourself using the Chat function.</a:t>
            </a:r>
          </a:p>
          <a:p>
            <a:pPr>
              <a:spcAft>
                <a:spcPts val="611"/>
              </a:spcAft>
            </a:pPr>
            <a:endParaRPr lang="en-US" altLang="en-US" dirty="0"/>
          </a:p>
          <a:p>
            <a:pPr>
              <a:spcAft>
                <a:spcPts val="611"/>
              </a:spcAft>
            </a:pPr>
            <a:r>
              <a:rPr lang="en-US" altLang="en-US" dirty="0"/>
              <a:t>Name, Location (City, State), Role (e.g., 5</a:t>
            </a:r>
            <a:r>
              <a:rPr lang="en-US" altLang="en-US" baseline="30000" dirty="0"/>
              <a:t>th</a:t>
            </a:r>
            <a:r>
              <a:rPr lang="en-US" altLang="en-US" dirty="0"/>
              <a:t> grade teacher, middle school principal, HS physics teacher)</a:t>
            </a:r>
          </a:p>
        </p:txBody>
      </p:sp>
      <p:sp>
        <p:nvSpPr>
          <p:cNvPr id="4" name="Slide Number Placeholder 3"/>
          <p:cNvSpPr>
            <a:spLocks noGrp="1"/>
          </p:cNvSpPr>
          <p:nvPr>
            <p:ph type="sldNum" sz="quarter" idx="5"/>
          </p:nvPr>
        </p:nvSpPr>
        <p:spPr/>
        <p:txBody>
          <a:bodyPr/>
          <a:lstStyle/>
          <a:p>
            <a:fld id="{F3475AF5-D34F-488A-AC6C-2346375A47D2}" type="slidenum">
              <a:rPr lang="en-US" smtClean="0"/>
              <a:t>4</a:t>
            </a:fld>
            <a:endParaRPr lang="en-US" dirty="0"/>
          </a:p>
        </p:txBody>
      </p:sp>
    </p:spTree>
    <p:extLst>
      <p:ext uri="{BB962C8B-B14F-4D97-AF65-F5344CB8AC3E}">
        <p14:creationId xmlns:p14="http://schemas.microsoft.com/office/powerpoint/2010/main" val="236928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ea typeface="ＭＳ Ｐゴシック" panose="020B0600070205080204" pitchFamily="34" charset="-128"/>
              </a:rPr>
              <a:t>The science assessment landing page links to three additional pages—</a:t>
            </a:r>
          </a:p>
          <a:p>
            <a:pPr defTabSz="931774">
              <a:defRPr/>
            </a:pPr>
            <a:endParaRPr lang="en-US" altLang="en-US" dirty="0">
              <a:ea typeface="ＭＳ Ｐゴシック" panose="020B0600070205080204" pitchFamily="34" charset="-128"/>
            </a:endParaRPr>
          </a:p>
          <a:p>
            <a:pPr marL="171450" indent="-171450" defTabSz="931774">
              <a:buFont typeface="Arial" panose="020B0604020202020204" pitchFamily="34" charset="0"/>
              <a:buChar char="•"/>
              <a:defRPr/>
            </a:pPr>
            <a:r>
              <a:rPr lang="en-US" altLang="en-US" dirty="0">
                <a:ea typeface="ＭＳ Ｐゴシック" panose="020B0600070205080204" pitchFamily="34" charset="-128"/>
              </a:rPr>
              <a:t>A WCAS Educator Resources page</a:t>
            </a:r>
          </a:p>
          <a:p>
            <a:pPr marL="171450" indent="-171450" defTabSz="931774">
              <a:buFont typeface="Arial" panose="020B0604020202020204" pitchFamily="34" charset="0"/>
              <a:buChar char="•"/>
              <a:defRPr/>
            </a:pPr>
            <a:r>
              <a:rPr lang="en-US" altLang="en-US" dirty="0">
                <a:ea typeface="ＭＳ Ｐゴシック" panose="020B0600070205080204" pitchFamily="34" charset="-128"/>
              </a:rPr>
              <a:t>A Professional Development Opportunities page </a:t>
            </a:r>
          </a:p>
          <a:p>
            <a:pPr marL="171450" indent="-171450" defTabSz="931774">
              <a:buFont typeface="Arial" panose="020B0604020202020204" pitchFamily="34" charset="0"/>
              <a:buChar char="•"/>
              <a:defRPr/>
            </a:pPr>
            <a:r>
              <a:rPr lang="en-US" altLang="en-US" dirty="0">
                <a:ea typeface="ＭＳ Ｐゴシック" panose="020B0600070205080204" pitchFamily="34" charset="-128"/>
              </a:rPr>
              <a:t>And an FAQ</a:t>
            </a:r>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dirty="0"/>
          </a:p>
        </p:txBody>
      </p:sp>
    </p:spTree>
    <p:extLst>
      <p:ext uri="{BB962C8B-B14F-4D97-AF65-F5344CB8AC3E}">
        <p14:creationId xmlns:p14="http://schemas.microsoft.com/office/powerpoint/2010/main" val="4075122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ea typeface="ＭＳ Ｐゴシック" panose="020B0600070205080204" pitchFamily="34" charset="-128"/>
              </a:rPr>
              <a:t>The Educator Resources page includes links to the training test and the training test lesson plans. It also includes links to our Test Design and Item Specifications.</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41</a:t>
            </a:fld>
            <a:endParaRPr lang="en-US" dirty="0"/>
          </a:p>
        </p:txBody>
      </p:sp>
    </p:spTree>
    <p:extLst>
      <p:ext uri="{BB962C8B-B14F-4D97-AF65-F5344CB8AC3E}">
        <p14:creationId xmlns:p14="http://schemas.microsoft.com/office/powerpoint/2010/main" val="1619764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Test Design and Item Specifications, linked here, have two sections.</a:t>
            </a:r>
          </a:p>
          <a:p>
            <a:pPr defTabSz="931774">
              <a:defRPr/>
            </a:pPr>
            <a:r>
              <a:rPr lang="en-US" dirty="0"/>
              <a:t>The first section d</a:t>
            </a:r>
            <a:r>
              <a:rPr lang="en-US" altLang="en-US" dirty="0"/>
              <a:t>escribes the structure and development of the WCAS, including information about item types and NGSS alignment.</a:t>
            </a:r>
          </a:p>
          <a:p>
            <a:pPr>
              <a:spcBef>
                <a:spcPts val="1223"/>
              </a:spcBef>
            </a:pPr>
            <a:endParaRPr lang="en-US" dirty="0"/>
          </a:p>
          <a:p>
            <a:pPr defTabSz="931774">
              <a:spcBef>
                <a:spcPts val="1223"/>
              </a:spcBef>
              <a:defRPr/>
            </a:pPr>
            <a:r>
              <a:rPr lang="en-US" dirty="0"/>
              <a:t>The next section includes the Item Specifications for each Performance Expectation.</a:t>
            </a:r>
          </a:p>
          <a:p>
            <a:pPr marL="0" indent="0" defTabSz="931774">
              <a:spcBef>
                <a:spcPts val="1223"/>
              </a:spcBef>
              <a:buFont typeface="Arial" panose="020B0604020202020204" pitchFamily="34" charset="0"/>
              <a:buNone/>
              <a:defRPr/>
            </a:pPr>
            <a:r>
              <a:rPr lang="en-US" dirty="0"/>
              <a:t>Item specifications describe how students can demonstrate understanding of a Performance Expectations on the WCAS.</a:t>
            </a:r>
          </a:p>
          <a:p>
            <a:pPr marL="0" indent="0" defTabSz="931774">
              <a:spcBef>
                <a:spcPts val="1223"/>
              </a:spcBef>
              <a:buFont typeface="Arial" panose="020B0604020202020204" pitchFamily="34" charset="0"/>
              <a:buNone/>
              <a:defRPr/>
            </a:pPr>
            <a:r>
              <a:rPr lang="en-US" dirty="0"/>
              <a:t>A complete set is provided on the science assessment website for each grade.</a:t>
            </a:r>
          </a:p>
          <a:p>
            <a:pPr marL="0" indent="0">
              <a:spcBef>
                <a:spcPts val="1223"/>
              </a:spcBef>
              <a:buFont typeface="Arial" panose="020B0604020202020204" pitchFamily="34" charset="0"/>
              <a:buNone/>
            </a:pPr>
            <a:endParaRPr lang="en-US" dirty="0"/>
          </a:p>
          <a:p>
            <a:pPr marL="0" indent="0">
              <a:spcBef>
                <a:spcPts val="1223"/>
              </a:spcBef>
              <a:buFont typeface="Arial" panose="020B0604020202020204" pitchFamily="34" charset="0"/>
              <a:buNone/>
            </a:pPr>
            <a:r>
              <a:rPr lang="en-US" dirty="0"/>
              <a:t>The Test Design and Item Specifications are updated annually based on input from Washington educators.</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42</a:t>
            </a:fld>
            <a:endParaRPr lang="en-US" dirty="0"/>
          </a:p>
        </p:txBody>
      </p:sp>
    </p:spTree>
    <p:extLst>
      <p:ext uri="{BB962C8B-B14F-4D97-AF65-F5344CB8AC3E}">
        <p14:creationId xmlns:p14="http://schemas.microsoft.com/office/powerpoint/2010/main" val="1058960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The Science Assessment Professional Development Opportunities page includes links to the Nuts and Bolts Moodle Course, descriptions of work groups, and information about upcoming work groups..</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dirty="0"/>
          </a:p>
        </p:txBody>
      </p:sp>
    </p:spTree>
    <p:extLst>
      <p:ext uri="{BB962C8B-B14F-4D97-AF65-F5344CB8AC3E}">
        <p14:creationId xmlns:p14="http://schemas.microsoft.com/office/powerpoint/2010/main" val="3502783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44</a:t>
            </a:fld>
            <a:endParaRPr lang="en-US" dirty="0"/>
          </a:p>
        </p:txBody>
      </p:sp>
    </p:spTree>
    <p:extLst>
      <p:ext uri="{BB962C8B-B14F-4D97-AF65-F5344CB8AC3E}">
        <p14:creationId xmlns:p14="http://schemas.microsoft.com/office/powerpoint/2010/main" val="1466351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If you have any questions, please reach us at science@k12.wa.us</a:t>
            </a:r>
          </a:p>
        </p:txBody>
      </p:sp>
      <p:sp>
        <p:nvSpPr>
          <p:cNvPr id="4" name="Slide Number Placeholder 3"/>
          <p:cNvSpPr>
            <a:spLocks noGrp="1"/>
          </p:cNvSpPr>
          <p:nvPr>
            <p:ph type="sldNum" sz="quarter" idx="5"/>
          </p:nvPr>
        </p:nvSpPr>
        <p:spPr/>
        <p:txBody>
          <a:bodyPr/>
          <a:lstStyle/>
          <a:p>
            <a:fld id="{F3475AF5-D34F-488A-AC6C-2346375A47D2}" type="slidenum">
              <a:rPr lang="en-US" smtClean="0"/>
              <a:t>45</a:t>
            </a:fld>
            <a:endParaRPr lang="en-US" dirty="0"/>
          </a:p>
        </p:txBody>
      </p:sp>
    </p:spTree>
    <p:extLst>
      <p:ext uri="{BB962C8B-B14F-4D97-AF65-F5344CB8AC3E}">
        <p14:creationId xmlns:p14="http://schemas.microsoft.com/office/powerpoint/2010/main" val="61031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presentation will be available through WSTA/OSTA following the conference.</a:t>
            </a:r>
          </a:p>
          <a:p>
            <a:endParaRPr lang="en-US" dirty="0"/>
          </a:p>
          <a:p>
            <a:r>
              <a:rPr lang="en-US" dirty="0"/>
              <a:t>We will also post the PPT, with notes, to the OSPI science assessment website. We’ll need about a week to make sure the presentation is ADA compliant.</a:t>
            </a:r>
          </a:p>
          <a:p>
            <a:endParaRPr lang="en-US" dirty="0"/>
          </a:p>
          <a:p>
            <a:r>
              <a:rPr lang="en-US" dirty="0"/>
              <a:t>Please be sure to add questions and comments using the Chat function. We’ve built several pauses into the presentation where we can address them.</a:t>
            </a:r>
          </a:p>
          <a:p>
            <a:endParaRPr lang="en-US" dirty="0"/>
          </a:p>
          <a:p>
            <a:r>
              <a:rPr lang="en-US" dirty="0"/>
              <a:t>Please complete the evaluation that will be made available to you at the end of this WSTA/OSTA session.</a:t>
            </a:r>
          </a:p>
        </p:txBody>
      </p:sp>
      <p:sp>
        <p:nvSpPr>
          <p:cNvPr id="4" name="Slide Number Placeholder 3"/>
          <p:cNvSpPr>
            <a:spLocks noGrp="1"/>
          </p:cNvSpPr>
          <p:nvPr>
            <p:ph type="sldNum" sz="quarter" idx="5"/>
          </p:nvPr>
        </p:nvSpPr>
        <p:spPr/>
        <p:txBody>
          <a:bodyPr/>
          <a:lstStyle/>
          <a:p>
            <a:fld id="{F3475AF5-D34F-488A-AC6C-2346375A47D2}" type="slidenum">
              <a:rPr lang="en-US" smtClean="0"/>
              <a:t>5</a:t>
            </a:fld>
            <a:endParaRPr lang="en-US" dirty="0"/>
          </a:p>
        </p:txBody>
      </p:sp>
    </p:spTree>
    <p:extLst>
      <p:ext uri="{BB962C8B-B14F-4D97-AF65-F5344CB8AC3E}">
        <p14:creationId xmlns:p14="http://schemas.microsoft.com/office/powerpoint/2010/main" val="341972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7000"/>
              </a:lnSpc>
              <a:spcBef>
                <a:spcPts val="0"/>
              </a:spcBef>
              <a:spcAft>
                <a:spcPts val="815"/>
              </a:spcAft>
              <a:buClrTx/>
              <a:buSzTx/>
              <a:buFont typeface="Arial" panose="020B0604020202020204" pitchFamily="34" charset="0"/>
              <a:buNone/>
              <a:tabLst/>
              <a:defRPr/>
            </a:pPr>
            <a:r>
              <a:rPr lang="en-US" dirty="0"/>
              <a:t>Today we are going to talk about:</a:t>
            </a:r>
          </a:p>
          <a:p>
            <a:pPr marL="174708" marR="0" lvl="0" indent="-174708" algn="l" defTabSz="914400" rtl="0" eaLnBrk="1" fontAlgn="auto" latinLnBrk="0" hangingPunct="1">
              <a:lnSpc>
                <a:spcPct val="107000"/>
              </a:lnSpc>
              <a:spcBef>
                <a:spcPts val="0"/>
              </a:spcBef>
              <a:spcAft>
                <a:spcPts val="815"/>
              </a:spcAft>
              <a:buClrTx/>
              <a:buSzTx/>
              <a:buFont typeface="Arial" panose="020B0604020202020204" pitchFamily="34" charset="0"/>
              <a:buChar char="•"/>
              <a:tabLst/>
              <a:defRPr/>
            </a:pPr>
            <a:r>
              <a:rPr lang="en-US" dirty="0"/>
              <a:t>Current State Science Tests,</a:t>
            </a:r>
          </a:p>
          <a:p>
            <a:pPr marL="174708" marR="0" lvl="0" indent="-174708" algn="l" defTabSz="914400" rtl="0" eaLnBrk="1" fontAlgn="auto" latinLnBrk="0" hangingPunct="1">
              <a:lnSpc>
                <a:spcPct val="107000"/>
              </a:lnSpc>
              <a:spcBef>
                <a:spcPts val="0"/>
              </a:spcBef>
              <a:spcAft>
                <a:spcPts val="815"/>
              </a:spcAft>
              <a:buClrTx/>
              <a:buSzTx/>
              <a:buFont typeface="Arial" panose="020B0604020202020204" pitchFamily="34" charset="0"/>
              <a:buChar char="•"/>
              <a:tabLst/>
              <a:defRPr/>
            </a:pPr>
            <a:r>
              <a:rPr lang="en-US" dirty="0"/>
              <a:t>The WCAS Design, Development Cycles, and Online Features, with a focus on how the science team incorporates best practices to make the tests as equitable and as accessible as possible,</a:t>
            </a:r>
          </a:p>
          <a:p>
            <a:pPr marL="174708" marR="0" lvl="0" indent="-174708" algn="l" defTabSz="914400" rtl="0" eaLnBrk="1" fontAlgn="auto" latinLnBrk="0" hangingPunct="1">
              <a:lnSpc>
                <a:spcPct val="107000"/>
              </a:lnSpc>
              <a:spcBef>
                <a:spcPts val="0"/>
              </a:spcBef>
              <a:spcAft>
                <a:spcPts val="815"/>
              </a:spcAft>
              <a:buClrTx/>
              <a:buSzTx/>
              <a:buFont typeface="Arial" panose="020B0604020202020204" pitchFamily="34" charset="0"/>
              <a:buChar char="•"/>
              <a:tabLst/>
              <a:defRPr/>
            </a:pPr>
            <a:r>
              <a:rPr lang="en-US" dirty="0"/>
              <a:t>And where to find Science Assessment Resources</a:t>
            </a:r>
          </a:p>
          <a:p>
            <a:pPr marL="0" indent="0" defTabSz="931774">
              <a:lnSpc>
                <a:spcPct val="107000"/>
              </a:lnSpc>
              <a:spcAft>
                <a:spcPts val="815"/>
              </a:spcAft>
              <a:buFont typeface="Arial" panose="020B0604020202020204" pitchFamily="34" charset="0"/>
              <a:buNone/>
              <a:defRPr/>
            </a:pPr>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803" indent="-295064">
              <a:spcBef>
                <a:spcPct val="30000"/>
              </a:spcBef>
              <a:defRPr sz="1200">
                <a:solidFill>
                  <a:schemeClr val="tx1"/>
                </a:solidFill>
                <a:latin typeface="Calibri" panose="020F0502020204030204" pitchFamily="34" charset="0"/>
              </a:defRPr>
            </a:lvl2pPr>
            <a:lvl3pPr marL="1186847" indent="-235721">
              <a:spcBef>
                <a:spcPct val="30000"/>
              </a:spcBef>
              <a:defRPr sz="1200">
                <a:solidFill>
                  <a:schemeClr val="tx1"/>
                </a:solidFill>
                <a:latin typeface="Calibri" panose="020F0502020204030204" pitchFamily="34" charset="0"/>
              </a:defRPr>
            </a:lvl3pPr>
            <a:lvl4pPr marL="1661585" indent="-235721">
              <a:spcBef>
                <a:spcPct val="30000"/>
              </a:spcBef>
              <a:defRPr sz="1200">
                <a:solidFill>
                  <a:schemeClr val="tx1"/>
                </a:solidFill>
                <a:latin typeface="Calibri" panose="020F0502020204030204" pitchFamily="34" charset="0"/>
              </a:defRPr>
            </a:lvl4pPr>
            <a:lvl5pPr marL="2136324" indent="-235721">
              <a:spcBef>
                <a:spcPct val="30000"/>
              </a:spcBef>
              <a:defRPr sz="1200">
                <a:solidFill>
                  <a:schemeClr val="tx1"/>
                </a:solidFill>
                <a:latin typeface="Calibri" panose="020F0502020204030204" pitchFamily="34" charset="0"/>
              </a:defRPr>
            </a:lvl5pPr>
            <a:lvl6pPr marL="2611062" indent="-235721" eaLnBrk="0" fontAlgn="base" hangingPunct="0">
              <a:spcBef>
                <a:spcPct val="30000"/>
              </a:spcBef>
              <a:spcAft>
                <a:spcPct val="0"/>
              </a:spcAft>
              <a:defRPr sz="1200">
                <a:solidFill>
                  <a:schemeClr val="tx1"/>
                </a:solidFill>
                <a:latin typeface="Calibri" panose="020F0502020204030204" pitchFamily="34" charset="0"/>
              </a:defRPr>
            </a:lvl6pPr>
            <a:lvl7pPr marL="3085801" indent="-235721" eaLnBrk="0" fontAlgn="base" hangingPunct="0">
              <a:spcBef>
                <a:spcPct val="30000"/>
              </a:spcBef>
              <a:spcAft>
                <a:spcPct val="0"/>
              </a:spcAft>
              <a:defRPr sz="1200">
                <a:solidFill>
                  <a:schemeClr val="tx1"/>
                </a:solidFill>
                <a:latin typeface="Calibri" panose="020F0502020204030204" pitchFamily="34" charset="0"/>
              </a:defRPr>
            </a:lvl7pPr>
            <a:lvl8pPr marL="3560540" indent="-235721" eaLnBrk="0" fontAlgn="base" hangingPunct="0">
              <a:spcBef>
                <a:spcPct val="30000"/>
              </a:spcBef>
              <a:spcAft>
                <a:spcPct val="0"/>
              </a:spcAft>
              <a:defRPr sz="1200">
                <a:solidFill>
                  <a:schemeClr val="tx1"/>
                </a:solidFill>
                <a:latin typeface="Calibri" panose="020F0502020204030204" pitchFamily="34" charset="0"/>
              </a:defRPr>
            </a:lvl8pPr>
            <a:lvl9pPr marL="4035279" indent="-2357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3BD08E-7BE5-442F-809B-67914C102B7D}" type="slidenum">
              <a:rPr lang="en-US" altLang="en-US" smtClean="0">
                <a:latin typeface="Garamond" panose="02020404030301010803" pitchFamily="18" charset="0"/>
              </a:rPr>
              <a:pPr>
                <a:spcBef>
                  <a:spcPct val="0"/>
                </a:spcBef>
              </a:pPr>
              <a:t>6</a:t>
            </a:fld>
            <a:endParaRPr lang="en-US" altLang="en-US" dirty="0">
              <a:latin typeface="Garamond" panose="02020404030301010803" pitchFamily="18" charset="0"/>
            </a:endParaRPr>
          </a:p>
        </p:txBody>
      </p:sp>
    </p:spTree>
    <p:extLst>
      <p:ext uri="{BB962C8B-B14F-4D97-AF65-F5344CB8AC3E}">
        <p14:creationId xmlns:p14="http://schemas.microsoft.com/office/powerpoint/2010/main" val="289332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71450" indent="-296711">
              <a:defRPr>
                <a:solidFill>
                  <a:schemeClr val="tx1"/>
                </a:solidFill>
                <a:latin typeface="Garamond" panose="02020404030301010803" pitchFamily="18" charset="0"/>
                <a:ea typeface="ＭＳ Ｐゴシック" panose="020B0600070205080204" pitchFamily="34" charset="-128"/>
              </a:defRPr>
            </a:lvl2pPr>
            <a:lvl3pPr marL="1186847" indent="-237369">
              <a:defRPr>
                <a:solidFill>
                  <a:schemeClr val="tx1"/>
                </a:solidFill>
                <a:latin typeface="Garamond" panose="02020404030301010803" pitchFamily="18" charset="0"/>
                <a:ea typeface="ＭＳ Ｐゴシック" panose="020B0600070205080204" pitchFamily="34" charset="-128"/>
              </a:defRPr>
            </a:lvl3pPr>
            <a:lvl4pPr marL="1661585" indent="-237369">
              <a:defRPr>
                <a:solidFill>
                  <a:schemeClr val="tx1"/>
                </a:solidFill>
                <a:latin typeface="Garamond" panose="02020404030301010803" pitchFamily="18" charset="0"/>
                <a:ea typeface="ＭＳ Ｐゴシック" panose="020B0600070205080204" pitchFamily="34" charset="-128"/>
              </a:defRPr>
            </a:lvl4pPr>
            <a:lvl5pPr marL="2136324" indent="-237369">
              <a:defRPr>
                <a:solidFill>
                  <a:schemeClr val="tx1"/>
                </a:solidFill>
                <a:latin typeface="Garamond" panose="02020404030301010803" pitchFamily="18" charset="0"/>
                <a:ea typeface="ＭＳ Ｐゴシック" panose="020B0600070205080204" pitchFamily="34" charset="-128"/>
              </a:defRPr>
            </a:lvl5pPr>
            <a:lvl6pPr marL="2611062" indent="-237369"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3085801" indent="-237369"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560540" indent="-237369"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4035279" indent="-237369"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986A1C57-9C20-4A4E-A66B-A9EED9E1CF80}" type="slidenum">
              <a:rPr lang="en-US" altLang="en-US" smtClean="0"/>
              <a:pPr/>
              <a:t>7</a:t>
            </a:fld>
            <a:endParaRPr lang="en-US" altLang="en-US" dirty="0"/>
          </a:p>
        </p:txBody>
      </p:sp>
    </p:spTree>
    <p:extLst>
      <p:ext uri="{BB962C8B-B14F-4D97-AF65-F5344CB8AC3E}">
        <p14:creationId xmlns:p14="http://schemas.microsoft.com/office/powerpoint/2010/main" val="250987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Every Student Succeeds Act (ESSA)</a:t>
            </a:r>
            <a:r>
              <a:rPr lang="en-US" b="1" dirty="0"/>
              <a:t> </a:t>
            </a:r>
            <a:r>
              <a:rPr lang="en-US" dirty="0"/>
              <a:t>replaced No Child Left Behind (NCLB) in late 2015. ESSA continued the NCLB requirement that we administer a state science test once in elementary school, once in middle school, and once in high school.</a:t>
            </a:r>
          </a:p>
          <a:p>
            <a:endParaRPr lang="en-US" dirty="0"/>
          </a:p>
          <a:p>
            <a:r>
              <a:rPr lang="en-US" dirty="0"/>
              <a:t>We have added a link to the part of the OSPI website that include information on ESSA.</a:t>
            </a:r>
          </a:p>
          <a:p>
            <a:endParaRPr lang="en-US" dirty="0"/>
          </a:p>
          <a:p>
            <a:r>
              <a:rPr lang="en-US" dirty="0"/>
              <a:t>State law directs that a comprehensive science test is administered in grades 5, 8, and 11, and the Washington Comprehensive Assessment of Science (WCAS) fulfills this requirement. The results are intended to be one of many signals to educators, students, and families about what students know and can do.</a:t>
            </a:r>
          </a:p>
        </p:txBody>
      </p:sp>
      <p:sp>
        <p:nvSpPr>
          <p:cNvPr id="4" name="Slide Number Placeholder 3"/>
          <p:cNvSpPr>
            <a:spLocks noGrp="1"/>
          </p:cNvSpPr>
          <p:nvPr>
            <p:ph type="sldNum" sz="quarter" idx="10"/>
          </p:nvPr>
        </p:nvSpPr>
        <p:spPr/>
        <p:txBody>
          <a:bodyPr/>
          <a:lstStyle/>
          <a:p>
            <a:pPr>
              <a:defRPr/>
            </a:pPr>
            <a:fld id="{7BC34AE1-B668-4D71-9DA2-797A9B887AEF}" type="slidenum">
              <a:rPr lang="en-US" altLang="en-US" smtClean="0"/>
              <a:pPr>
                <a:defRPr/>
              </a:pPr>
              <a:t>8</a:t>
            </a:fld>
            <a:endParaRPr lang="en-US" altLang="en-US" dirty="0"/>
          </a:p>
        </p:txBody>
      </p:sp>
    </p:spTree>
    <p:extLst>
      <p:ext uri="{BB962C8B-B14F-4D97-AF65-F5344CB8AC3E}">
        <p14:creationId xmlns:p14="http://schemas.microsoft.com/office/powerpoint/2010/main" val="179927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In 2019, the Washington State Legislature </a:t>
            </a:r>
            <a:r>
              <a:rPr lang="en-US" sz="1200" kern="1200" dirty="0">
                <a:solidFill>
                  <a:schemeClr val="tx1"/>
                </a:solidFill>
                <a:latin typeface="+mn-lt"/>
                <a:ea typeface="+mn-ea"/>
                <a:cs typeface="+mn-cs"/>
              </a:rPr>
              <a:t>passed House Bill (HB) 1599 which </a:t>
            </a:r>
            <a:r>
              <a:rPr lang="en-US" altLang="en-US" sz="1200" kern="1200" dirty="0">
                <a:solidFill>
                  <a:schemeClr val="tx1"/>
                </a:solidFill>
                <a:latin typeface="+mn-lt"/>
                <a:ea typeface="+mn-ea"/>
                <a:cs typeface="+mn-cs"/>
              </a:rPr>
              <a:t>removed </a:t>
            </a:r>
            <a:r>
              <a:rPr lang="en-US" altLang="en-US" dirty="0"/>
              <a:t>assessment graduation requirements in math, ELA, and science, and </a:t>
            </a:r>
            <a:r>
              <a:rPr lang="en-US" dirty="0"/>
              <a:t>expanded the ways Washington students can show their readiness for their next step after high school.</a:t>
            </a:r>
          </a:p>
          <a:p>
            <a:endParaRPr lang="en-US" altLang="en-US" dirty="0"/>
          </a:p>
          <a:p>
            <a:r>
              <a:rPr lang="en-US" dirty="0"/>
              <a:t>Students now have multiple pathways to graduation. The Smarter Balanced assessments in ELA and math continue to be one of several pathway options that could fulfill the graduation requirements. The Washington Comprehensive Assessment of Science (WCAS) is currently not a part of a graduation pathway.</a:t>
            </a:r>
          </a:p>
          <a:p>
            <a:endParaRPr lang="en-US" dirty="0"/>
          </a:p>
          <a:p>
            <a:r>
              <a:rPr lang="en-US" dirty="0"/>
              <a:t>We have added links to the part of the State Board of Education website and to the OSPI website that include the latest information on graduation requirements.</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7066" indent="-291179">
              <a:defRPr>
                <a:solidFill>
                  <a:schemeClr val="tx1"/>
                </a:solidFill>
                <a:latin typeface="Garamond" panose="02020404030301010803" pitchFamily="18" charset="0"/>
              </a:defRPr>
            </a:lvl2pPr>
            <a:lvl3pPr marL="1164717" indent="-232943">
              <a:defRPr>
                <a:solidFill>
                  <a:schemeClr val="tx1"/>
                </a:solidFill>
                <a:latin typeface="Garamond" panose="02020404030301010803" pitchFamily="18" charset="0"/>
              </a:defRPr>
            </a:lvl3pPr>
            <a:lvl4pPr marL="1630604" indent="-232943">
              <a:defRPr>
                <a:solidFill>
                  <a:schemeClr val="tx1"/>
                </a:solidFill>
                <a:latin typeface="Garamond" panose="02020404030301010803" pitchFamily="18" charset="0"/>
              </a:defRPr>
            </a:lvl4pPr>
            <a:lvl5pPr marL="2096491" indent="-232943">
              <a:defRPr>
                <a:solidFill>
                  <a:schemeClr val="tx1"/>
                </a:solidFill>
                <a:latin typeface="Garamond" panose="02020404030301010803" pitchFamily="18" charset="0"/>
              </a:defRPr>
            </a:lvl5pPr>
            <a:lvl6pPr marL="2562377" indent="-232943" eaLnBrk="0" fontAlgn="base" hangingPunct="0">
              <a:spcBef>
                <a:spcPct val="0"/>
              </a:spcBef>
              <a:spcAft>
                <a:spcPct val="0"/>
              </a:spcAft>
              <a:defRPr>
                <a:solidFill>
                  <a:schemeClr val="tx1"/>
                </a:solidFill>
                <a:latin typeface="Garamond" panose="02020404030301010803" pitchFamily="18" charset="0"/>
              </a:defRPr>
            </a:lvl6pPr>
            <a:lvl7pPr marL="3028264" indent="-232943" eaLnBrk="0" fontAlgn="base" hangingPunct="0">
              <a:spcBef>
                <a:spcPct val="0"/>
              </a:spcBef>
              <a:spcAft>
                <a:spcPct val="0"/>
              </a:spcAft>
              <a:defRPr>
                <a:solidFill>
                  <a:schemeClr val="tx1"/>
                </a:solidFill>
                <a:latin typeface="Garamond" panose="02020404030301010803" pitchFamily="18" charset="0"/>
              </a:defRPr>
            </a:lvl7pPr>
            <a:lvl8pPr marL="3494151" indent="-232943" eaLnBrk="0" fontAlgn="base" hangingPunct="0">
              <a:spcBef>
                <a:spcPct val="0"/>
              </a:spcBef>
              <a:spcAft>
                <a:spcPct val="0"/>
              </a:spcAft>
              <a:defRPr>
                <a:solidFill>
                  <a:schemeClr val="tx1"/>
                </a:solidFill>
                <a:latin typeface="Garamond" panose="02020404030301010803" pitchFamily="18" charset="0"/>
              </a:defRPr>
            </a:lvl8pPr>
            <a:lvl9pPr marL="3960038" indent="-232943" eaLnBrk="0" fontAlgn="base" hangingPunct="0">
              <a:spcBef>
                <a:spcPct val="0"/>
              </a:spcBef>
              <a:spcAft>
                <a:spcPct val="0"/>
              </a:spcAft>
              <a:defRPr>
                <a:solidFill>
                  <a:schemeClr val="tx1"/>
                </a:solidFill>
                <a:latin typeface="Garamond" panose="02020404030301010803" pitchFamily="18" charset="0"/>
              </a:defRPr>
            </a:lvl9pPr>
          </a:lstStyle>
          <a:p>
            <a:fld id="{72770CCE-7EDC-4764-9EFF-8CF6DAEC6036}" type="slidenum">
              <a:rPr lang="en-US" altLang="en-US" smtClean="0"/>
              <a:pPr/>
              <a:t>9</a:t>
            </a:fld>
            <a:endParaRPr lang="en-US" altLang="en-US" dirty="0"/>
          </a:p>
        </p:txBody>
      </p:sp>
    </p:spTree>
    <p:extLst>
      <p:ext uri="{BB962C8B-B14F-4D97-AF65-F5344CB8AC3E}">
        <p14:creationId xmlns:p14="http://schemas.microsoft.com/office/powerpoint/2010/main" val="1907396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5" name="Rectangle 4"/>
          <p:cNvSpPr/>
          <p:nvPr/>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96351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title="Teacher works with student at their des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181337513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Two busses sit in front of the OSPI headquarters bui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32468335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38025605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Five middle school aged students look at a demonstration by a teacher, using a brain mod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172741455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Five middle school aged students write on a penc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198792146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A middle school aged boy and girl raise their h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126812128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Rectangle 5"/>
          <p:cNvSpPr/>
          <p:nvPr/>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0403D"/>
                </a:solidFill>
                <a:latin typeface="Segoe UI" panose="020B0502040204020203" pitchFamily="34" charset="0"/>
                <a:cs typeface="Segoe UI" panose="020B0502040204020203" pitchFamily="34" charset="0"/>
              </a:rPr>
              <a:t>Edit Master text styles</a:t>
            </a:r>
          </a:p>
          <a:p>
            <a:pPr lvl="1"/>
            <a:r>
              <a:rPr lang="en-US" dirty="0">
                <a:solidFill>
                  <a:srgbClr val="40403D"/>
                </a:solidFill>
                <a:latin typeface="Segoe UI" panose="020B0502040204020203" pitchFamily="34" charset="0"/>
                <a:cs typeface="Segoe UI" panose="020B0502040204020203" pitchFamily="34" charset="0"/>
              </a:rPr>
              <a:t>Second level</a:t>
            </a:r>
          </a:p>
          <a:p>
            <a:pPr lvl="2"/>
            <a:r>
              <a:rPr lang="en-US" dirty="0">
                <a:solidFill>
                  <a:srgbClr val="40403D"/>
                </a:solidFill>
                <a:latin typeface="Segoe UI" panose="020B0502040204020203" pitchFamily="34" charset="0"/>
                <a:cs typeface="Segoe UI" panose="020B0502040204020203" pitchFamily="34" charset="0"/>
              </a:rPr>
              <a:t>Third level</a:t>
            </a:r>
          </a:p>
          <a:p>
            <a:pPr lvl="3"/>
            <a:r>
              <a:rPr lang="en-US" dirty="0">
                <a:solidFill>
                  <a:srgbClr val="40403D"/>
                </a:solidFill>
                <a:latin typeface="Segoe UI" panose="020B0502040204020203" pitchFamily="34" charset="0"/>
                <a:cs typeface="Segoe UI" panose="020B0502040204020203" pitchFamily="34" charset="0"/>
              </a:rPr>
              <a:t>Fourth level</a:t>
            </a:r>
          </a:p>
          <a:p>
            <a:pPr lvl="4"/>
            <a:r>
              <a:rPr lang="en-US" dirty="0">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02662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pic>
        <p:nvPicPr>
          <p:cNvPr id="4" name="Picture 3" title="OSPI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title="Facebook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p:nvSpPr>
        <p:spPr>
          <a:xfrm>
            <a:off x="7181113" y="3863209"/>
            <a:ext cx="3179035" cy="400110"/>
          </a:xfrm>
          <a:prstGeom prst="rect">
            <a:avLst/>
          </a:prstGeom>
          <a:noFill/>
        </p:spPr>
        <p:txBody>
          <a:bodyPr wrap="square" rtlCol="0">
            <a:spAutoFit/>
          </a:bodyPr>
          <a:lstStyle/>
          <a:p>
            <a:r>
              <a:rPr lang="en-US" sz="2000" dirty="0"/>
              <a:t>facebook.com/waospi</a:t>
            </a:r>
          </a:p>
        </p:txBody>
      </p:sp>
      <p:sp>
        <p:nvSpPr>
          <p:cNvPr id="19" name="TextBox 18"/>
          <p:cNvSpPr txBox="1"/>
          <p:nvPr/>
        </p:nvSpPr>
        <p:spPr>
          <a:xfrm>
            <a:off x="2620317" y="4852987"/>
            <a:ext cx="3179035" cy="400110"/>
          </a:xfrm>
          <a:prstGeom prst="rect">
            <a:avLst/>
          </a:prstGeom>
          <a:noFill/>
        </p:spPr>
        <p:txBody>
          <a:bodyPr wrap="square" rtlCol="0">
            <a:spAutoFit/>
          </a:bodyPr>
          <a:lstStyle/>
          <a:p>
            <a:r>
              <a:rPr lang="en-US" sz="2000" dirty="0"/>
              <a:t>twitter.com/waospi</a:t>
            </a:r>
          </a:p>
        </p:txBody>
      </p:sp>
      <p:sp>
        <p:nvSpPr>
          <p:cNvPr id="20" name="TextBox 19"/>
          <p:cNvSpPr txBox="1"/>
          <p:nvPr/>
        </p:nvSpPr>
        <p:spPr>
          <a:xfrm>
            <a:off x="7155817" y="4783765"/>
            <a:ext cx="3179035" cy="400110"/>
          </a:xfrm>
          <a:prstGeom prst="rect">
            <a:avLst/>
          </a:prstGeom>
          <a:noFill/>
        </p:spPr>
        <p:txBody>
          <a:bodyPr wrap="square" rtlCol="0">
            <a:spAutoFit/>
          </a:bodyPr>
          <a:lstStyle/>
          <a:p>
            <a:r>
              <a:rPr lang="en-US" sz="2000" dirty="0"/>
              <a:t>youtube.com/waospi</a:t>
            </a:r>
          </a:p>
        </p:txBody>
      </p:sp>
      <p:sp>
        <p:nvSpPr>
          <p:cNvPr id="21" name="TextBox 20"/>
          <p:cNvSpPr txBox="1"/>
          <p:nvPr/>
        </p:nvSpPr>
        <p:spPr>
          <a:xfrm>
            <a:off x="2609213" y="5706105"/>
            <a:ext cx="3179035" cy="400110"/>
          </a:xfrm>
          <a:prstGeom prst="rect">
            <a:avLst/>
          </a:prstGeom>
          <a:noFill/>
        </p:spPr>
        <p:txBody>
          <a:bodyPr wrap="square" rtlCol="0">
            <a:spAutoFit/>
          </a:bodyPr>
          <a:lstStyle/>
          <a:p>
            <a:r>
              <a:rPr lang="en-US" sz="2000" dirty="0"/>
              <a:t>medium.com/waospi</a:t>
            </a:r>
          </a:p>
        </p:txBody>
      </p:sp>
      <p:sp>
        <p:nvSpPr>
          <p:cNvPr id="22" name="TextBox 21"/>
          <p:cNvSpPr txBox="1"/>
          <p:nvPr/>
        </p:nvSpPr>
        <p:spPr>
          <a:xfrm>
            <a:off x="7155817" y="5660123"/>
            <a:ext cx="3677862" cy="400110"/>
          </a:xfrm>
          <a:prstGeom prst="rect">
            <a:avLst/>
          </a:prstGeom>
          <a:noFill/>
        </p:spPr>
        <p:txBody>
          <a:bodyPr wrap="square" rtlCol="0">
            <a:spAutoFit/>
          </a:bodyPr>
          <a:lstStyle/>
          <a:p>
            <a:r>
              <a:rPr lang="en-US" sz="2000" dirty="0"/>
              <a:t>linkedin.com/company/waospi</a:t>
            </a:r>
          </a:p>
        </p:txBody>
      </p:sp>
      <p:sp>
        <p:nvSpPr>
          <p:cNvPr id="23" name="TextBox 22"/>
          <p:cNvSpPr txBox="1"/>
          <p:nvPr/>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53535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5D386E17-F8CF-47AF-AE3A-C26E89DB1DB3}" type="datetime1">
              <a:rPr lang="en-US" smtClean="0"/>
              <a:t>10/22/2020</a:t>
            </a:fld>
            <a:r>
              <a:rPr lang="en-US" dirty="0"/>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2850446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6AD9C51A-A19C-426A-8FAE-2A3EAD0FB521}" type="datetime1">
              <a:rPr lang="en-US" smtClean="0"/>
              <a:t>10/22/2020</a:t>
            </a:fld>
            <a:r>
              <a:rPr lang="en-US" dirty="0"/>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311030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1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16"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17"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666159" y="570625"/>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p:nvSpPr>
        <p:spPr>
          <a:xfrm>
            <a:off x="5047090" y="570625"/>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p:nvSpPr>
        <p:spPr>
          <a:xfrm>
            <a:off x="666159" y="179475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p:nvSpPr>
        <p:spPr>
          <a:xfrm>
            <a:off x="5069836" y="1757078"/>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p:nvSpPr>
        <p:spPr>
          <a:xfrm>
            <a:off x="666159" y="3859189"/>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616177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41982921-751A-4039-819B-4624610BA7C0}" type="datetime1">
              <a:rPr lang="en-US" smtClean="0"/>
              <a:t>10/22/2020</a:t>
            </a:fld>
            <a:r>
              <a:rPr lang="en-US" dirty="0"/>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649442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8C520A67-EF72-4EF3-B9F5-8D3C234F8A3E}" type="datetime1">
              <a:rPr lang="en-US" smtClean="0"/>
              <a:t>10/22/2020</a:t>
            </a:fld>
            <a:r>
              <a:rPr lang="en-US" dirty="0"/>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693783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D1AE50F7-A69C-4B56-B33D-CD16CDBC5049}" type="datetime1">
              <a:rPr lang="en-US" smtClean="0"/>
              <a:t>10/22/2020</a:t>
            </a:fld>
            <a:r>
              <a:rPr lang="en-US" dirty="0"/>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3870061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189107D1-09AF-41F4-A424-7BD82757A508}" type="datetime1">
              <a:rPr lang="en-US" smtClean="0"/>
              <a:t>10/22/2020</a:t>
            </a:fld>
            <a:r>
              <a:rPr lang="en-US" dirty="0"/>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2667708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Click to 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35F243A7-3AB4-4536-AADE-FF380E50D9E6}" type="datetime1">
              <a:rPr lang="en-US" smtClean="0"/>
              <a:t>10/22/2020</a:t>
            </a:fld>
            <a:r>
              <a:rPr lang="en-US" dirty="0"/>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350038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1B2822EA-A644-495B-8815-4C70994813F7}" type="datetime1">
              <a:rPr lang="en-US" smtClean="0"/>
              <a:t>10/22/2020</a:t>
            </a:fld>
            <a:r>
              <a:rPr lang="en-US" dirty="0"/>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1324393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90D6690C-5134-4A25-A8E0-8B233ADCD8FC}" type="datetime1">
              <a:rPr lang="en-US" smtClean="0"/>
              <a:t>10/22/2020</a:t>
            </a:fld>
            <a:r>
              <a:rPr lang="en-US" dirty="0"/>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194745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12805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551609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Two students in a classroom look at an experiment,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3579387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13"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14"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506104" y="637678"/>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419001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554812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ission Vision Values">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541844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quity Statement">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964699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dirty="0"/>
              <a:t>Click icon to add picture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700676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dirty="0"/>
              <a:t>Click icon to add picture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25342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dirty="0"/>
              <a:t>Click icon to add picture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708430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dirty="0"/>
              <a:t>Click icon to add picture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953351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Slide Alt">
    <p:spTree>
      <p:nvGrpSpPr>
        <p:cNvPr id="1" name=""/>
        <p:cNvGrpSpPr/>
        <p:nvPr/>
      </p:nvGrpSpPr>
      <p:grpSpPr>
        <a:xfrm>
          <a:off x="0" y="0"/>
          <a:ext cx="0" cy="0"/>
          <a:chOff x="0" y="0"/>
          <a:chExt cx="0" cy="0"/>
        </a:xfrm>
      </p:grpSpPr>
      <p:sp>
        <p:nvSpPr>
          <p:cNvPr id="6" name="Rectangle 5"/>
          <p:cNvSpPr/>
          <p:nvPr/>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0403D"/>
                </a:solidFill>
                <a:latin typeface="Segoe UI" panose="020B0502040204020203" pitchFamily="34" charset="0"/>
                <a:cs typeface="Segoe UI" panose="020B0502040204020203" pitchFamily="34" charset="0"/>
              </a:rPr>
              <a:t>Edit Master text styles</a:t>
            </a:r>
          </a:p>
          <a:p>
            <a:pPr lvl="1"/>
            <a:r>
              <a:rPr lang="en-US" dirty="0">
                <a:solidFill>
                  <a:srgbClr val="40403D"/>
                </a:solidFill>
                <a:latin typeface="Segoe UI" panose="020B0502040204020203" pitchFamily="34" charset="0"/>
                <a:cs typeface="Segoe UI" panose="020B0502040204020203" pitchFamily="34" charset="0"/>
              </a:rPr>
              <a:t>Second level</a:t>
            </a:r>
          </a:p>
          <a:p>
            <a:pPr lvl="2"/>
            <a:r>
              <a:rPr lang="en-US" dirty="0">
                <a:solidFill>
                  <a:srgbClr val="40403D"/>
                </a:solidFill>
                <a:latin typeface="Segoe UI" panose="020B0502040204020203" pitchFamily="34" charset="0"/>
                <a:cs typeface="Segoe UI" panose="020B0502040204020203" pitchFamily="34" charset="0"/>
              </a:rPr>
              <a:t>Third level</a:t>
            </a:r>
          </a:p>
          <a:p>
            <a:pPr lvl="3"/>
            <a:r>
              <a:rPr lang="en-US" dirty="0">
                <a:solidFill>
                  <a:srgbClr val="40403D"/>
                </a:solidFill>
                <a:latin typeface="Segoe UI" panose="020B0502040204020203" pitchFamily="34" charset="0"/>
                <a:cs typeface="Segoe UI" panose="020B0502040204020203" pitchFamily="34" charset="0"/>
              </a:rPr>
              <a:t>Fourth level</a:t>
            </a:r>
          </a:p>
          <a:p>
            <a:pPr lvl="4"/>
            <a:r>
              <a:rPr lang="en-US" dirty="0">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45834638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35153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339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Two students in a classroom look at an experiment,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12870906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20709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836816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66564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00564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reativeCommonsNotic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pPr marL="0" lvl="0" indent="0" algn="r" rtl="0">
              <a:spcBef>
                <a:spcPts val="0"/>
              </a:spcBef>
              <a:spcAft>
                <a:spcPts val="0"/>
              </a:spcAft>
              <a:buNone/>
            </a:pPr>
            <a:fld id="{00000000-1234-1234-1234-123412341234}" type="slidenum">
              <a:rPr lang="en-US" smtClean="0"/>
              <a:t>‹#›</a:t>
            </a:fld>
            <a:endParaRPr lang="en-US" dirty="0"/>
          </a:p>
        </p:txBody>
      </p:sp>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224670211"/>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SocialMedia">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p:nvSpPr>
        <p:spPr>
          <a:xfrm>
            <a:off x="7181113" y="3863209"/>
            <a:ext cx="3179035" cy="400110"/>
          </a:xfrm>
          <a:prstGeom prst="rect">
            <a:avLst/>
          </a:prstGeom>
          <a:noFill/>
        </p:spPr>
        <p:txBody>
          <a:bodyPr wrap="square" rtlCol="0">
            <a:spAutoFit/>
          </a:bodyPr>
          <a:lstStyle/>
          <a:p>
            <a:r>
              <a:rPr lang="en-US" sz="2000" dirty="0"/>
              <a:t>facebook.com/waospi</a:t>
            </a:r>
          </a:p>
        </p:txBody>
      </p:sp>
      <p:sp>
        <p:nvSpPr>
          <p:cNvPr id="19" name="TextBox 18"/>
          <p:cNvSpPr txBox="1"/>
          <p:nvPr/>
        </p:nvSpPr>
        <p:spPr>
          <a:xfrm>
            <a:off x="2620317" y="4852987"/>
            <a:ext cx="3179035" cy="400110"/>
          </a:xfrm>
          <a:prstGeom prst="rect">
            <a:avLst/>
          </a:prstGeom>
          <a:noFill/>
        </p:spPr>
        <p:txBody>
          <a:bodyPr wrap="square" rtlCol="0">
            <a:spAutoFit/>
          </a:bodyPr>
          <a:lstStyle/>
          <a:p>
            <a:r>
              <a:rPr lang="en-US" sz="2000" dirty="0"/>
              <a:t>twitter.com/waospi</a:t>
            </a:r>
          </a:p>
        </p:txBody>
      </p:sp>
      <p:sp>
        <p:nvSpPr>
          <p:cNvPr id="20" name="TextBox 19"/>
          <p:cNvSpPr txBox="1"/>
          <p:nvPr/>
        </p:nvSpPr>
        <p:spPr>
          <a:xfrm>
            <a:off x="7155817" y="4783765"/>
            <a:ext cx="3179035" cy="400110"/>
          </a:xfrm>
          <a:prstGeom prst="rect">
            <a:avLst/>
          </a:prstGeom>
          <a:noFill/>
        </p:spPr>
        <p:txBody>
          <a:bodyPr wrap="square" rtlCol="0">
            <a:spAutoFit/>
          </a:bodyPr>
          <a:lstStyle/>
          <a:p>
            <a:r>
              <a:rPr lang="en-US" sz="2000" dirty="0"/>
              <a:t>youtube.com/waospi</a:t>
            </a:r>
          </a:p>
        </p:txBody>
      </p:sp>
      <p:sp>
        <p:nvSpPr>
          <p:cNvPr id="21" name="TextBox 20"/>
          <p:cNvSpPr txBox="1"/>
          <p:nvPr/>
        </p:nvSpPr>
        <p:spPr>
          <a:xfrm>
            <a:off x="2605893" y="5733118"/>
            <a:ext cx="3179035" cy="400110"/>
          </a:xfrm>
          <a:prstGeom prst="rect">
            <a:avLst/>
          </a:prstGeom>
          <a:noFill/>
        </p:spPr>
        <p:txBody>
          <a:bodyPr wrap="square" rtlCol="0">
            <a:spAutoFit/>
          </a:bodyPr>
          <a:lstStyle/>
          <a:p>
            <a:r>
              <a:rPr lang="en-US" sz="2000" dirty="0"/>
              <a:t>medium.com/waospi</a:t>
            </a:r>
          </a:p>
        </p:txBody>
      </p:sp>
      <p:sp>
        <p:nvSpPr>
          <p:cNvPr id="22" name="TextBox 21"/>
          <p:cNvSpPr txBox="1"/>
          <p:nvPr/>
        </p:nvSpPr>
        <p:spPr>
          <a:xfrm>
            <a:off x="7151608" y="5629554"/>
            <a:ext cx="3677862" cy="400110"/>
          </a:xfrm>
          <a:prstGeom prst="rect">
            <a:avLst/>
          </a:prstGeom>
          <a:noFill/>
        </p:spPr>
        <p:txBody>
          <a:bodyPr wrap="square" rtlCol="0">
            <a:spAutoFit/>
          </a:bodyPr>
          <a:lstStyle/>
          <a:p>
            <a:r>
              <a:rPr lang="en-US" sz="2000" dirty="0"/>
              <a:t>linkedin.com/company/waospi</a:t>
            </a:r>
          </a:p>
        </p:txBody>
      </p:sp>
      <p:sp>
        <p:nvSpPr>
          <p:cNvPr id="23" name="TextBox 22"/>
          <p:cNvSpPr txBox="1"/>
          <p:nvPr/>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636714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31802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57474491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50107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146815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Male Teacher works with two stud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31929800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Six elementary age students laugh at a teacher,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4391283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Eight high school age students throw graduation caps into the ai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4823853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Four high school boys look at a computer monit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6043725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FD6B8D0C-1CC7-42A1-B461-5D502F7EECF6}" type="datetimeFigureOut">
              <a:rPr lang="en-US" smtClean="0"/>
              <a:t>10/22/2020</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B340F59-430E-42DA-9BBC-5813675CFB2E}" type="slidenum">
              <a:rPr lang="en-US" smtClean="0"/>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title="Two high school girls look at a robotics proj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38097528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53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dirty="0"/>
              <a:t>| </a:t>
            </a:r>
            <a:fld id="{04C0FC7D-98FC-428F-931B-99A410E61E15}" type="datetime1">
              <a:rPr lang="en-US" smtClean="0"/>
              <a:t>10/22/2020</a:t>
            </a:fld>
            <a:r>
              <a:rPr lang="en-US" dirty="0"/>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Communications &amp; Community Outreach</a:t>
            </a:r>
          </a:p>
        </p:txBody>
      </p:sp>
    </p:spTree>
    <p:extLst>
      <p:ext uri="{BB962C8B-B14F-4D97-AF65-F5344CB8AC3E}">
        <p14:creationId xmlns:p14="http://schemas.microsoft.com/office/powerpoint/2010/main" val="4260571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76824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12.wa.us/student-success/testing/timelines-calendar"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www.nextgenscience.org/" TargetMode="External"/><Relationship Id="rId5" Type="http://schemas.openxmlformats.org/officeDocument/2006/relationships/image" Target="../media/image34.png"/><Relationship Id="rId4" Type="http://schemas.openxmlformats.org/officeDocument/2006/relationships/hyperlink" Target="https://www.k12.wa.us/student-success/resources-subject-area/science/science-k&#8211;12-learning-standar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ellen.ebert@k12.wa.us"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mailto:elizabeth.schmitz@k12.wa.us" TargetMode="External"/><Relationship Id="rId4" Type="http://schemas.openxmlformats.org/officeDocument/2006/relationships/hyperlink" Target="mailto:kimberly.astle@k12.wa.u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hyperlink" Target="https://www.washingtontribes.org/tribes-map" TargetMode="External"/><Relationship Id="rId4" Type="http://schemas.openxmlformats.org/officeDocument/2006/relationships/hyperlink" Target="https://www.k12.wa.us/sites/default/files/public/indianed/tribalsovereignty/partnering/SD-Nearest%20Tribe%20Lis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k12.wa.us/sites/default/files/public/science/pubdocs/MoodleChecklist_ADA.pdf"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learn.ospi.k12.wa.us/course/view.php?id=3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saa.wested.org/resource/universal-design-accessibility-bias-and-sensitivity-considerations/"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mailto:science@k12.wa.us" TargetMode="External"/><Relationship Id="rId7" Type="http://schemas.openxmlformats.org/officeDocument/2006/relationships/hyperlink" Target="mailto:jessica.cole@k12.wa.us"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mailto:korey.peterson@k12.wa.us" TargetMode="External"/><Relationship Id="rId5" Type="http://schemas.openxmlformats.org/officeDocument/2006/relationships/hyperlink" Target="mailto:jacob.parikh@k12.wa.us" TargetMode="External"/><Relationship Id="rId4" Type="http://schemas.openxmlformats.org/officeDocument/2006/relationships/hyperlink" Target="mailto:dawn.cope@k12.wa.u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public.govdelivery.com/accounts/WAOSPI/subscriber/new"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s://wa.portal.cambiumast.com/resources/?s=gtsa&amp;submit=&amp;folder_search=0" TargetMode="External"/><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hyperlink" Target="https://www.k12.wa.us/student-success/testing/state-testing-overview/washington-comprehensive-assessment-science/wcas-educator-resources"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hyperlink" Target="https://wa.portal.cambiumast.com/training-tests.stml" TargetMode="External"/><Relationship Id="rId5" Type="http://schemas.openxmlformats.org/officeDocument/2006/relationships/hyperlink" Target="https://wa.portal.cambiumast.com/training-tests.stml/" TargetMode="Externa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k12.wa.us/student-success/testing/state-testing-overview/washington-comprehensive-assessment-scienc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hyperlink" Target="https://www.k12.wa.us/student-success/testing/state-testing-overview/washington-comprehensive-assessment-science/wcas-educator-resources"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hyperlink" Target="https://www.k12.wa.us/student-success/testing/state-testing-overview/washington-comprehensive-assessment-science/wcas-educator-resources"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https://www.k12.wa.us/student-success/resources-subject-area/science/science-assessment-professional-development-opportunities"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k12.wa.us/policy-funding/grants-grant-management/every-student-succeeds-act-essa-implementation"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hyperlink" Target="https://app.leg.wa.gov/billsummary?BillNumber=1599&amp;Year=2019&amp;Initiative=false"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hyperlink" Target="https://www.k12.wa.us/student-success/graduation/multiple-pathways-graduation-house-bill-1599" TargetMode="External"/><Relationship Id="rId5" Type="http://schemas.openxmlformats.org/officeDocument/2006/relationships/hyperlink" Target="https://www.sbe.wa.gov/our-work/graduation-requirements"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CC3E-C3A0-D741-A1E4-9C41C6248D05}"/>
              </a:ext>
            </a:extLst>
          </p:cNvPr>
          <p:cNvSpPr>
            <a:spLocks noGrp="1"/>
          </p:cNvSpPr>
          <p:nvPr>
            <p:ph type="ctrTitle"/>
          </p:nvPr>
        </p:nvSpPr>
        <p:spPr/>
        <p:txBody>
          <a:bodyPr>
            <a:normAutofit/>
          </a:bodyPr>
          <a:lstStyle/>
          <a:p>
            <a:r>
              <a:rPr lang="en-US" altLang="en-US" dirty="0"/>
              <a:t>Washington State Science Assessment Updates</a:t>
            </a:r>
            <a:endParaRPr lang="en-US" dirty="0"/>
          </a:p>
        </p:txBody>
      </p:sp>
      <p:sp>
        <p:nvSpPr>
          <p:cNvPr id="3" name="Subtitle 2">
            <a:extLst>
              <a:ext uri="{FF2B5EF4-FFF2-40B4-BE49-F238E27FC236}">
                <a16:creationId xmlns:a16="http://schemas.microsoft.com/office/drawing/2014/main" id="{2F70EFD7-1A35-414B-9579-82D9296B813E}"/>
              </a:ext>
            </a:extLst>
          </p:cNvPr>
          <p:cNvSpPr>
            <a:spLocks noGrp="1"/>
          </p:cNvSpPr>
          <p:nvPr>
            <p:ph type="subTitle" idx="1"/>
          </p:nvPr>
        </p:nvSpPr>
        <p:spPr>
          <a:xfrm>
            <a:off x="1739152" y="4053261"/>
            <a:ext cx="9144000" cy="1655762"/>
          </a:xfrm>
        </p:spPr>
        <p:txBody>
          <a:bodyPr>
            <a:normAutofit/>
          </a:bodyPr>
          <a:lstStyle/>
          <a:p>
            <a:pPr marL="61913"/>
            <a:r>
              <a:rPr lang="en-US" altLang="en-US" dirty="0"/>
              <a:t>WSTA/OSTA Conference</a:t>
            </a:r>
          </a:p>
          <a:p>
            <a:pPr marL="61913"/>
            <a:r>
              <a:rPr lang="en-US" altLang="en-US" dirty="0"/>
              <a:t>October, 2020</a:t>
            </a:r>
          </a:p>
          <a:p>
            <a:pPr marL="61913"/>
            <a:endParaRPr lang="en-US" altLang="en-US" dirty="0"/>
          </a:p>
          <a:p>
            <a:pPr marL="61913"/>
            <a:endParaRPr lang="en-US" altLang="en-US" sz="3400" dirty="0"/>
          </a:p>
          <a:p>
            <a:endParaRPr lang="en-US" dirty="0"/>
          </a:p>
        </p:txBody>
      </p:sp>
      <p:pic>
        <p:nvPicPr>
          <p:cNvPr id="5" name="Picture 4" descr="Office of Superintendent of Public Instruction Science Assessment logo ">
            <a:extLst>
              <a:ext uri="{FF2B5EF4-FFF2-40B4-BE49-F238E27FC236}">
                <a16:creationId xmlns:a16="http://schemas.microsoft.com/office/drawing/2014/main" id="{E13437E1-3AC6-405A-BAEE-97C5BF070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86" y="4691578"/>
            <a:ext cx="3545664" cy="2088117"/>
          </a:xfrm>
          <a:prstGeom prst="rect">
            <a:avLst/>
          </a:prstGeom>
        </p:spPr>
      </p:pic>
    </p:spTree>
    <p:extLst>
      <p:ext uri="{BB962C8B-B14F-4D97-AF65-F5344CB8AC3E}">
        <p14:creationId xmlns:p14="http://schemas.microsoft.com/office/powerpoint/2010/main" val="284180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09" y="422275"/>
            <a:ext cx="10515600" cy="1325563"/>
          </a:xfrm>
        </p:spPr>
        <p:txBody>
          <a:bodyPr/>
          <a:lstStyle/>
          <a:p>
            <a:r>
              <a:rPr lang="en-US" dirty="0"/>
              <a:t>WCAS—2021 Spring Testing Plan</a:t>
            </a:r>
          </a:p>
        </p:txBody>
      </p:sp>
      <p:graphicFrame>
        <p:nvGraphicFramePr>
          <p:cNvPr id="4" name="Content Placeholder 3" descr="2020 WCAS Test Windows table&#10;&#10;This table has 2 columns and 3 rows."/>
          <p:cNvGraphicFramePr>
            <a:graphicFrameLocks noGrp="1"/>
          </p:cNvGraphicFramePr>
          <p:nvPr>
            <p:ph idx="1"/>
            <p:extLst>
              <p:ext uri="{D42A27DB-BD31-4B8C-83A1-F6EECF244321}">
                <p14:modId xmlns:p14="http://schemas.microsoft.com/office/powerpoint/2010/main" val="124975101"/>
              </p:ext>
            </p:extLst>
          </p:nvPr>
        </p:nvGraphicFramePr>
        <p:xfrm>
          <a:off x="2965447" y="1636124"/>
          <a:ext cx="5489715" cy="2369820"/>
        </p:xfrm>
        <a:graphic>
          <a:graphicData uri="http://schemas.openxmlformats.org/drawingml/2006/table">
            <a:tbl>
              <a:tblPr firstRow="1" firstCol="1" bandRow="1">
                <a:tableStyleId>{5940675A-B579-460E-94D1-54222C63F5DA}</a:tableStyleId>
              </a:tblPr>
              <a:tblGrid>
                <a:gridCol w="2006602">
                  <a:extLst>
                    <a:ext uri="{9D8B030D-6E8A-4147-A177-3AD203B41FA5}">
                      <a16:colId xmlns:a16="http://schemas.microsoft.com/office/drawing/2014/main" val="3296835393"/>
                    </a:ext>
                  </a:extLst>
                </a:gridCol>
                <a:gridCol w="3483113">
                  <a:extLst>
                    <a:ext uri="{9D8B030D-6E8A-4147-A177-3AD203B41FA5}">
                      <a16:colId xmlns:a16="http://schemas.microsoft.com/office/drawing/2014/main" val="3393255061"/>
                    </a:ext>
                  </a:extLst>
                </a:gridCol>
              </a:tblGrid>
              <a:tr h="476734">
                <a:tc>
                  <a:txBody>
                    <a:bodyPr/>
                    <a:lstStyle/>
                    <a:p>
                      <a:pPr algn="ctr"/>
                      <a:r>
                        <a:rPr lang="en-US" sz="1800" b="1" kern="1200" dirty="0">
                          <a:solidFill>
                            <a:schemeClr val="tx1"/>
                          </a:solidFill>
                          <a:latin typeface="+mn-lt"/>
                          <a:ea typeface="+mn-ea"/>
                          <a:cs typeface="+mn-cs"/>
                        </a:rPr>
                        <a:t>Mode</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Testing Window</a:t>
                      </a:r>
                    </a:p>
                  </a:txBody>
                  <a:tcPr>
                    <a:solidFill>
                      <a:schemeClr val="tx2">
                        <a:lumMod val="40000"/>
                        <a:lumOff val="60000"/>
                      </a:schemeClr>
                    </a:solidFill>
                  </a:tcPr>
                </a:tc>
                <a:extLst>
                  <a:ext uri="{0D108BD9-81ED-4DB2-BD59-A6C34878D82A}">
                    <a16:rowId xmlns:a16="http://schemas.microsoft.com/office/drawing/2014/main" val="1746128522"/>
                  </a:ext>
                </a:extLst>
              </a:tr>
              <a:tr h="946543">
                <a:tc>
                  <a:txBody>
                    <a:bodyPr/>
                    <a:lstStyle/>
                    <a:p>
                      <a:pPr algn="ctr"/>
                      <a:r>
                        <a:rPr lang="en-US" dirty="0"/>
                        <a:t>Online</a:t>
                      </a:r>
                    </a:p>
                  </a:txBody>
                  <a:tcPr anchor="ctr"/>
                </a:tc>
                <a:tc>
                  <a:txBody>
                    <a:bodyPr/>
                    <a:lstStyle/>
                    <a:p>
                      <a:r>
                        <a:rPr lang="en-US" b="1" dirty="0"/>
                        <a:t>5, 8, &amp; 11: </a:t>
                      </a:r>
                      <a:r>
                        <a:rPr lang="en-US" b="0" dirty="0"/>
                        <a:t>April 12 – June 4</a:t>
                      </a:r>
                    </a:p>
                  </a:txBody>
                  <a:tcPr anchor="ctr"/>
                </a:tc>
                <a:extLst>
                  <a:ext uri="{0D108BD9-81ED-4DB2-BD59-A6C34878D82A}">
                    <a16:rowId xmlns:a16="http://schemas.microsoft.com/office/drawing/2014/main" val="1601232961"/>
                  </a:ext>
                </a:extLst>
              </a:tr>
              <a:tr h="946543">
                <a:tc>
                  <a:txBody>
                    <a:bodyPr/>
                    <a:lstStyle/>
                    <a:p>
                      <a:pPr algn="ctr"/>
                      <a:r>
                        <a:rPr lang="en-US" dirty="0"/>
                        <a:t>Accommodated Paper Form</a:t>
                      </a:r>
                    </a:p>
                  </a:txBody>
                  <a:tcPr anchor="ctr"/>
                </a:tc>
                <a:tc>
                  <a:txBody>
                    <a:bodyPr/>
                    <a:lstStyle/>
                    <a:p>
                      <a:r>
                        <a:rPr lang="en-US" b="1" dirty="0"/>
                        <a:t>5, 8, &amp; 11: </a:t>
                      </a:r>
                      <a:r>
                        <a:rPr lang="en-US" b="0" dirty="0"/>
                        <a:t>April 12 – May 21</a:t>
                      </a:r>
                    </a:p>
                  </a:txBody>
                  <a:tcPr anchor="ctr"/>
                </a:tc>
                <a:extLst>
                  <a:ext uri="{0D108BD9-81ED-4DB2-BD59-A6C34878D82A}">
                    <a16:rowId xmlns:a16="http://schemas.microsoft.com/office/drawing/2014/main" val="1674167199"/>
                  </a:ext>
                </a:extLst>
              </a:tr>
            </a:tbl>
          </a:graphicData>
        </a:graphic>
      </p:graphicFrame>
      <p:sp>
        <p:nvSpPr>
          <p:cNvPr id="5" name="Content Placeholder 6"/>
          <p:cNvSpPr txBox="1">
            <a:spLocks/>
          </p:cNvSpPr>
          <p:nvPr/>
        </p:nvSpPr>
        <p:spPr>
          <a:xfrm>
            <a:off x="1060448" y="4121426"/>
            <a:ext cx="929971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b="1" i="1" dirty="0">
                <a:latin typeface="+mn-lt"/>
              </a:rPr>
              <a:t>Accommodated paper testing is available only to support large print, braille, and standard print (English and Spanish) forms for students whose IEP or 504 plan states paper.</a:t>
            </a:r>
          </a:p>
          <a:p>
            <a:pPr marL="0" lvl="0" indent="0">
              <a:lnSpc>
                <a:spcPct val="100000"/>
              </a:lnSpc>
              <a:spcBef>
                <a:spcPts val="0"/>
              </a:spcBef>
              <a:buNone/>
              <a:defRPr/>
            </a:pPr>
            <a:endParaRPr lang="en-US" sz="1600" b="1" i="1" dirty="0">
              <a:latin typeface="+mn-lt"/>
            </a:endParaRPr>
          </a:p>
          <a:p>
            <a:pPr marL="0" lvl="0" indent="0">
              <a:lnSpc>
                <a:spcPct val="100000"/>
              </a:lnSpc>
              <a:spcBef>
                <a:spcPts val="0"/>
              </a:spcBef>
              <a:buNone/>
              <a:defRPr/>
            </a:pPr>
            <a:r>
              <a:rPr lang="en-US" sz="1600" b="1" i="1" dirty="0">
                <a:latin typeface="+mn-lt"/>
              </a:rPr>
              <a:t>The student to Test Administrator (TA) ratio should be no greater than 3 students to 1 TA when administering the WCAS accommodated paper form</a:t>
            </a:r>
            <a:r>
              <a:rPr lang="en-US" sz="1600" b="1" dirty="0">
                <a:latin typeface="+mn-lt"/>
              </a:rPr>
              <a:t>.</a:t>
            </a:r>
            <a:r>
              <a:rPr lang="en-US" sz="1600" b="1" i="1" dirty="0">
                <a:latin typeface="+mn-lt"/>
              </a:rPr>
              <a:t> </a:t>
            </a:r>
          </a:p>
        </p:txBody>
      </p:sp>
      <p:sp>
        <p:nvSpPr>
          <p:cNvPr id="6" name="Rectangle 5">
            <a:extLst>
              <a:ext uri="{FF2B5EF4-FFF2-40B4-BE49-F238E27FC236}">
                <a16:creationId xmlns:a16="http://schemas.microsoft.com/office/drawing/2014/main" id="{852BBD40-4CE5-4A95-9077-241ACAE930B2}"/>
              </a:ext>
              <a:ext uri="{C183D7F6-B498-43B3-948B-1728B52AA6E4}">
                <adec:decorative xmlns:adec="http://schemas.microsoft.com/office/drawing/2017/decorative" val="1"/>
              </a:ext>
            </a:extLst>
          </p:cNvPr>
          <p:cNvSpPr/>
          <p:nvPr/>
        </p:nvSpPr>
        <p:spPr>
          <a:xfrm>
            <a:off x="1060448" y="5562471"/>
            <a:ext cx="1711781" cy="338554"/>
          </a:xfrm>
          <a:prstGeom prst="rect">
            <a:avLst/>
          </a:prstGeom>
        </p:spPr>
        <p:txBody>
          <a:bodyPr wrap="square">
            <a:spAutoFit/>
          </a:bodyPr>
          <a:lstStyle/>
          <a:p>
            <a:r>
              <a:rPr lang="en-US" sz="1600" dirty="0">
                <a:hlinkClick r:id="rId3"/>
              </a:rPr>
              <a:t>Testing Timeline</a:t>
            </a:r>
            <a:endParaRPr lang="en-US" sz="1600" dirty="0"/>
          </a:p>
        </p:txBody>
      </p:sp>
    </p:spTree>
    <p:extLst>
      <p:ext uri="{BB962C8B-B14F-4D97-AF65-F5344CB8AC3E}">
        <p14:creationId xmlns:p14="http://schemas.microsoft.com/office/powerpoint/2010/main" val="119664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dirty="0"/>
              <a:t>WCAS Design</a:t>
            </a:r>
          </a:p>
        </p:txBody>
      </p:sp>
    </p:spTree>
    <p:extLst>
      <p:ext uri="{BB962C8B-B14F-4D97-AF65-F5344CB8AC3E}">
        <p14:creationId xmlns:p14="http://schemas.microsoft.com/office/powerpoint/2010/main" val="2850147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A0A1-82CA-4673-9208-217726012E63}"/>
              </a:ext>
            </a:extLst>
          </p:cNvPr>
          <p:cNvSpPr>
            <a:spLocks noGrp="1"/>
          </p:cNvSpPr>
          <p:nvPr>
            <p:ph type="title"/>
          </p:nvPr>
        </p:nvSpPr>
        <p:spPr/>
        <p:txBody>
          <a:bodyPr/>
          <a:lstStyle/>
          <a:p>
            <a:r>
              <a:rPr lang="en-US" dirty="0"/>
              <a:t>Washington State 2013 K-12 </a:t>
            </a:r>
            <a:br>
              <a:rPr lang="en-US" dirty="0"/>
            </a:br>
            <a:r>
              <a:rPr lang="en-US" dirty="0"/>
              <a:t>Science Learning Standards</a:t>
            </a:r>
          </a:p>
        </p:txBody>
      </p:sp>
      <p:pic>
        <p:nvPicPr>
          <p:cNvPr id="4" name="Picture 3" descr="Logo for Washington State K-12 Learning Standards that links to Standards Website.">
            <a:extLst>
              <a:ext uri="{FF2B5EF4-FFF2-40B4-BE49-F238E27FC236}">
                <a16:creationId xmlns:a16="http://schemas.microsoft.com/office/drawing/2014/main" id="{7A92A92F-45D1-41B8-BA5A-1AFC83EF666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38200" y="2390043"/>
            <a:ext cx="2642627" cy="1501137"/>
          </a:xfrm>
          <a:prstGeom prst="rect">
            <a:avLst/>
          </a:prstGeom>
        </p:spPr>
      </p:pic>
      <p:sp>
        <p:nvSpPr>
          <p:cNvPr id="8" name="TextBox 7">
            <a:extLst>
              <a:ext uri="{FF2B5EF4-FFF2-40B4-BE49-F238E27FC236}">
                <a16:creationId xmlns:a16="http://schemas.microsoft.com/office/drawing/2014/main" id="{B8F5FD62-E758-4BB4-8D83-44046A35710E}"/>
              </a:ext>
            </a:extLst>
          </p:cNvPr>
          <p:cNvSpPr txBox="1"/>
          <p:nvPr/>
        </p:nvSpPr>
        <p:spPr>
          <a:xfrm>
            <a:off x="3752213" y="2690851"/>
            <a:ext cx="6172200" cy="923330"/>
          </a:xfrm>
          <a:prstGeom prst="rect">
            <a:avLst/>
          </a:prstGeom>
          <a:noFill/>
        </p:spPr>
        <p:txBody>
          <a:bodyPr wrap="square" rtlCol="0">
            <a:spAutoFit/>
          </a:bodyPr>
          <a:lstStyle/>
          <a:p>
            <a:r>
              <a:rPr lang="en-US" dirty="0">
                <a:hlinkClick r:id="rId4"/>
              </a:rPr>
              <a:t>Washington State 2013 K-12 </a:t>
            </a:r>
            <a:br>
              <a:rPr lang="en-US" dirty="0">
                <a:hlinkClick r:id="rId4"/>
              </a:rPr>
            </a:br>
            <a:r>
              <a:rPr lang="en-US" dirty="0">
                <a:hlinkClick r:id="rId4"/>
              </a:rPr>
              <a:t>Science Learning Standards</a:t>
            </a:r>
            <a:endParaRPr lang="en-US" dirty="0"/>
          </a:p>
          <a:p>
            <a:endParaRPr lang="en-US" dirty="0"/>
          </a:p>
        </p:txBody>
      </p:sp>
      <p:pic>
        <p:nvPicPr>
          <p:cNvPr id="5" name="Picture 4" descr="Logo for Next Generation Science Standards that links to NGSS Website.">
            <a:extLst>
              <a:ext uri="{FF2B5EF4-FFF2-40B4-BE49-F238E27FC236}">
                <a16:creationId xmlns:a16="http://schemas.microsoft.com/office/drawing/2014/main" id="{DFB93697-B2E8-40A4-85F0-CC690982345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24012" y="4149786"/>
            <a:ext cx="2271001" cy="1140685"/>
          </a:xfrm>
          <a:prstGeom prst="rect">
            <a:avLst/>
          </a:prstGeom>
        </p:spPr>
      </p:pic>
      <p:sp>
        <p:nvSpPr>
          <p:cNvPr id="6" name="Rectangle 5">
            <a:extLst>
              <a:ext uri="{FF2B5EF4-FFF2-40B4-BE49-F238E27FC236}">
                <a16:creationId xmlns:a16="http://schemas.microsoft.com/office/drawing/2014/main" id="{E109BF4B-200F-4A41-93A8-D10C0B09279E}"/>
              </a:ext>
            </a:extLst>
          </p:cNvPr>
          <p:cNvSpPr/>
          <p:nvPr/>
        </p:nvSpPr>
        <p:spPr>
          <a:xfrm>
            <a:off x="3752213" y="4560440"/>
            <a:ext cx="3795398" cy="646331"/>
          </a:xfrm>
          <a:prstGeom prst="rect">
            <a:avLst/>
          </a:prstGeom>
        </p:spPr>
        <p:txBody>
          <a:bodyPr wrap="none">
            <a:spAutoFit/>
          </a:bodyPr>
          <a:lstStyle/>
          <a:p>
            <a:r>
              <a:rPr lang="en-US" dirty="0">
                <a:hlinkClick r:id="rId6"/>
              </a:rPr>
              <a:t>Next Generation Science Standards</a:t>
            </a:r>
          </a:p>
          <a:p>
            <a:endParaRPr lang="en-US" dirty="0"/>
          </a:p>
        </p:txBody>
      </p:sp>
    </p:spTree>
    <p:extLst>
      <p:ext uri="{BB962C8B-B14F-4D97-AF65-F5344CB8AC3E}">
        <p14:creationId xmlns:p14="http://schemas.microsoft.com/office/powerpoint/2010/main" val="323975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dirty="0"/>
              <a:t>Learning and Teaching Science</a:t>
            </a:r>
          </a:p>
        </p:txBody>
      </p:sp>
      <p:sp>
        <p:nvSpPr>
          <p:cNvPr id="50179" name="Content Placeholder 2"/>
          <p:cNvSpPr>
            <a:spLocks noGrp="1"/>
          </p:cNvSpPr>
          <p:nvPr>
            <p:ph idx="1"/>
          </p:nvPr>
        </p:nvSpPr>
        <p:spPr>
          <a:xfrm>
            <a:off x="838200" y="1690688"/>
            <a:ext cx="10515600" cy="4255861"/>
          </a:xfrm>
        </p:spPr>
        <p:txBody>
          <a:bodyPr>
            <a:normAutofit/>
          </a:bodyPr>
          <a:lstStyle/>
          <a:p>
            <a:pPr>
              <a:buFont typeface="Wingdings" panose="05000000000000000000" pitchFamily="2" charset="2"/>
              <a:buChar char="§"/>
            </a:pPr>
            <a:r>
              <a:rPr lang="en-US" altLang="en-US" sz="2400" dirty="0"/>
              <a:t>Ellen Ebert, Science Director </a:t>
            </a:r>
          </a:p>
          <a:p>
            <a:pPr lvl="1">
              <a:buFont typeface="Wingdings" panose="05000000000000000000" pitchFamily="2" charset="2"/>
              <a:buChar char="§"/>
            </a:pPr>
            <a:r>
              <a:rPr lang="en-US" altLang="en-US" dirty="0">
                <a:hlinkClick r:id="rId3"/>
              </a:rPr>
              <a:t>ellen.ebert@k12.wa.us</a:t>
            </a:r>
            <a:endParaRPr lang="en-US" altLang="en-US" dirty="0"/>
          </a:p>
          <a:p>
            <a:pPr>
              <a:buFont typeface="Wingdings" panose="05000000000000000000" pitchFamily="2" charset="2"/>
              <a:buChar char="§"/>
            </a:pPr>
            <a:r>
              <a:rPr lang="en-US" altLang="en-US" sz="2400" dirty="0"/>
              <a:t>Kimberly Astle, Elementary Science Specialist</a:t>
            </a:r>
          </a:p>
          <a:p>
            <a:pPr lvl="1">
              <a:buFont typeface="Wingdings" panose="05000000000000000000" pitchFamily="2" charset="2"/>
              <a:buChar char="§"/>
            </a:pPr>
            <a:r>
              <a:rPr lang="en-US" altLang="en-US" dirty="0">
                <a:hlinkClick r:id="rId4"/>
              </a:rPr>
              <a:t>kimberly.astle@k12.wa.us</a:t>
            </a:r>
            <a:r>
              <a:rPr lang="en-US" altLang="en-US" dirty="0"/>
              <a:t> </a:t>
            </a:r>
          </a:p>
          <a:p>
            <a:pPr>
              <a:buFont typeface="Wingdings" panose="05000000000000000000" pitchFamily="2" charset="2"/>
              <a:buChar char="§"/>
            </a:pPr>
            <a:r>
              <a:rPr lang="en-US" altLang="en-US" sz="2400" dirty="0"/>
              <a:t>Elizabeth Schmitz, Environmental and Sustainability Program Supervisor</a:t>
            </a:r>
          </a:p>
          <a:p>
            <a:pPr lvl="1">
              <a:buFont typeface="Wingdings" panose="05000000000000000000" pitchFamily="2" charset="2"/>
              <a:buChar char="§"/>
            </a:pPr>
            <a:r>
              <a:rPr lang="en-US" altLang="en-US" dirty="0">
                <a:hlinkClick r:id="rId5"/>
              </a:rPr>
              <a:t>elizabeth.schmitz@k12.wa.us</a:t>
            </a:r>
            <a:r>
              <a:rPr lang="en-US" altLang="en-US" dirty="0"/>
              <a:t> </a:t>
            </a:r>
          </a:p>
          <a:p>
            <a:pPr marL="0" indent="0" eaLnBrk="1" hangingPunct="1">
              <a:lnSpc>
                <a:spcPct val="110000"/>
              </a:lnSpc>
              <a:buNone/>
            </a:pPr>
            <a:endParaRPr lang="en-US" altLang="en-US" sz="3200" dirty="0"/>
          </a:p>
        </p:txBody>
      </p:sp>
    </p:spTree>
    <p:extLst>
      <p:ext uri="{BB962C8B-B14F-4D97-AF65-F5344CB8AC3E}">
        <p14:creationId xmlns:p14="http://schemas.microsoft.com/office/powerpoint/2010/main" val="42977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WCAS Development Goals</a:t>
            </a:r>
          </a:p>
        </p:txBody>
      </p:sp>
      <p:sp>
        <p:nvSpPr>
          <p:cNvPr id="3" name="Content Placeholder 2"/>
          <p:cNvSpPr>
            <a:spLocks noGrp="1"/>
          </p:cNvSpPr>
          <p:nvPr>
            <p:ph idx="1"/>
          </p:nvPr>
        </p:nvSpPr>
        <p:spPr>
          <a:xfrm>
            <a:off x="838200" y="1600201"/>
            <a:ext cx="10515600" cy="4210050"/>
          </a:xfrm>
        </p:spPr>
        <p:txBody>
          <a:bodyPr>
            <a:noAutofit/>
          </a:bodyPr>
          <a:lstStyle/>
          <a:p>
            <a:pPr>
              <a:buFont typeface="Wingdings" panose="05000000000000000000" pitchFamily="2" charset="2"/>
              <a:buChar char="§"/>
            </a:pPr>
            <a:r>
              <a:rPr lang="en-US" dirty="0"/>
              <a:t>Including WA educators in assessment development. </a:t>
            </a:r>
          </a:p>
          <a:p>
            <a:pPr>
              <a:buFont typeface="Wingdings" panose="05000000000000000000" pitchFamily="2" charset="2"/>
              <a:buChar char="§"/>
            </a:pPr>
            <a:r>
              <a:rPr lang="en-US" dirty="0"/>
              <a:t>Design an assessment that reflects how science content is taught and tested in the classroom. </a:t>
            </a:r>
          </a:p>
          <a:p>
            <a:pPr>
              <a:buFont typeface="Wingdings" panose="05000000000000000000" pitchFamily="2" charset="2"/>
              <a:buChar char="§"/>
            </a:pPr>
            <a:r>
              <a:rPr lang="en-US" dirty="0"/>
              <a:t>Develop high quality item clusters and standalone items that achieve alignment three-dimensional standards.</a:t>
            </a:r>
          </a:p>
          <a:p>
            <a:pPr>
              <a:buFont typeface="Wingdings" panose="05000000000000000000" pitchFamily="2" charset="2"/>
              <a:buChar char="§"/>
            </a:pPr>
            <a:r>
              <a:rPr lang="en-US" dirty="0"/>
              <a:t>Design an assessment that allows for valid and reliable inferences to be drawn from the results.</a:t>
            </a:r>
          </a:p>
          <a:p>
            <a:pPr>
              <a:buFont typeface="Wingdings" panose="05000000000000000000" pitchFamily="2" charset="2"/>
              <a:buChar char="§"/>
            </a:pPr>
            <a:r>
              <a:rPr lang="en-US" dirty="0"/>
              <a:t>Design an assessment that ensures the fair and accurate assessment of all students.</a:t>
            </a:r>
          </a:p>
        </p:txBody>
      </p:sp>
    </p:spTree>
    <p:extLst>
      <p:ext uri="{BB962C8B-B14F-4D97-AF65-F5344CB8AC3E}">
        <p14:creationId xmlns:p14="http://schemas.microsoft.com/office/powerpoint/2010/main" val="203080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a:defRPr/>
            </a:pPr>
            <a:r>
              <a:rPr lang="en-US" altLang="en-US" sz="4400" dirty="0"/>
              <a:t>Learning Standards Assessed</a:t>
            </a:r>
            <a:endParaRPr lang="en-US" altLang="en-US" dirty="0"/>
          </a:p>
        </p:txBody>
      </p:sp>
      <p:graphicFrame>
        <p:nvGraphicFramePr>
          <p:cNvPr id="6" name="Table 5" descr="This table has 3 columns and 2 rows. The header in the first section is merged." title="WCAS standards table">
            <a:extLst>
              <a:ext uri="{FF2B5EF4-FFF2-40B4-BE49-F238E27FC236}">
                <a16:creationId xmlns:a16="http://schemas.microsoft.com/office/drawing/2014/main" id="{ADFD4BEE-A315-4AFB-8F88-9D39AC9BF909}"/>
              </a:ext>
            </a:extLst>
          </p:cNvPr>
          <p:cNvGraphicFramePr>
            <a:graphicFrameLocks noGrp="1"/>
          </p:cNvGraphicFramePr>
          <p:nvPr>
            <p:extLst>
              <p:ext uri="{D42A27DB-BD31-4B8C-83A1-F6EECF244321}">
                <p14:modId xmlns:p14="http://schemas.microsoft.com/office/powerpoint/2010/main" val="3606929402"/>
              </p:ext>
            </p:extLst>
          </p:nvPr>
        </p:nvGraphicFramePr>
        <p:xfrm>
          <a:off x="1251066" y="2861242"/>
          <a:ext cx="8807334" cy="2525446"/>
        </p:xfrm>
        <a:graphic>
          <a:graphicData uri="http://schemas.openxmlformats.org/drawingml/2006/table">
            <a:tbl>
              <a:tblPr firstRow="1" bandRow="1">
                <a:tableStyleId>{5C22544A-7EE6-4342-B048-85BDC9FD1C3A}</a:tableStyleId>
              </a:tblPr>
              <a:tblGrid>
                <a:gridCol w="2935146">
                  <a:extLst>
                    <a:ext uri="{9D8B030D-6E8A-4147-A177-3AD203B41FA5}">
                      <a16:colId xmlns:a16="http://schemas.microsoft.com/office/drawing/2014/main" val="1142751695"/>
                    </a:ext>
                  </a:extLst>
                </a:gridCol>
                <a:gridCol w="2936094">
                  <a:extLst>
                    <a:ext uri="{9D8B030D-6E8A-4147-A177-3AD203B41FA5}">
                      <a16:colId xmlns:a16="http://schemas.microsoft.com/office/drawing/2014/main" val="2444784995"/>
                    </a:ext>
                  </a:extLst>
                </a:gridCol>
                <a:gridCol w="2936094">
                  <a:extLst>
                    <a:ext uri="{9D8B030D-6E8A-4147-A177-3AD203B41FA5}">
                      <a16:colId xmlns:a16="http://schemas.microsoft.com/office/drawing/2014/main" val="3037882087"/>
                    </a:ext>
                  </a:extLst>
                </a:gridCol>
              </a:tblGrid>
              <a:tr h="1355886">
                <a:tc>
                  <a:txBody>
                    <a:bodyPr/>
                    <a:lstStyle/>
                    <a:p>
                      <a:pPr marL="228600" marR="0" indent="-228600" algn="ctr">
                        <a:spcBef>
                          <a:spcPts val="0"/>
                        </a:spcBef>
                        <a:spcAft>
                          <a:spcPts val="0"/>
                        </a:spcAft>
                      </a:pPr>
                      <a:r>
                        <a:rPr lang="en-US" sz="2000" dirty="0">
                          <a:effectLst/>
                        </a:rPr>
                        <a:t>Grade 5</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28600" marR="0" indent="-228600" algn="ctr">
                        <a:spcBef>
                          <a:spcPts val="0"/>
                        </a:spcBef>
                        <a:spcAft>
                          <a:spcPts val="0"/>
                        </a:spcAft>
                      </a:pPr>
                      <a:r>
                        <a:rPr lang="en-US" sz="2000" dirty="0">
                          <a:effectLst/>
                        </a:rPr>
                        <a:t>Grade 8</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28600" marR="0" indent="-228600" algn="ctr">
                        <a:spcBef>
                          <a:spcPts val="0"/>
                        </a:spcBef>
                        <a:spcAft>
                          <a:spcPts val="0"/>
                        </a:spcAft>
                      </a:pPr>
                      <a:r>
                        <a:rPr lang="en-US" sz="2000" dirty="0">
                          <a:effectLst/>
                        </a:rPr>
                        <a:t>Grade 11</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891403"/>
                  </a:ext>
                </a:extLst>
              </a:tr>
              <a:tr h="1169560">
                <a:tc>
                  <a:txBody>
                    <a:bodyPr/>
                    <a:lstStyle/>
                    <a:p>
                      <a:pPr marL="10160" marR="0" indent="0" algn="ctr">
                        <a:spcBef>
                          <a:spcPts val="0"/>
                        </a:spcBef>
                        <a:spcAft>
                          <a:spcPts val="0"/>
                        </a:spcAft>
                      </a:pPr>
                      <a:r>
                        <a:rPr lang="en-US" sz="2000" dirty="0">
                          <a:effectLst/>
                        </a:rPr>
                        <a:t>3-5 band </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0160" marR="0" indent="0" algn="ctr">
                        <a:spcBef>
                          <a:spcPts val="0"/>
                        </a:spcBef>
                        <a:spcAft>
                          <a:spcPts val="0"/>
                        </a:spcAft>
                      </a:pPr>
                      <a:r>
                        <a:rPr lang="en-US" sz="2000" dirty="0">
                          <a:effectLst/>
                        </a:rPr>
                        <a:t>Middle School band </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0160" marR="0" indent="0" algn="ctr">
                        <a:spcBef>
                          <a:spcPts val="0"/>
                        </a:spcBef>
                        <a:spcAft>
                          <a:spcPts val="0"/>
                        </a:spcAft>
                      </a:pPr>
                      <a:r>
                        <a:rPr lang="en-US" sz="2000" dirty="0">
                          <a:effectLst/>
                        </a:rPr>
                        <a:t>High School band </a:t>
                      </a:r>
                      <a:endParaRPr lang="en-US" sz="2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4667690"/>
                  </a:ext>
                </a:extLst>
              </a:tr>
            </a:tbl>
          </a:graphicData>
        </a:graphic>
      </p:graphicFrame>
      <p:sp>
        <p:nvSpPr>
          <p:cNvPr id="4" name="Rectangle 3">
            <a:extLst>
              <a:ext uri="{FF2B5EF4-FFF2-40B4-BE49-F238E27FC236}">
                <a16:creationId xmlns:a16="http://schemas.microsoft.com/office/drawing/2014/main" id="{EE5DFF97-F369-4755-9D1D-18B4A4799C2E}"/>
              </a:ext>
            </a:extLst>
          </p:cNvPr>
          <p:cNvSpPr/>
          <p:nvPr/>
        </p:nvSpPr>
        <p:spPr>
          <a:xfrm>
            <a:off x="1251066" y="1952799"/>
            <a:ext cx="8807334" cy="830997"/>
          </a:xfrm>
          <a:prstGeom prst="rect">
            <a:avLst/>
          </a:prstGeom>
        </p:spPr>
        <p:txBody>
          <a:bodyPr wrap="square">
            <a:spAutoFit/>
          </a:bodyPr>
          <a:lstStyle/>
          <a:p>
            <a:pPr indent="-95250"/>
            <a:r>
              <a:rPr lang="en-US" sz="2400" dirty="0"/>
              <a:t>Washington State 2013 K-12 Science Learning Standards </a:t>
            </a:r>
          </a:p>
          <a:p>
            <a:pPr indent="-95250"/>
            <a:r>
              <a:rPr lang="en-US" sz="2400" dirty="0"/>
              <a:t>Next Generation Science Standards (NGSS)</a:t>
            </a:r>
            <a:endParaRPr lang="en-US" sz="2400" dirty="0">
              <a:latin typeface="Century Gothic" panose="020B0502020202020204" pitchFamily="34" charset="0"/>
              <a:ea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786138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WCAS Blueprints</a:t>
            </a:r>
          </a:p>
        </p:txBody>
      </p:sp>
      <p:graphicFrame>
        <p:nvGraphicFramePr>
          <p:cNvPr id="4" name="Table 3" descr="Table with columns titled: Claim, Grade 5, Grade 8, Grade 11.&#10;Rows titled: Application of SEP and CCC in Physical Sciences&#10;Application of SEP and CCC in LIfe Sciences&#10;Application of SEP and CCC in Earth and Space Sciences&#10;Total Points" title="Claim table"/>
          <p:cNvGraphicFramePr>
            <a:graphicFrameLocks noGrp="1"/>
          </p:cNvGraphicFramePr>
          <p:nvPr>
            <p:extLst>
              <p:ext uri="{D42A27DB-BD31-4B8C-83A1-F6EECF244321}">
                <p14:modId xmlns:p14="http://schemas.microsoft.com/office/powerpoint/2010/main" val="30417829"/>
              </p:ext>
            </p:extLst>
          </p:nvPr>
        </p:nvGraphicFramePr>
        <p:xfrm>
          <a:off x="1101436" y="1520757"/>
          <a:ext cx="8153400" cy="4137314"/>
        </p:xfrm>
        <a:graphic>
          <a:graphicData uri="http://schemas.openxmlformats.org/drawingml/2006/table">
            <a:tbl>
              <a:tblPr firstRow="1" firstCol="1" bandRow="1">
                <a:tableStyleId>{5C22544A-7EE6-4342-B048-85BDC9FD1C3A}</a:tableStyleId>
              </a:tblPr>
              <a:tblGrid>
                <a:gridCol w="2573142">
                  <a:extLst>
                    <a:ext uri="{9D8B030D-6E8A-4147-A177-3AD203B41FA5}">
                      <a16:colId xmlns:a16="http://schemas.microsoft.com/office/drawing/2014/main" val="3870100125"/>
                    </a:ext>
                  </a:extLst>
                </a:gridCol>
                <a:gridCol w="1860086">
                  <a:extLst>
                    <a:ext uri="{9D8B030D-6E8A-4147-A177-3AD203B41FA5}">
                      <a16:colId xmlns:a16="http://schemas.microsoft.com/office/drawing/2014/main" val="3821350325"/>
                    </a:ext>
                  </a:extLst>
                </a:gridCol>
                <a:gridCol w="1860086">
                  <a:extLst>
                    <a:ext uri="{9D8B030D-6E8A-4147-A177-3AD203B41FA5}">
                      <a16:colId xmlns:a16="http://schemas.microsoft.com/office/drawing/2014/main" val="1760051523"/>
                    </a:ext>
                  </a:extLst>
                </a:gridCol>
                <a:gridCol w="1860086">
                  <a:extLst>
                    <a:ext uri="{9D8B030D-6E8A-4147-A177-3AD203B41FA5}">
                      <a16:colId xmlns:a16="http://schemas.microsoft.com/office/drawing/2014/main" val="476390127"/>
                    </a:ext>
                  </a:extLst>
                </a:gridCol>
              </a:tblGrid>
              <a:tr h="309389">
                <a:tc>
                  <a:txBody>
                    <a:bodyPr/>
                    <a:lstStyle/>
                    <a:p>
                      <a:pPr marL="0" marR="0" algn="ctr">
                        <a:lnSpc>
                          <a:spcPct val="107000"/>
                        </a:lnSpc>
                        <a:spcBef>
                          <a:spcPts val="0"/>
                        </a:spcBef>
                        <a:spcAft>
                          <a:spcPts val="0"/>
                        </a:spcAft>
                      </a:pPr>
                      <a:r>
                        <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Reporting Area</a:t>
                      </a:r>
                    </a:p>
                  </a:txBody>
                  <a:tcPr marL="18617" marR="1861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Grade 5</a:t>
                      </a:r>
                    </a:p>
                  </a:txBody>
                  <a:tcPr marL="18617" marR="18617"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Grade 8</a:t>
                      </a:r>
                    </a:p>
                  </a:txBody>
                  <a:tcPr marL="18617" marR="18617"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DDDDD"/>
                    </a:solidFill>
                  </a:tcPr>
                </a:tc>
                <a:tc>
                  <a:txBody>
                    <a:bodyPr/>
                    <a:lstStyle/>
                    <a:p>
                      <a:pPr marL="0" marR="0" algn="ctr">
                        <a:lnSpc>
                          <a:spcPct val="107000"/>
                        </a:lnSpc>
                        <a:spcBef>
                          <a:spcPts val="0"/>
                        </a:spcBef>
                        <a:spcAft>
                          <a:spcPts val="0"/>
                        </a:spcAft>
                      </a:pPr>
                      <a:r>
                        <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Grade 11</a:t>
                      </a:r>
                    </a:p>
                  </a:txBody>
                  <a:tcPr marL="18617" marR="1861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2B2B2"/>
                    </a:solidFill>
                  </a:tcPr>
                </a:tc>
                <a:extLst>
                  <a:ext uri="{0D108BD9-81ED-4DB2-BD59-A6C34878D82A}">
                    <a16:rowId xmlns:a16="http://schemas.microsoft.com/office/drawing/2014/main" val="1894439076"/>
                  </a:ext>
                </a:extLst>
              </a:tr>
              <a:tr h="1048397">
                <a:tc>
                  <a:txBody>
                    <a:bodyPr/>
                    <a:lstStyle/>
                    <a:p>
                      <a:pPr marL="0" marR="0" algn="ctr">
                        <a:lnSpc>
                          <a:spcPct val="107000"/>
                        </a:lnSpc>
                        <a:spcBef>
                          <a:spcPts val="0"/>
                        </a:spcBef>
                        <a:spcAft>
                          <a:spcPts val="800"/>
                        </a:spcAft>
                      </a:pP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Science and Engineering</a:t>
                      </a:r>
                      <a:r>
                        <a:rPr lang="en-US" sz="1400" b="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Practices and Cross-Cutting Concepts in </a:t>
                      </a: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Physical Sciences </a:t>
                      </a:r>
                    </a:p>
                  </a:txBody>
                  <a:tcPr marL="18617" marR="1861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17 Performance Expectations</a:t>
                      </a:r>
                    </a:p>
                    <a:p>
                      <a:pPr marL="0" marR="0" algn="ctr">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40%</a:t>
                      </a:r>
                    </a:p>
                    <a:p>
                      <a:pPr marL="0" marR="0" algn="ctr">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~14 pts</a:t>
                      </a:r>
                    </a:p>
                  </a:txBody>
                  <a:tcPr marL="18617" marR="18617"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c>
                  <a:txBody>
                    <a:bodyPr/>
                    <a:lstStyle/>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19 Performance</a:t>
                      </a:r>
                      <a:r>
                        <a:rPr kumimoji="0" lang="en-US" sz="12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35%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14 pts</a:t>
                      </a:r>
                    </a:p>
                  </a:txBody>
                  <a:tcPr marL="68581" marR="68581"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24 Performance 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36%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16 pts</a:t>
                      </a:r>
                    </a:p>
                  </a:txBody>
                  <a:tcPr marL="68581" marR="68581"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B2B2"/>
                    </a:solidFill>
                  </a:tcPr>
                </a:tc>
                <a:extLst>
                  <a:ext uri="{0D108BD9-81ED-4DB2-BD59-A6C34878D82A}">
                    <a16:rowId xmlns:a16="http://schemas.microsoft.com/office/drawing/2014/main" val="2068232685"/>
                  </a:ext>
                </a:extLst>
              </a:tr>
              <a:tr h="104839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Science and Engineering</a:t>
                      </a:r>
                      <a:r>
                        <a:rPr lang="en-US" sz="1400" b="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Practices and Cross-Cutting Concepts in </a:t>
                      </a: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Life Sciences</a:t>
                      </a:r>
                    </a:p>
                  </a:txBody>
                  <a:tcPr marL="18617" marR="1861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12 Performance 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29% </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~10 pts</a:t>
                      </a:r>
                    </a:p>
                  </a:txBody>
                  <a:tcPr marL="18617" marR="18617"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c>
                  <a:txBody>
                    <a:bodyPr/>
                    <a:lstStyle/>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21 Performance</a:t>
                      </a:r>
                      <a:r>
                        <a:rPr kumimoji="0" lang="en-US" sz="12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38%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15 pts</a:t>
                      </a:r>
                    </a:p>
                  </a:txBody>
                  <a:tcPr marL="68581" marR="68581"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24 Performance 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36%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16 pts</a:t>
                      </a:r>
                    </a:p>
                  </a:txBody>
                  <a:tcPr marL="68581" marR="68581"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B2B2"/>
                    </a:solidFill>
                  </a:tcPr>
                </a:tc>
                <a:extLst>
                  <a:ext uri="{0D108BD9-81ED-4DB2-BD59-A6C34878D82A}">
                    <a16:rowId xmlns:a16="http://schemas.microsoft.com/office/drawing/2014/main" val="1691010314"/>
                  </a:ext>
                </a:extLst>
              </a:tr>
              <a:tr h="1258076">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Science and Engineering</a:t>
                      </a:r>
                      <a:r>
                        <a:rPr lang="en-US" sz="1400" b="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Practices and Cross-Cutting Concepts in </a:t>
                      </a:r>
                      <a:r>
                        <a:rPr lang="en-US" sz="14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Earth and Space Sciences</a:t>
                      </a:r>
                    </a:p>
                  </a:txBody>
                  <a:tcPr marL="18617" marR="1861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13 Performance Expectations</a:t>
                      </a:r>
                    </a:p>
                    <a:p>
                      <a:pPr marL="0" marR="0" algn="ctr">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31% </a:t>
                      </a:r>
                    </a:p>
                    <a:p>
                      <a:pPr marL="0" marR="0" algn="ctr">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~11 pts</a:t>
                      </a:r>
                    </a:p>
                  </a:txBody>
                  <a:tcPr marL="18617" marR="18617"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8F8"/>
                    </a:solidFill>
                  </a:tcPr>
                </a:tc>
                <a:tc>
                  <a:txBody>
                    <a:bodyPr/>
                    <a:lstStyle/>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15 Performance</a:t>
                      </a:r>
                      <a:r>
                        <a:rPr kumimoji="0" lang="en-US" sz="1200" b="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27%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11 pts</a:t>
                      </a:r>
                    </a:p>
                  </a:txBody>
                  <a:tcPr marL="68581" marR="68581"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19 Performance Expectations</a:t>
                      </a:r>
                    </a:p>
                    <a:p>
                      <a:pPr marL="0" marR="0" algn="ctr" rtl="0" eaLnBrk="1" latinLnBrk="0" hangingPunct="1">
                        <a:lnSpc>
                          <a:spcPct val="107000"/>
                        </a:lnSpc>
                        <a:spcBef>
                          <a:spcPts val="0"/>
                        </a:spcBef>
                        <a:spcAft>
                          <a:spcPts val="800"/>
                        </a:spcAft>
                      </a:pP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28% </a:t>
                      </a:r>
                    </a:p>
                    <a:p>
                      <a:pPr marL="0" marR="0" algn="ctr" rtl="0" eaLnBrk="1" latinLnBrk="0" hangingPunct="1">
                        <a:lnSpc>
                          <a:spcPct val="107000"/>
                        </a:lnSpc>
                        <a:spcBef>
                          <a:spcPts val="0"/>
                        </a:spcBef>
                        <a:spcAft>
                          <a:spcPts val="800"/>
                        </a:spcAft>
                      </a:pPr>
                      <a:r>
                        <a:rPr lang="en-US" sz="1200" b="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kumimoji="0" lang="en-US"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13 pts</a:t>
                      </a:r>
                    </a:p>
                  </a:txBody>
                  <a:tcPr marL="68581" marR="68581"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B2B2"/>
                    </a:solidFill>
                  </a:tcPr>
                </a:tc>
                <a:extLst>
                  <a:ext uri="{0D108BD9-81ED-4DB2-BD59-A6C34878D82A}">
                    <a16:rowId xmlns:a16="http://schemas.microsoft.com/office/drawing/2014/main" val="3795400872"/>
                  </a:ext>
                </a:extLst>
              </a:tr>
              <a:tr h="473055">
                <a:tc>
                  <a:txBody>
                    <a:bodyPr/>
                    <a:lstStyle/>
                    <a:p>
                      <a:pPr marL="0" marR="0" algn="ctr">
                        <a:lnSpc>
                          <a:spcPct val="107000"/>
                        </a:lnSpc>
                        <a:spcBef>
                          <a:spcPts val="0"/>
                        </a:spcBef>
                        <a:spcAft>
                          <a:spcPts val="0"/>
                        </a:spcAft>
                      </a:pPr>
                      <a:r>
                        <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Total Points</a:t>
                      </a:r>
                    </a:p>
                  </a:txBody>
                  <a:tcPr marL="18617" marR="1861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35</a:t>
                      </a:r>
                    </a:p>
                  </a:txBody>
                  <a:tcPr marL="18617" marR="18617"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8F8"/>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40</a:t>
                      </a:r>
                    </a:p>
                  </a:txBody>
                  <a:tcPr marL="18617" marR="18617"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DDD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latin typeface="Verdana" panose="020B0604030504040204" pitchFamily="34" charset="0"/>
                          <a:ea typeface="Verdana" panose="020B0604030504040204" pitchFamily="34" charset="0"/>
                          <a:cs typeface="Verdana" panose="020B0604030504040204" pitchFamily="34" charset="0"/>
                        </a:rPr>
                        <a:t>45</a:t>
                      </a:r>
                    </a:p>
                  </a:txBody>
                  <a:tcPr marL="18617" marR="1861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B2B2B2"/>
                    </a:solidFill>
                  </a:tcPr>
                </a:tc>
                <a:extLst>
                  <a:ext uri="{0D108BD9-81ED-4DB2-BD59-A6C34878D82A}">
                    <a16:rowId xmlns:a16="http://schemas.microsoft.com/office/drawing/2014/main" val="1718070363"/>
                  </a:ext>
                </a:extLst>
              </a:tr>
            </a:tbl>
          </a:graphicData>
        </a:graphic>
      </p:graphicFrame>
      <p:sp>
        <p:nvSpPr>
          <p:cNvPr id="5" name="TextBox 2"/>
          <p:cNvSpPr txBox="1">
            <a:spLocks noChangeArrowheads="1"/>
          </p:cNvSpPr>
          <p:nvPr/>
        </p:nvSpPr>
        <p:spPr bwMode="auto">
          <a:xfrm>
            <a:off x="963323" y="5759953"/>
            <a:ext cx="8906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0000"/>
                </a:solidFill>
              </a:rPr>
              <a:t>Engineering Design (ETS) P</a:t>
            </a:r>
            <a:r>
              <a:rPr lang="en-US" sz="1600" b="1" dirty="0">
                <a:solidFill>
                  <a:srgbClr val="FF0000"/>
                </a:solidFill>
              </a:rPr>
              <a:t>erformance Expectations are </a:t>
            </a:r>
            <a:r>
              <a:rPr lang="en-US" altLang="en-US" sz="1600" b="1" dirty="0">
                <a:solidFill>
                  <a:srgbClr val="FF0000"/>
                </a:solidFill>
              </a:rPr>
              <a:t>assessed but not included here.</a:t>
            </a:r>
          </a:p>
        </p:txBody>
      </p:sp>
    </p:spTree>
    <p:extLst>
      <p:ext uri="{BB962C8B-B14F-4D97-AF65-F5344CB8AC3E}">
        <p14:creationId xmlns:p14="http://schemas.microsoft.com/office/powerpoint/2010/main" val="189690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59" y="121921"/>
            <a:ext cx="4817300" cy="1183005"/>
          </a:xfrm>
        </p:spPr>
        <p:txBody>
          <a:bodyPr>
            <a:noAutofit/>
          </a:bodyPr>
          <a:lstStyle/>
          <a:p>
            <a:r>
              <a:rPr lang="en-US" sz="4400" dirty="0"/>
              <a:t>Item Clusters</a:t>
            </a:r>
          </a:p>
        </p:txBody>
      </p:sp>
      <p:pic>
        <p:nvPicPr>
          <p:cNvPr id="7" name="Content Placeholder 6" descr="Image of Item Clusters&#10;Detailed description in the notes section">
            <a:extLst>
              <a:ext uri="{FF2B5EF4-FFF2-40B4-BE49-F238E27FC236}">
                <a16:creationId xmlns:a16="http://schemas.microsoft.com/office/drawing/2014/main" id="{AF103D8F-2787-4B46-9C2B-2A73E12F17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335" y="1304924"/>
            <a:ext cx="9455822" cy="5318899"/>
          </a:xfrm>
          <a:ln w="19050">
            <a:solidFill>
              <a:srgbClr val="009999"/>
            </a:solidFill>
          </a:ln>
        </p:spPr>
      </p:pic>
      <p:sp>
        <p:nvSpPr>
          <p:cNvPr id="11" name="Text Placeholder 10">
            <a:extLst>
              <a:ext uri="{FF2B5EF4-FFF2-40B4-BE49-F238E27FC236}">
                <a16:creationId xmlns:a16="http://schemas.microsoft.com/office/drawing/2014/main" id="{4FD36484-B2CE-403A-988A-5E680831941C}"/>
              </a:ext>
            </a:extLst>
          </p:cNvPr>
          <p:cNvSpPr>
            <a:spLocks noGrp="1"/>
          </p:cNvSpPr>
          <p:nvPr>
            <p:ph type="body" sz="half" idx="2"/>
          </p:nvPr>
        </p:nvSpPr>
        <p:spPr>
          <a:xfrm>
            <a:off x="9621286" y="2232772"/>
            <a:ext cx="2412379" cy="3697381"/>
          </a:xfrm>
        </p:spPr>
        <p:txBody>
          <a:bodyPr>
            <a:noAutofit/>
          </a:bodyPr>
          <a:lstStyle/>
          <a:p>
            <a:pPr marL="285750" indent="-285750">
              <a:buFont typeface="Arial" panose="020B0604020202020204" pitchFamily="34" charset="0"/>
              <a:buChar char="•"/>
            </a:pPr>
            <a:r>
              <a:rPr lang="en-US" sz="1800" dirty="0"/>
              <a:t>Each cluster must include at least one 3-D item for each 3-D PE.</a:t>
            </a:r>
          </a:p>
          <a:p>
            <a:pPr marL="285750" indent="-285750">
              <a:buFont typeface="Arial" panose="020B0604020202020204" pitchFamily="34" charset="0"/>
              <a:buChar char="•"/>
            </a:pPr>
            <a:r>
              <a:rPr lang="en-US" sz="1800" dirty="0"/>
              <a:t>An item may assess dimensions from both Performance Expectations. For example, a 2-D item could assess the CCC of PE 1 and the DCI of PE 2. </a:t>
            </a:r>
          </a:p>
        </p:txBody>
      </p:sp>
    </p:spTree>
    <p:extLst>
      <p:ext uri="{BB962C8B-B14F-4D97-AF65-F5344CB8AC3E}">
        <p14:creationId xmlns:p14="http://schemas.microsoft.com/office/powerpoint/2010/main" val="326744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Standalone Items</a:t>
            </a:r>
          </a:p>
        </p:txBody>
      </p:sp>
      <p:sp>
        <p:nvSpPr>
          <p:cNvPr id="44035" name="Content Placeholder 2"/>
          <p:cNvSpPr>
            <a:spLocks noGrp="1"/>
          </p:cNvSpPr>
          <p:nvPr>
            <p:ph idx="1"/>
          </p:nvPr>
        </p:nvSpPr>
        <p:spPr>
          <a:xfrm>
            <a:off x="901700" y="1844675"/>
            <a:ext cx="10756900" cy="3927475"/>
          </a:xfrm>
        </p:spPr>
        <p:txBody>
          <a:bodyPr>
            <a:normAutofit/>
          </a:bodyPr>
          <a:lstStyle/>
          <a:p>
            <a:pPr>
              <a:buFont typeface="Wingdings" panose="05000000000000000000" pitchFamily="2" charset="2"/>
              <a:buChar char="§"/>
            </a:pPr>
            <a:r>
              <a:rPr lang="en-US" dirty="0"/>
              <a:t>Single item that assess two or three dimensions of one </a:t>
            </a:r>
            <a:r>
              <a:rPr lang="en-US" altLang="en-US" dirty="0"/>
              <a:t>Performance Expectation</a:t>
            </a:r>
            <a:r>
              <a:rPr lang="en-US" dirty="0"/>
              <a:t>. </a:t>
            </a:r>
          </a:p>
          <a:p>
            <a:pPr>
              <a:buFont typeface="Wingdings" panose="05000000000000000000" pitchFamily="2" charset="2"/>
              <a:buChar char="§"/>
            </a:pPr>
            <a:r>
              <a:rPr lang="en-US" altLang="en-US" dirty="0"/>
              <a:t>Allow more Performance Expectations to be assessed on a WCAS.</a:t>
            </a:r>
          </a:p>
          <a:p>
            <a:pPr marL="0" indent="0">
              <a:buNone/>
            </a:pPr>
            <a:endParaRPr lang="en-US" altLang="en-US" sz="2700" dirty="0"/>
          </a:p>
        </p:txBody>
      </p:sp>
    </p:spTree>
    <p:extLst>
      <p:ext uri="{BB962C8B-B14F-4D97-AF65-F5344CB8AC3E}">
        <p14:creationId xmlns:p14="http://schemas.microsoft.com/office/powerpoint/2010/main" val="322636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8643-3AB6-4A7B-8668-1E841F0C0C53}"/>
              </a:ext>
            </a:extLst>
          </p:cNvPr>
          <p:cNvSpPr>
            <a:spLocks noGrp="1"/>
          </p:cNvSpPr>
          <p:nvPr>
            <p:ph type="title"/>
          </p:nvPr>
        </p:nvSpPr>
        <p:spPr/>
        <p:txBody>
          <a:bodyPr/>
          <a:lstStyle/>
          <a:p>
            <a:r>
              <a:rPr lang="en-US" dirty="0"/>
              <a:t>Performance Expectation Coverage</a:t>
            </a:r>
          </a:p>
        </p:txBody>
      </p:sp>
      <p:sp>
        <p:nvSpPr>
          <p:cNvPr id="3" name="Content Placeholder 2">
            <a:extLst>
              <a:ext uri="{FF2B5EF4-FFF2-40B4-BE49-F238E27FC236}">
                <a16:creationId xmlns:a16="http://schemas.microsoft.com/office/drawing/2014/main" id="{24A3AF2D-C0E8-4235-AEDA-D6AE66D75CEF}"/>
              </a:ext>
            </a:extLst>
          </p:cNvPr>
          <p:cNvSpPr>
            <a:spLocks noGrp="1"/>
          </p:cNvSpPr>
          <p:nvPr>
            <p:ph idx="1"/>
          </p:nvPr>
        </p:nvSpPr>
        <p:spPr/>
        <p:txBody>
          <a:bodyPr/>
          <a:lstStyle/>
          <a:p>
            <a:pPr>
              <a:buFont typeface="Wingdings" panose="05000000000000000000" pitchFamily="2" charset="2"/>
              <a:buChar char="§"/>
            </a:pPr>
            <a:r>
              <a:rPr lang="en-US" altLang="en-US" dirty="0"/>
              <a:t>Each WCAS assess 25% to 33% of the Performance Expectations in a grade level each year. </a:t>
            </a:r>
          </a:p>
          <a:p>
            <a:pPr>
              <a:buFont typeface="Wingdings" panose="05000000000000000000" pitchFamily="2" charset="2"/>
              <a:buChar char="§"/>
            </a:pPr>
            <a:r>
              <a:rPr lang="en-US" altLang="en-US" dirty="0"/>
              <a:t>All Performance Expectations in a grade level can be assessed after 3 to 4 years.</a:t>
            </a:r>
          </a:p>
          <a:p>
            <a:endParaRPr lang="en-US" dirty="0"/>
          </a:p>
        </p:txBody>
      </p:sp>
    </p:spTree>
    <p:extLst>
      <p:ext uri="{BB962C8B-B14F-4D97-AF65-F5344CB8AC3E}">
        <p14:creationId xmlns:p14="http://schemas.microsoft.com/office/powerpoint/2010/main" val="404340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Land Acknowledgement </a:t>
            </a:r>
          </a:p>
        </p:txBody>
      </p:sp>
      <p:pic>
        <p:nvPicPr>
          <p:cNvPr id="11" name="Picture 10" descr="Map of Washington with a star marking the location of the presenters in Olympia.">
            <a:extLst>
              <a:ext uri="{FF2B5EF4-FFF2-40B4-BE49-F238E27FC236}">
                <a16:creationId xmlns:a16="http://schemas.microsoft.com/office/drawing/2014/main" id="{00950F5D-EA48-4787-92E4-4ED8A90C817F}"/>
              </a:ext>
            </a:extLst>
          </p:cNvPr>
          <p:cNvPicPr>
            <a:picLocks noChangeAspect="1"/>
          </p:cNvPicPr>
          <p:nvPr/>
        </p:nvPicPr>
        <p:blipFill>
          <a:blip r:embed="rId3"/>
          <a:stretch>
            <a:fillRect/>
          </a:stretch>
        </p:blipFill>
        <p:spPr>
          <a:xfrm>
            <a:off x="2772035" y="1365145"/>
            <a:ext cx="6647929" cy="4618562"/>
          </a:xfrm>
          <a:prstGeom prst="rect">
            <a:avLst/>
          </a:prstGeom>
        </p:spPr>
      </p:pic>
      <p:sp>
        <p:nvSpPr>
          <p:cNvPr id="6" name="Pentagon 7">
            <a:extLst>
              <a:ext uri="{FF2B5EF4-FFF2-40B4-BE49-F238E27FC236}">
                <a16:creationId xmlns:a16="http://schemas.microsoft.com/office/drawing/2014/main" id="{0FA552BF-17AA-481D-AEB9-CE0C0A51DE90}"/>
              </a:ext>
              <a:ext uri="{C183D7F6-B498-43B3-948B-1728B52AA6E4}">
                <adec:decorative xmlns:adec="http://schemas.microsoft.com/office/drawing/2017/decorative" val="1"/>
              </a:ext>
            </a:extLst>
          </p:cNvPr>
          <p:cNvSpPr/>
          <p:nvPr/>
        </p:nvSpPr>
        <p:spPr>
          <a:xfrm>
            <a:off x="9513730" y="2645461"/>
            <a:ext cx="2230244" cy="11783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D5761"/>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School District &amp; Nearest Federally Recognized Tribes</a:t>
            </a:r>
            <a:endParaRPr kumimoji="0" lang="en-US" sz="1800" i="0" u="none" strike="noStrike" kern="1200" cap="none" spc="0" normalizeH="0" baseline="0" noProof="0" dirty="0">
              <a:ln>
                <a:noFill/>
              </a:ln>
              <a:solidFill>
                <a:srgbClr val="0D5761"/>
              </a:solidFill>
              <a:effectLst/>
              <a:uLnTx/>
              <a:uFillTx/>
              <a:latin typeface="Segoe UI"/>
              <a:ea typeface="+mn-ea"/>
              <a:cs typeface="+mn-cs"/>
            </a:endParaRPr>
          </a:p>
        </p:txBody>
      </p:sp>
      <p:sp>
        <p:nvSpPr>
          <p:cNvPr id="7" name="Pentagon 6">
            <a:extLst>
              <a:ext uri="{FF2B5EF4-FFF2-40B4-BE49-F238E27FC236}">
                <a16:creationId xmlns:a16="http://schemas.microsoft.com/office/drawing/2014/main" id="{6ADFD35E-FEE4-4C09-85CE-E8482401C3C6}"/>
              </a:ext>
              <a:ext uri="{C183D7F6-B498-43B3-948B-1728B52AA6E4}">
                <adec:decorative xmlns:adec="http://schemas.microsoft.com/office/drawing/2017/decorative" val="1"/>
              </a:ext>
            </a:extLst>
          </p:cNvPr>
          <p:cNvSpPr/>
          <p:nvPr/>
        </p:nvSpPr>
        <p:spPr>
          <a:xfrm>
            <a:off x="9513730" y="4144461"/>
            <a:ext cx="2230244" cy="85864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5761"/>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Washington Tribes Map</a:t>
            </a:r>
            <a:endParaRPr kumimoji="0" lang="en-US" sz="1800" b="0" i="0" u="none" strike="noStrike" kern="1200" cap="none" spc="0" normalizeH="0" baseline="0" noProof="0" dirty="0">
              <a:ln>
                <a:noFill/>
              </a:ln>
              <a:solidFill>
                <a:srgbClr val="0D5761"/>
              </a:solidFill>
              <a:effectLst/>
              <a:uLnTx/>
              <a:uFillTx/>
              <a:latin typeface="Segoe UI"/>
              <a:ea typeface="+mn-ea"/>
              <a:cs typeface="+mn-cs"/>
            </a:endParaRPr>
          </a:p>
        </p:txBody>
      </p:sp>
    </p:spTree>
    <p:extLst>
      <p:ext uri="{BB962C8B-B14F-4D97-AF65-F5344CB8AC3E}">
        <p14:creationId xmlns:p14="http://schemas.microsoft.com/office/powerpoint/2010/main" val="184776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114550"/>
            <a:ext cx="3932237" cy="2209800"/>
          </a:xfrm>
        </p:spPr>
        <p:txBody>
          <a:bodyPr>
            <a:normAutofit/>
          </a:bodyPr>
          <a:lstStyle/>
          <a:p>
            <a:pPr algn="ctr"/>
            <a:r>
              <a:rPr lang="en-US" sz="4400" dirty="0"/>
              <a:t>Questions and Comments</a:t>
            </a:r>
          </a:p>
        </p:txBody>
      </p:sp>
      <p:pic>
        <p:nvPicPr>
          <p:cNvPr id="8" name="Picture 7" descr="Question Mark by norbert79 on Deviant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48" y="710005"/>
            <a:ext cx="5206701" cy="5206701"/>
          </a:xfrm>
          <a:prstGeom prst="rect">
            <a:avLst/>
          </a:prstGeom>
        </p:spPr>
      </p:pic>
    </p:spTree>
    <p:extLst>
      <p:ext uri="{BB962C8B-B14F-4D97-AF65-F5344CB8AC3E}">
        <p14:creationId xmlns:p14="http://schemas.microsoft.com/office/powerpoint/2010/main" val="4076934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dirty="0"/>
              <a:t>WCAS Development</a:t>
            </a:r>
          </a:p>
        </p:txBody>
      </p:sp>
    </p:spTree>
    <p:extLst>
      <p:ext uri="{BB962C8B-B14F-4D97-AF65-F5344CB8AC3E}">
        <p14:creationId xmlns:p14="http://schemas.microsoft.com/office/powerpoint/2010/main" val="148703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47181" y="1632511"/>
            <a:ext cx="3545541" cy="2348939"/>
          </a:xfrm>
        </p:spPr>
        <p:txBody>
          <a:bodyPr>
            <a:noAutofit/>
          </a:bodyPr>
          <a:lstStyle/>
          <a:p>
            <a:r>
              <a:rPr lang="en-US" altLang="en-US" dirty="0"/>
              <a:t>Science Assessment </a:t>
            </a:r>
            <a:br>
              <a:rPr lang="en-US" altLang="en-US" dirty="0"/>
            </a:br>
            <a:r>
              <a:rPr lang="en-US" altLang="en-US" dirty="0"/>
              <a:t>Development Cycle</a:t>
            </a:r>
          </a:p>
        </p:txBody>
      </p:sp>
      <p:pic>
        <p:nvPicPr>
          <p:cNvPr id="2" name="Picture 1" descr="Note section gives detailed information about each step of the process. " title="Image of development cycle"/>
          <p:cNvPicPr>
            <a:picLocks noChangeAspect="1"/>
          </p:cNvPicPr>
          <p:nvPr/>
        </p:nvPicPr>
        <p:blipFill>
          <a:blip r:embed="rId3"/>
          <a:stretch>
            <a:fillRect/>
          </a:stretch>
        </p:blipFill>
        <p:spPr>
          <a:xfrm>
            <a:off x="5203340" y="300388"/>
            <a:ext cx="4868708" cy="6257224"/>
          </a:xfrm>
          <a:prstGeom prst="rect">
            <a:avLst/>
          </a:prstGeom>
          <a:ln>
            <a:solidFill>
              <a:schemeClr val="tx1"/>
            </a:solidFill>
          </a:ln>
        </p:spPr>
      </p:pic>
    </p:spTree>
    <p:extLst>
      <p:ext uri="{BB962C8B-B14F-4D97-AF65-F5344CB8AC3E}">
        <p14:creationId xmlns:p14="http://schemas.microsoft.com/office/powerpoint/2010/main" val="65362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CE15-6143-4D85-AA2C-335D0D6CD98C}"/>
              </a:ext>
            </a:extLst>
          </p:cNvPr>
          <p:cNvSpPr>
            <a:spLocks noGrp="1"/>
          </p:cNvSpPr>
          <p:nvPr>
            <p:ph type="title"/>
          </p:nvPr>
        </p:nvSpPr>
        <p:spPr/>
        <p:txBody>
          <a:bodyPr/>
          <a:lstStyle/>
          <a:p>
            <a:r>
              <a:rPr lang="en-US" dirty="0"/>
              <a:t>Work Groups</a:t>
            </a:r>
          </a:p>
        </p:txBody>
      </p:sp>
      <p:sp>
        <p:nvSpPr>
          <p:cNvPr id="3" name="Content Placeholder 2">
            <a:extLst>
              <a:ext uri="{FF2B5EF4-FFF2-40B4-BE49-F238E27FC236}">
                <a16:creationId xmlns:a16="http://schemas.microsoft.com/office/drawing/2014/main" id="{FCA84210-B18D-44E2-B831-A060C6609BBE}"/>
              </a:ext>
            </a:extLst>
          </p:cNvPr>
          <p:cNvSpPr>
            <a:spLocks noGrp="1"/>
          </p:cNvSpPr>
          <p:nvPr>
            <p:ph idx="1"/>
          </p:nvPr>
        </p:nvSpPr>
        <p:spPr/>
        <p:txBody>
          <a:bodyPr>
            <a:normAutofit/>
          </a:bodyPr>
          <a:lstStyle/>
          <a:p>
            <a:r>
              <a:rPr lang="en-US" dirty="0"/>
              <a:t>Events</a:t>
            </a:r>
          </a:p>
          <a:p>
            <a:pPr lvl="1"/>
            <a:r>
              <a:rPr lang="en-US" dirty="0"/>
              <a:t>Item Cluster Writing</a:t>
            </a:r>
          </a:p>
          <a:p>
            <a:pPr lvl="1"/>
            <a:r>
              <a:rPr lang="en-US" dirty="0"/>
              <a:t>Content Review</a:t>
            </a:r>
          </a:p>
          <a:p>
            <a:pPr lvl="1"/>
            <a:r>
              <a:rPr lang="en-US" dirty="0"/>
              <a:t>Field Test Rangefinding</a:t>
            </a:r>
          </a:p>
          <a:p>
            <a:pPr lvl="1"/>
            <a:r>
              <a:rPr lang="en-US" dirty="0"/>
              <a:t>Content Review with Data</a:t>
            </a:r>
          </a:p>
          <a:p>
            <a:r>
              <a:rPr lang="en-US" dirty="0"/>
              <a:t>Represent</a:t>
            </a:r>
          </a:p>
          <a:p>
            <a:pPr lvl="1"/>
            <a:r>
              <a:rPr lang="en-US" dirty="0"/>
              <a:t>the diversity of schools and students in our state. </a:t>
            </a:r>
          </a:p>
          <a:p>
            <a:pPr lvl="1"/>
            <a:r>
              <a:rPr lang="en-US" dirty="0"/>
              <a:t>small schools and large schools</a:t>
            </a:r>
          </a:p>
          <a:p>
            <a:pPr lvl="1"/>
            <a:r>
              <a:rPr lang="en-US" dirty="0"/>
              <a:t>eastern and western Washington </a:t>
            </a:r>
            <a:endParaRPr lang="en-US" dirty="0">
              <a:solidFill>
                <a:srgbClr val="FF0000"/>
              </a:solidFill>
            </a:endParaRPr>
          </a:p>
          <a:p>
            <a:endParaRPr lang="en-US" dirty="0">
              <a:solidFill>
                <a:srgbClr val="FF0000"/>
              </a:solidFill>
            </a:endParaRPr>
          </a:p>
        </p:txBody>
      </p:sp>
      <p:pic>
        <p:nvPicPr>
          <p:cNvPr id="1026" name="Picture 2">
            <a:extLst>
              <a:ext uri="{FF2B5EF4-FFF2-40B4-BE49-F238E27FC236}">
                <a16:creationId xmlns:a16="http://schemas.microsoft.com/office/drawing/2014/main" id="{2BBCBD73-804A-4373-8AAF-0D697591EA3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343" y="1994535"/>
            <a:ext cx="46386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4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CDA-7D61-4D48-A015-D54281AE5979}"/>
              </a:ext>
            </a:extLst>
          </p:cNvPr>
          <p:cNvSpPr>
            <a:spLocks noGrp="1"/>
          </p:cNvSpPr>
          <p:nvPr>
            <p:ph type="title"/>
          </p:nvPr>
        </p:nvSpPr>
        <p:spPr/>
        <p:txBody>
          <a:bodyPr/>
          <a:lstStyle/>
          <a:p>
            <a:r>
              <a:rPr lang="en-US" dirty="0"/>
              <a:t>Item Cluster Writing and Content Review Pre-Meeting Training</a:t>
            </a:r>
          </a:p>
        </p:txBody>
      </p:sp>
      <p:sp>
        <p:nvSpPr>
          <p:cNvPr id="3" name="Content Placeholder 2">
            <a:extLst>
              <a:ext uri="{FF2B5EF4-FFF2-40B4-BE49-F238E27FC236}">
                <a16:creationId xmlns:a16="http://schemas.microsoft.com/office/drawing/2014/main" id="{D69857B6-9583-4C74-BA49-FD611795B5C7}"/>
              </a:ext>
            </a:extLst>
          </p:cNvPr>
          <p:cNvSpPr>
            <a:spLocks noGrp="1"/>
          </p:cNvSpPr>
          <p:nvPr>
            <p:ph idx="1"/>
          </p:nvPr>
        </p:nvSpPr>
        <p:spPr/>
        <p:txBody>
          <a:bodyPr>
            <a:normAutofit lnSpcReduction="10000"/>
          </a:bodyPr>
          <a:lstStyle/>
          <a:p>
            <a:pPr marL="0" indent="0">
              <a:buNone/>
            </a:pPr>
            <a:r>
              <a:rPr lang="en-US" sz="2000" dirty="0"/>
              <a:t>Provides:</a:t>
            </a:r>
          </a:p>
          <a:p>
            <a:r>
              <a:rPr lang="en-US" sz="2000" dirty="0"/>
              <a:t>an overview of the current state science assessments.</a:t>
            </a:r>
          </a:p>
          <a:p>
            <a:r>
              <a:rPr lang="en-US" sz="2000" dirty="0"/>
              <a:t>an overview of the plan for Science Assessment Development Events—the road leading to where we are now as well as upcoming professional development opportunities.</a:t>
            </a:r>
          </a:p>
          <a:p>
            <a:r>
              <a:rPr lang="en-US" sz="2000" dirty="0"/>
              <a:t>an NGSS 101 to make sure participants are familiar with the </a:t>
            </a:r>
            <a:r>
              <a:rPr lang="en-US" sz="2000" i="1" dirty="0"/>
              <a:t>Next Generation Science Standards </a:t>
            </a:r>
            <a:r>
              <a:rPr lang="en-US" sz="2000" dirty="0"/>
              <a:t>(NGSS) terminology and reference materials.</a:t>
            </a:r>
          </a:p>
          <a:p>
            <a:r>
              <a:rPr lang="en-US" sz="2000" dirty="0"/>
              <a:t>a set of information and activities to learn how:</a:t>
            </a:r>
          </a:p>
          <a:p>
            <a:pPr lvl="1"/>
            <a:r>
              <a:rPr lang="en-US" sz="2000" dirty="0"/>
              <a:t>Performance expectations are bundled for WCAS item clusters</a:t>
            </a:r>
          </a:p>
          <a:p>
            <a:pPr lvl="1"/>
            <a:r>
              <a:rPr lang="en-US" sz="2000" dirty="0"/>
              <a:t>Phenomena are used to develop an item cluster;</a:t>
            </a:r>
          </a:p>
          <a:p>
            <a:pPr lvl="1"/>
            <a:r>
              <a:rPr lang="en-US" sz="2000" dirty="0"/>
              <a:t>Stimuli and items are written to form an item cluster;</a:t>
            </a:r>
          </a:p>
          <a:p>
            <a:pPr lvl="1"/>
            <a:r>
              <a:rPr lang="en-US" sz="2000" dirty="0"/>
              <a:t>How items and item clusters align to the three-dimensional WCAS Item Specifications and the state science standards</a:t>
            </a:r>
          </a:p>
          <a:p>
            <a:r>
              <a:rPr lang="en-US" sz="2000" dirty="0"/>
              <a:t>an exploration of the WCAS Training Tests.</a:t>
            </a:r>
            <a:endParaRPr lang="en-US" sz="4400" dirty="0"/>
          </a:p>
        </p:txBody>
      </p:sp>
    </p:spTree>
    <p:extLst>
      <p:ext uri="{BB962C8B-B14F-4D97-AF65-F5344CB8AC3E}">
        <p14:creationId xmlns:p14="http://schemas.microsoft.com/office/powerpoint/2010/main" val="208882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D95F-B0A2-44AB-8D79-2FDAC5FDC4E8}"/>
              </a:ext>
            </a:extLst>
          </p:cNvPr>
          <p:cNvSpPr>
            <a:spLocks noGrp="1"/>
          </p:cNvSpPr>
          <p:nvPr>
            <p:ph type="title"/>
          </p:nvPr>
        </p:nvSpPr>
        <p:spPr/>
        <p:txBody>
          <a:bodyPr/>
          <a:lstStyle/>
          <a:p>
            <a:r>
              <a:rPr lang="en-US" dirty="0"/>
              <a:t>WCAS Nuts and Bolts Moodle Course</a:t>
            </a:r>
          </a:p>
        </p:txBody>
      </p:sp>
      <p:sp>
        <p:nvSpPr>
          <p:cNvPr id="3" name="Content Placeholder 2">
            <a:extLst>
              <a:ext uri="{FF2B5EF4-FFF2-40B4-BE49-F238E27FC236}">
                <a16:creationId xmlns:a16="http://schemas.microsoft.com/office/drawing/2014/main" id="{18311C05-C94B-4017-84D5-F1BF48A9A641}"/>
              </a:ext>
            </a:extLst>
          </p:cNvPr>
          <p:cNvSpPr>
            <a:spLocks noGrp="1"/>
          </p:cNvSpPr>
          <p:nvPr>
            <p:ph idx="1"/>
          </p:nvPr>
        </p:nvSpPr>
        <p:spPr/>
        <p:txBody>
          <a:bodyPr>
            <a:normAutofit/>
          </a:bodyPr>
          <a:lstStyle/>
          <a:p>
            <a:r>
              <a:rPr lang="en-US" sz="2100" dirty="0"/>
              <a:t>An online Moodle course is available to learn how item clusters are developed for the Washington Comprehensive Assessment of Science (WCAS). </a:t>
            </a:r>
          </a:p>
          <a:p>
            <a:r>
              <a:rPr lang="en-US" sz="2100" dirty="0"/>
              <a:t>Covers most of the material for a Work Group Pre-Meeting training</a:t>
            </a:r>
          </a:p>
          <a:p>
            <a:r>
              <a:rPr lang="en-US" sz="2100" dirty="0"/>
              <a:t>Should take no more than 6 hours and can be completed in more than one sitting.</a:t>
            </a:r>
          </a:p>
          <a:p>
            <a:r>
              <a:rPr lang="en-US" sz="2100" dirty="0"/>
              <a:t>Six free STEM clock hours are available upon completion of the course and evaluation.</a:t>
            </a:r>
            <a:br>
              <a:rPr lang="en-US" sz="2100" dirty="0"/>
            </a:br>
            <a:r>
              <a:rPr lang="en-US" sz="2100" dirty="0"/>
              <a:t>Guidance for obtaining clock hours is embedded in the course.</a:t>
            </a:r>
          </a:p>
          <a:p>
            <a:r>
              <a:rPr lang="en-US" sz="2100" dirty="0"/>
              <a:t>Keep track of lessons and activities with a </a:t>
            </a:r>
            <a:r>
              <a:rPr lang="en-US" sz="2100" dirty="0">
                <a:hlinkClick r:id="rId3"/>
              </a:rPr>
              <a:t>lessons and activities checklist</a:t>
            </a:r>
            <a:r>
              <a:rPr lang="en-US" sz="2100" dirty="0"/>
              <a:t>.</a:t>
            </a:r>
          </a:p>
          <a:p>
            <a:r>
              <a:rPr lang="en-US" sz="2100" dirty="0"/>
              <a:t>To access the course:</a:t>
            </a:r>
          </a:p>
          <a:p>
            <a:pPr lvl="1"/>
            <a:r>
              <a:rPr lang="en-US" sz="2100" dirty="0"/>
              <a:t>Go to the </a:t>
            </a:r>
            <a:r>
              <a:rPr lang="en-US" sz="2100" dirty="0">
                <a:hlinkClick r:id="rId4"/>
              </a:rPr>
              <a:t>WCAS Clusters: Nuts and Bolts</a:t>
            </a:r>
            <a:r>
              <a:rPr lang="en-US" sz="2100" dirty="0"/>
              <a:t> course on the Moodle website.</a:t>
            </a:r>
          </a:p>
          <a:p>
            <a:pPr lvl="1"/>
            <a:r>
              <a:rPr lang="en-US" sz="2100" dirty="0"/>
              <a:t>Log in using your existing Moodle account or create a new account.</a:t>
            </a:r>
          </a:p>
        </p:txBody>
      </p:sp>
    </p:spTree>
    <p:extLst>
      <p:ext uri="{BB962C8B-B14F-4D97-AF65-F5344CB8AC3E}">
        <p14:creationId xmlns:p14="http://schemas.microsoft.com/office/powerpoint/2010/main" val="1145908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Item Cluster Writing and Content Review In-Person Training</a:t>
            </a:r>
          </a:p>
        </p:txBody>
      </p:sp>
      <p:sp>
        <p:nvSpPr>
          <p:cNvPr id="3" name="Content Placeholder 2"/>
          <p:cNvSpPr>
            <a:spLocks noGrp="1"/>
          </p:cNvSpPr>
          <p:nvPr>
            <p:ph idx="1"/>
          </p:nvPr>
        </p:nvSpPr>
        <p:spPr/>
        <p:txBody>
          <a:bodyPr>
            <a:normAutofit/>
          </a:bodyPr>
          <a:lstStyle/>
          <a:p>
            <a:pPr marL="0" indent="0">
              <a:buNone/>
            </a:pPr>
            <a:r>
              <a:rPr lang="en-US" sz="2400" dirty="0"/>
              <a:t>Universal Design Principles</a:t>
            </a:r>
          </a:p>
          <a:p>
            <a:pPr>
              <a:buFont typeface="Wingdings" panose="05000000000000000000" pitchFamily="2" charset="2"/>
              <a:buChar char="§"/>
            </a:pPr>
            <a:r>
              <a:rPr lang="en-US" sz="2000" dirty="0"/>
              <a:t>The purpose is to ensure that a fair test is developed that provides an accurate measure of what </a:t>
            </a:r>
            <a:r>
              <a:rPr lang="en-US" sz="2000" i="1" dirty="0"/>
              <a:t>all </a:t>
            </a:r>
            <a:r>
              <a:rPr lang="en-US" sz="2000" dirty="0"/>
              <a:t>assessed students know and can do without compromising reliability or validity. </a:t>
            </a:r>
          </a:p>
          <a:p>
            <a:pPr>
              <a:buFont typeface="Wingdings" panose="05000000000000000000" pitchFamily="2" charset="2"/>
              <a:buChar char="§"/>
            </a:pPr>
            <a:r>
              <a:rPr lang="en-US" sz="2000" dirty="0"/>
              <a:t>The principles ensure accessible environments for all through equitable use, simple and intuitive design, effective communication, tolerance for variability, and minimal fatigue. </a:t>
            </a:r>
          </a:p>
          <a:p>
            <a:pPr>
              <a:buFont typeface="Wingdings" panose="05000000000000000000" pitchFamily="2" charset="2"/>
              <a:buChar char="§"/>
            </a:pPr>
            <a:r>
              <a:rPr lang="en-US" sz="2000" dirty="0"/>
              <a:t>The application of these principles is defended by research that links them to higher performance for all students. </a:t>
            </a:r>
          </a:p>
          <a:p>
            <a:pPr>
              <a:buFont typeface="Wingdings" panose="05000000000000000000" pitchFamily="2" charset="2"/>
              <a:buChar char="§"/>
            </a:pPr>
            <a:r>
              <a:rPr lang="en-US" sz="2000" dirty="0"/>
              <a:t>For more information, see </a:t>
            </a:r>
            <a:r>
              <a:rPr lang="en-US" sz="2000" dirty="0">
                <a:hlinkClick r:id="rId3"/>
              </a:rPr>
              <a:t>Universal Design, Accessibility, Bias, and Sensitivity Considerations</a:t>
            </a:r>
            <a:endParaRPr lang="en-US" sz="2000" dirty="0"/>
          </a:p>
          <a:p>
            <a:pPr marL="109537" indent="0">
              <a:buNone/>
            </a:pPr>
            <a:endParaRPr lang="en-US" sz="2400" dirty="0"/>
          </a:p>
        </p:txBody>
      </p:sp>
    </p:spTree>
    <p:extLst>
      <p:ext uri="{BB962C8B-B14F-4D97-AF65-F5344CB8AC3E}">
        <p14:creationId xmlns:p14="http://schemas.microsoft.com/office/powerpoint/2010/main" val="825510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4F96-E846-4D60-8EB0-DF06DC162234}"/>
              </a:ext>
            </a:extLst>
          </p:cNvPr>
          <p:cNvSpPr>
            <a:spLocks noGrp="1"/>
          </p:cNvSpPr>
          <p:nvPr>
            <p:ph type="title"/>
          </p:nvPr>
        </p:nvSpPr>
        <p:spPr>
          <a:xfrm>
            <a:off x="838200" y="365126"/>
            <a:ext cx="10515600" cy="845110"/>
          </a:xfrm>
        </p:spPr>
        <p:txBody>
          <a:bodyPr/>
          <a:lstStyle/>
          <a:p>
            <a:r>
              <a:rPr lang="en-US" dirty="0"/>
              <a:t>In-Person Training</a:t>
            </a:r>
          </a:p>
        </p:txBody>
      </p:sp>
      <p:sp>
        <p:nvSpPr>
          <p:cNvPr id="3" name="Content Placeholder 2">
            <a:extLst>
              <a:ext uri="{FF2B5EF4-FFF2-40B4-BE49-F238E27FC236}">
                <a16:creationId xmlns:a16="http://schemas.microsoft.com/office/drawing/2014/main" id="{C371914B-D49F-442B-8960-2007FDC25E4E}"/>
              </a:ext>
            </a:extLst>
          </p:cNvPr>
          <p:cNvSpPr>
            <a:spLocks noGrp="1"/>
          </p:cNvSpPr>
          <p:nvPr>
            <p:ph sz="half" idx="1"/>
          </p:nvPr>
        </p:nvSpPr>
        <p:spPr>
          <a:xfrm>
            <a:off x="192741" y="1337355"/>
            <a:ext cx="5737412" cy="5318939"/>
          </a:xfrm>
        </p:spPr>
        <p:txBody>
          <a:bodyPr>
            <a:normAutofit fontScale="25000" lnSpcReduction="20000"/>
          </a:bodyPr>
          <a:lstStyle/>
          <a:p>
            <a:pPr marL="0" lvl="0" indent="0">
              <a:buNone/>
            </a:pPr>
            <a:r>
              <a:rPr lang="en-US" sz="5600" b="1" dirty="0"/>
              <a:t>Performance Expectation Bundle</a:t>
            </a:r>
            <a:r>
              <a:rPr lang="en-US" sz="5600" dirty="0"/>
              <a:t> </a:t>
            </a:r>
          </a:p>
          <a:p>
            <a:pPr lvl="0"/>
            <a:r>
              <a:rPr lang="en-US" sz="5600" dirty="0"/>
              <a:t>Does the Performance Expectation bundle reflect how Performance Expectations are presented and taught in classrooms?</a:t>
            </a:r>
          </a:p>
          <a:p>
            <a:pPr marL="0" lvl="0" indent="0">
              <a:buNone/>
            </a:pPr>
            <a:r>
              <a:rPr lang="en-US" sz="5600" b="1" dirty="0"/>
              <a:t>Phenomenon</a:t>
            </a:r>
          </a:p>
          <a:p>
            <a:pPr lvl="0"/>
            <a:r>
              <a:rPr lang="en-US" sz="5600" dirty="0"/>
              <a:t>Is the phenomenon appropriate for the Performance Expectation(s) being assessed? </a:t>
            </a:r>
          </a:p>
          <a:p>
            <a:pPr lvl="0"/>
            <a:r>
              <a:rPr lang="en-US" sz="5600" dirty="0"/>
              <a:t>Is the phenomenon engaging, relevant, and grade-appropriate? </a:t>
            </a:r>
          </a:p>
          <a:p>
            <a:pPr marL="0" lvl="0" indent="0">
              <a:buNone/>
            </a:pPr>
            <a:r>
              <a:rPr lang="en-US" sz="5600" b="1" dirty="0"/>
              <a:t>Stimuli</a:t>
            </a:r>
          </a:p>
          <a:p>
            <a:pPr lvl="0"/>
            <a:r>
              <a:rPr lang="en-US" sz="5600" dirty="0"/>
              <a:t>Is the content correct in each stimulus?</a:t>
            </a:r>
          </a:p>
          <a:p>
            <a:pPr lvl="0"/>
            <a:r>
              <a:rPr lang="en-US" sz="5600" dirty="0"/>
              <a:t>Do the stimuli provide sufficient information for the phenomenon?</a:t>
            </a:r>
          </a:p>
          <a:p>
            <a:pPr lvl="0"/>
            <a:r>
              <a:rPr lang="en-US" sz="5600" dirty="0"/>
              <a:t>Is the stimulus cohesive?</a:t>
            </a:r>
          </a:p>
          <a:p>
            <a:pPr lvl="0"/>
            <a:r>
              <a:rPr lang="en-US" altLang="en-US" sz="5600" dirty="0"/>
              <a:t>Is the stimulus as clear and simple as possible.</a:t>
            </a:r>
          </a:p>
          <a:p>
            <a:pPr lvl="0"/>
            <a:r>
              <a:rPr lang="en-US" altLang="en-US" sz="5600" dirty="0"/>
              <a:t>Is the amount of reading kept to the minimum required to provide students with sufficient information about the phenomenon and context to respond to items.</a:t>
            </a:r>
          </a:p>
          <a:p>
            <a:pPr lvl="0"/>
            <a:endParaRPr lang="en-US" dirty="0"/>
          </a:p>
          <a:p>
            <a:endParaRPr lang="en-US" dirty="0"/>
          </a:p>
        </p:txBody>
      </p:sp>
      <p:sp>
        <p:nvSpPr>
          <p:cNvPr id="4" name="Content Placeholder 3">
            <a:extLst>
              <a:ext uri="{FF2B5EF4-FFF2-40B4-BE49-F238E27FC236}">
                <a16:creationId xmlns:a16="http://schemas.microsoft.com/office/drawing/2014/main" id="{F6D3D340-F269-4634-84C7-AAAFD89FE68A}"/>
              </a:ext>
            </a:extLst>
          </p:cNvPr>
          <p:cNvSpPr>
            <a:spLocks noGrp="1"/>
          </p:cNvSpPr>
          <p:nvPr>
            <p:ph sz="half" idx="2"/>
          </p:nvPr>
        </p:nvSpPr>
        <p:spPr>
          <a:xfrm>
            <a:off x="6095999" y="1210236"/>
            <a:ext cx="5903259" cy="5446058"/>
          </a:xfrm>
        </p:spPr>
        <p:txBody>
          <a:bodyPr>
            <a:normAutofit fontScale="25000" lnSpcReduction="20000"/>
          </a:bodyPr>
          <a:lstStyle/>
          <a:p>
            <a:pPr lvl="0"/>
            <a:endParaRPr lang="en-US" dirty="0"/>
          </a:p>
          <a:p>
            <a:pPr marL="0" lvl="0" indent="0">
              <a:buNone/>
            </a:pPr>
            <a:r>
              <a:rPr lang="en-US" sz="5600" b="1" dirty="0"/>
              <a:t>Items</a:t>
            </a:r>
          </a:p>
          <a:p>
            <a:pPr lvl="0"/>
            <a:r>
              <a:rPr lang="en-US" sz="5600" dirty="0"/>
              <a:t>Is the content correct in each item?</a:t>
            </a:r>
          </a:p>
          <a:p>
            <a:pPr lvl="0"/>
            <a:r>
              <a:rPr lang="en-US" sz="5600" dirty="0"/>
              <a:t>How well is each item aligned to the item specification?</a:t>
            </a:r>
          </a:p>
          <a:p>
            <a:pPr lvl="0"/>
            <a:r>
              <a:rPr lang="en-US" sz="5600" dirty="0"/>
              <a:t>Is each item linked to the stimuli?</a:t>
            </a:r>
          </a:p>
          <a:p>
            <a:pPr lvl="0"/>
            <a:r>
              <a:rPr lang="en-US" sz="5600" dirty="0"/>
              <a:t>Is each item linked to other items in the cluster?</a:t>
            </a:r>
          </a:p>
          <a:p>
            <a:pPr lvl="0"/>
            <a:r>
              <a:rPr lang="en-US" sz="5600" dirty="0"/>
              <a:t>Does each item in the cluster fit within the boundaries described in the NGSS resources?</a:t>
            </a:r>
          </a:p>
          <a:p>
            <a:pPr lvl="0"/>
            <a:r>
              <a:rPr lang="en-US" sz="5600" dirty="0"/>
              <a:t>Is there a variety of item types to provide multiple ways for students to show what they know and can do?</a:t>
            </a:r>
          </a:p>
          <a:p>
            <a:r>
              <a:rPr lang="en-US" altLang="en-US" sz="5600" dirty="0"/>
              <a:t>Are the item stems straightforward and do they use simple syntax?</a:t>
            </a:r>
          </a:p>
          <a:p>
            <a:r>
              <a:rPr lang="en-US" altLang="en-US" sz="5600" dirty="0"/>
              <a:t>Do the Items clearly indicate what is expected and help students focus their responses?</a:t>
            </a:r>
          </a:p>
          <a:p>
            <a:r>
              <a:rPr lang="en-US" altLang="en-US" sz="5600" dirty="0"/>
              <a:t>Do the Items use the simplest language possible (e.g., targeted to earlier grade levels or lower readability) except for necessary scientific terms?</a:t>
            </a:r>
          </a:p>
          <a:p>
            <a:pPr marL="0" lvl="0" indent="0">
              <a:buNone/>
            </a:pPr>
            <a:r>
              <a:rPr lang="en-US" sz="5600" b="1" dirty="0"/>
              <a:t>Other Considerations</a:t>
            </a:r>
          </a:p>
          <a:p>
            <a:pPr lvl="0"/>
            <a:r>
              <a:rPr lang="en-US" sz="5600" dirty="0"/>
              <a:t>Do the stimuli and items use engaging, unbiased, grade-level-appropriate language?</a:t>
            </a:r>
          </a:p>
          <a:p>
            <a:pPr lvl="0"/>
            <a:r>
              <a:rPr lang="en-US" sz="5600" dirty="0"/>
              <a:t>Do the stimuli and items model good science education?</a:t>
            </a:r>
          </a:p>
          <a:p>
            <a:pPr lvl="0"/>
            <a:r>
              <a:rPr lang="en-US" sz="5600" dirty="0"/>
              <a:t>What is the acceptable academic vocabulary for each PE in the cluster?</a:t>
            </a:r>
          </a:p>
          <a:p>
            <a:pPr lvl="0"/>
            <a:r>
              <a:rPr lang="en-US" sz="5600" dirty="0"/>
              <a:t>Is the time to complete the item cluster approximately 15 minutes or less?</a:t>
            </a:r>
          </a:p>
          <a:p>
            <a:endParaRPr lang="en-US" altLang="en-US" dirty="0"/>
          </a:p>
          <a:p>
            <a:pPr lvl="0"/>
            <a:endParaRPr lang="en-US" dirty="0"/>
          </a:p>
          <a:p>
            <a:endParaRPr lang="en-US" altLang="en-US" dirty="0"/>
          </a:p>
          <a:p>
            <a:endParaRPr lang="en-US" dirty="0"/>
          </a:p>
        </p:txBody>
      </p:sp>
    </p:spTree>
    <p:extLst>
      <p:ext uri="{BB962C8B-B14F-4D97-AF65-F5344CB8AC3E}">
        <p14:creationId xmlns:p14="http://schemas.microsoft.com/office/powerpoint/2010/main" val="1500300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C72-2549-4F89-A886-6E2BB7FE1B41}"/>
              </a:ext>
            </a:extLst>
          </p:cNvPr>
          <p:cNvSpPr>
            <a:spLocks noGrp="1"/>
          </p:cNvSpPr>
          <p:nvPr>
            <p:ph type="title"/>
          </p:nvPr>
        </p:nvSpPr>
        <p:spPr/>
        <p:txBody>
          <a:bodyPr/>
          <a:lstStyle/>
          <a:p>
            <a:r>
              <a:rPr lang="en-US" dirty="0"/>
              <a:t>Bias and Sensitivity Committee</a:t>
            </a:r>
          </a:p>
        </p:txBody>
      </p:sp>
      <p:sp>
        <p:nvSpPr>
          <p:cNvPr id="3" name="Content Placeholder 2">
            <a:extLst>
              <a:ext uri="{FF2B5EF4-FFF2-40B4-BE49-F238E27FC236}">
                <a16:creationId xmlns:a16="http://schemas.microsoft.com/office/drawing/2014/main" id="{8910A67A-2AA3-4C41-8021-34C037948DCA}"/>
              </a:ext>
            </a:extLst>
          </p:cNvPr>
          <p:cNvSpPr>
            <a:spLocks noGrp="1"/>
          </p:cNvSpPr>
          <p:nvPr>
            <p:ph idx="1"/>
          </p:nvPr>
        </p:nvSpPr>
        <p:spPr>
          <a:xfrm>
            <a:off x="838200" y="1502896"/>
            <a:ext cx="10515600" cy="4400363"/>
          </a:xfrm>
        </p:spPr>
        <p:txBody>
          <a:bodyPr>
            <a:noAutofit/>
          </a:bodyPr>
          <a:lstStyle/>
          <a:p>
            <a:pPr marL="0" indent="0">
              <a:spcBef>
                <a:spcPts val="1800"/>
              </a:spcBef>
              <a:buNone/>
            </a:pPr>
            <a:r>
              <a:rPr lang="en-US" sz="2000" dirty="0"/>
              <a:t>A team of 5 community members carefully selected to Review field test items and stimuli in terms of bias, sensitivity, language accessibility, and fairness to ensure that the test is not be influenced by disability, ethnicity, gender, or English language ability.</a:t>
            </a:r>
          </a:p>
          <a:p>
            <a:pPr>
              <a:spcBef>
                <a:spcPts val="1800"/>
              </a:spcBef>
            </a:pPr>
            <a:r>
              <a:rPr lang="en-US" sz="1800" dirty="0"/>
              <a:t>Ensures that the field test items and stimuli are accessible to the widest possible range of students, including those with disabilities and limited English proficiency.</a:t>
            </a:r>
          </a:p>
          <a:p>
            <a:pPr>
              <a:spcBef>
                <a:spcPts val="2400"/>
              </a:spcBef>
            </a:pPr>
            <a:r>
              <a:rPr lang="en-US" sz="1800" dirty="0"/>
              <a:t>Ensures that field test items and stimuli provide students with a fair opportunity to demonstrate their knowledge and skills, regardless of their race, ethnicity, gender, religion, disability, socioeconomic status, or the region in which they live.</a:t>
            </a:r>
          </a:p>
          <a:p>
            <a:pPr>
              <a:spcBef>
                <a:spcPts val="2400"/>
              </a:spcBef>
            </a:pPr>
            <a:r>
              <a:rPr lang="en-US" sz="1800" dirty="0"/>
              <a:t>Ensures that the context and language in the field test items and stimuli are not unfamiliar or confusing, as this can lead to accessibility bias.</a:t>
            </a:r>
          </a:p>
          <a:p>
            <a:pPr>
              <a:spcBef>
                <a:spcPts val="2400"/>
              </a:spcBef>
            </a:pPr>
            <a:r>
              <a:rPr lang="en-US" sz="1800" dirty="0"/>
              <a:t>Ensures that field test items and stimuli do not offend students, parents, or families</a:t>
            </a:r>
          </a:p>
          <a:p>
            <a:pPr>
              <a:spcBef>
                <a:spcPts val="2400"/>
              </a:spcBef>
            </a:pPr>
            <a:endParaRPr lang="en-US" sz="2000" dirty="0"/>
          </a:p>
          <a:p>
            <a:pPr marL="0" indent="0">
              <a:spcBef>
                <a:spcPts val="1800"/>
              </a:spcBef>
              <a:buNone/>
            </a:pPr>
            <a:endParaRPr lang="en-US" sz="2000" dirty="0"/>
          </a:p>
        </p:txBody>
      </p:sp>
    </p:spTree>
    <p:extLst>
      <p:ext uri="{BB962C8B-B14F-4D97-AF65-F5344CB8AC3E}">
        <p14:creationId xmlns:p14="http://schemas.microsoft.com/office/powerpoint/2010/main" val="3357622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BE06-9F51-42BC-A700-A85C2E158D8B}"/>
              </a:ext>
            </a:extLst>
          </p:cNvPr>
          <p:cNvSpPr>
            <a:spLocks noGrp="1"/>
          </p:cNvSpPr>
          <p:nvPr>
            <p:ph type="title"/>
          </p:nvPr>
        </p:nvSpPr>
        <p:spPr/>
        <p:txBody>
          <a:bodyPr/>
          <a:lstStyle/>
          <a:p>
            <a:r>
              <a:rPr lang="en-US" dirty="0"/>
              <a:t>Field Test Rangefinding and </a:t>
            </a:r>
            <a:br>
              <a:rPr lang="en-US" dirty="0"/>
            </a:br>
            <a:r>
              <a:rPr lang="en-US" dirty="0"/>
              <a:t>Content Review with Data Work Groups</a:t>
            </a:r>
          </a:p>
        </p:txBody>
      </p:sp>
      <p:sp>
        <p:nvSpPr>
          <p:cNvPr id="3" name="Content Placeholder 2">
            <a:extLst>
              <a:ext uri="{FF2B5EF4-FFF2-40B4-BE49-F238E27FC236}">
                <a16:creationId xmlns:a16="http://schemas.microsoft.com/office/drawing/2014/main" id="{F70D57C3-86EE-4BD6-B14E-7B6A3D211871}"/>
              </a:ext>
            </a:extLst>
          </p:cNvPr>
          <p:cNvSpPr>
            <a:spLocks noGrp="1"/>
          </p:cNvSpPr>
          <p:nvPr>
            <p:ph idx="1"/>
          </p:nvPr>
        </p:nvSpPr>
        <p:spPr/>
        <p:txBody>
          <a:bodyPr>
            <a:normAutofit/>
          </a:bodyPr>
          <a:lstStyle/>
          <a:p>
            <a:pPr>
              <a:spcBef>
                <a:spcPts val="0"/>
              </a:spcBef>
            </a:pPr>
            <a:r>
              <a:rPr lang="en-US" sz="1600" dirty="0"/>
              <a:t>Follow field testing.</a:t>
            </a:r>
          </a:p>
          <a:p>
            <a:pPr marL="0" indent="0">
              <a:spcBef>
                <a:spcPts val="0"/>
              </a:spcBef>
              <a:buNone/>
            </a:pPr>
            <a:endParaRPr lang="en-US" sz="1600" dirty="0"/>
          </a:p>
          <a:p>
            <a:pPr>
              <a:spcBef>
                <a:spcPts val="0"/>
              </a:spcBef>
            </a:pPr>
            <a:r>
              <a:rPr lang="en-US" sz="1600" dirty="0"/>
              <a:t>Include 5-educator teams for each grade level</a:t>
            </a:r>
          </a:p>
          <a:p>
            <a:pPr>
              <a:spcBef>
                <a:spcPts val="0"/>
              </a:spcBef>
            </a:pPr>
            <a:endParaRPr lang="en-US" sz="1600" dirty="0"/>
          </a:p>
          <a:p>
            <a:pPr>
              <a:spcBef>
                <a:spcPts val="0"/>
              </a:spcBef>
            </a:pPr>
            <a:r>
              <a:rPr lang="en-US" sz="1600" b="1" dirty="0"/>
              <a:t>Field Test Rangefinding </a:t>
            </a:r>
            <a:r>
              <a:rPr lang="en-US" sz="1600" dirty="0"/>
              <a:t>p</a:t>
            </a:r>
            <a:r>
              <a:rPr lang="en-US" altLang="en-US" sz="1600" dirty="0"/>
              <a:t>articipants review a representative sample of student answers to short answer items to produce training sets for hand-scorers. </a:t>
            </a:r>
          </a:p>
          <a:p>
            <a:pPr lvl="1">
              <a:spcBef>
                <a:spcPts val="0"/>
              </a:spcBef>
            </a:pPr>
            <a:r>
              <a:rPr lang="en-US" altLang="en-US" sz="1600" dirty="0"/>
              <a:t>Develop a set of anchor papers ( a continuum of student responses from highest scoring to lowest scoring)</a:t>
            </a:r>
          </a:p>
          <a:p>
            <a:pPr lvl="1"/>
            <a:r>
              <a:rPr lang="en-US" altLang="en-US" sz="1600" dirty="0"/>
              <a:t>Develop a set of practice papers with a variety of score</a:t>
            </a:r>
          </a:p>
          <a:p>
            <a:pPr lvl="1"/>
            <a:r>
              <a:rPr lang="en-US" altLang="en-US" sz="1600" dirty="0"/>
              <a:t>Finalize scoring rubrics</a:t>
            </a:r>
          </a:p>
          <a:p>
            <a:pPr lvl="1">
              <a:buFont typeface="Wingdings" panose="05000000000000000000" pitchFamily="2" charset="2"/>
              <a:buChar char="§"/>
            </a:pPr>
            <a:endParaRPr lang="en-US" altLang="en-US" sz="1600" dirty="0"/>
          </a:p>
          <a:p>
            <a:r>
              <a:rPr lang="en-US" altLang="en-US" sz="1600" b="1" dirty="0"/>
              <a:t>Content Review with Data </a:t>
            </a:r>
            <a:r>
              <a:rPr lang="en-US" altLang="en-US" sz="1600" dirty="0"/>
              <a:t>participants </a:t>
            </a:r>
            <a:r>
              <a:rPr lang="en-US" sz="1600" dirty="0"/>
              <a:t>review student performance data for every field-tested item and make recommendations for the operational item bank based on criteria for acceptable stimuli and items. The data answers questions like: </a:t>
            </a:r>
          </a:p>
          <a:p>
            <a:pPr marR="0" lvl="1">
              <a:spcBef>
                <a:spcPts val="0"/>
              </a:spcBef>
              <a:spcAft>
                <a:spcPts val="0"/>
              </a:spcAft>
            </a:pPr>
            <a:r>
              <a:rPr lang="en-US" sz="1600" dirty="0">
                <a:ea typeface="Century Gothic" panose="020B0502020202020204" pitchFamily="34" charset="0"/>
                <a:cs typeface="Arial" panose="020B0604020202020204" pitchFamily="34" charset="0"/>
              </a:rPr>
              <a:t>How many students answered each item correctly?</a:t>
            </a:r>
            <a:endParaRPr lang="en-US" sz="1600" dirty="0">
              <a:ea typeface="Century Gothic" panose="020B0502020202020204" pitchFamily="34" charset="0"/>
              <a:cs typeface="Times New Roman" panose="02020603050405020304" pitchFamily="18" charset="0"/>
            </a:endParaRPr>
          </a:p>
          <a:p>
            <a:pPr marR="0" lvl="1">
              <a:spcBef>
                <a:spcPts val="0"/>
              </a:spcBef>
              <a:spcAft>
                <a:spcPts val="0"/>
              </a:spcAft>
            </a:pPr>
            <a:r>
              <a:rPr lang="en-US" sz="1600" dirty="0">
                <a:ea typeface="Century Gothic" panose="020B0502020202020204" pitchFamily="34" charset="0"/>
                <a:cs typeface="Arial" panose="020B0604020202020204" pitchFamily="34" charset="0"/>
              </a:rPr>
              <a:t>Which “wrong” answers were chosen by the most students?</a:t>
            </a:r>
            <a:endParaRPr lang="en-US" sz="1600" dirty="0">
              <a:ea typeface="Century Gothic" panose="020B0502020202020204" pitchFamily="34" charset="0"/>
              <a:cs typeface="Times New Roman" panose="02020603050405020304" pitchFamily="18" charset="0"/>
            </a:endParaRPr>
          </a:p>
          <a:p>
            <a:pPr marR="0" lvl="1">
              <a:spcBef>
                <a:spcPts val="0"/>
              </a:spcBef>
              <a:spcAft>
                <a:spcPts val="0"/>
              </a:spcAft>
            </a:pPr>
            <a:r>
              <a:rPr lang="en-US" sz="1600" dirty="0">
                <a:ea typeface="Century Gothic" panose="020B0502020202020204" pitchFamily="34" charset="0"/>
                <a:cs typeface="Arial" panose="020B0604020202020204" pitchFamily="34" charset="0"/>
              </a:rPr>
              <a:t>Did students of a particular gender or ethnicity answer an item differently than the rest of the students?</a:t>
            </a:r>
            <a:endParaRPr lang="en-US" sz="1600" dirty="0"/>
          </a:p>
        </p:txBody>
      </p:sp>
    </p:spTree>
    <p:extLst>
      <p:ext uri="{BB962C8B-B14F-4D97-AF65-F5344CB8AC3E}">
        <p14:creationId xmlns:p14="http://schemas.microsoft.com/office/powerpoint/2010/main" val="94530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dirty="0"/>
              <a:t>Science Assessment Office Staff</a:t>
            </a:r>
          </a:p>
        </p:txBody>
      </p:sp>
      <p:sp>
        <p:nvSpPr>
          <p:cNvPr id="50179" name="Content Placeholder 2"/>
          <p:cNvSpPr>
            <a:spLocks noGrp="1"/>
          </p:cNvSpPr>
          <p:nvPr>
            <p:ph idx="1"/>
          </p:nvPr>
        </p:nvSpPr>
        <p:spPr/>
        <p:txBody>
          <a:bodyPr>
            <a:normAutofit fontScale="85000" lnSpcReduction="20000"/>
          </a:bodyPr>
          <a:lstStyle/>
          <a:p>
            <a:pPr eaLnBrk="1" hangingPunct="1">
              <a:lnSpc>
                <a:spcPct val="110000"/>
              </a:lnSpc>
              <a:buFont typeface="Wingdings" panose="05000000000000000000" pitchFamily="2" charset="2"/>
              <a:buChar char="§"/>
            </a:pPr>
            <a:r>
              <a:rPr lang="en-US" altLang="en-US" dirty="0"/>
              <a:t>General e-mail account </a:t>
            </a:r>
          </a:p>
          <a:p>
            <a:pPr lvl="1">
              <a:lnSpc>
                <a:spcPct val="80000"/>
              </a:lnSpc>
              <a:spcAft>
                <a:spcPts val="600"/>
              </a:spcAft>
              <a:buFont typeface="Wingdings" panose="05000000000000000000" pitchFamily="2" charset="2"/>
              <a:buChar char="§"/>
            </a:pPr>
            <a:r>
              <a:rPr lang="en-US" altLang="en-US" sz="2800" dirty="0">
                <a:hlinkClick r:id="rId3"/>
              </a:rPr>
              <a:t>science@k12.wa.us</a:t>
            </a:r>
            <a:endParaRPr lang="en-US" altLang="en-US" sz="2800" dirty="0"/>
          </a:p>
          <a:p>
            <a:pPr eaLnBrk="1" hangingPunct="1">
              <a:lnSpc>
                <a:spcPct val="110000"/>
              </a:lnSpc>
              <a:buFont typeface="Wingdings" panose="05000000000000000000" pitchFamily="2" charset="2"/>
              <a:buChar char="§"/>
            </a:pPr>
            <a:r>
              <a:rPr lang="en-US" altLang="en-US" dirty="0"/>
              <a:t>Dawn Cope—Science Assessment Lead</a:t>
            </a:r>
          </a:p>
          <a:p>
            <a:pPr lvl="1">
              <a:lnSpc>
                <a:spcPct val="80000"/>
              </a:lnSpc>
              <a:spcAft>
                <a:spcPts val="600"/>
              </a:spcAft>
              <a:buFont typeface="Wingdings" panose="05000000000000000000" pitchFamily="2" charset="2"/>
              <a:buChar char="§"/>
            </a:pPr>
            <a:r>
              <a:rPr lang="en-US" altLang="en-US" sz="2800" dirty="0">
                <a:hlinkClick r:id="rId4"/>
              </a:rPr>
              <a:t>dawn.cope@k12.wa.us</a:t>
            </a:r>
            <a:endParaRPr lang="en-US" altLang="en-US" sz="2800" dirty="0"/>
          </a:p>
          <a:p>
            <a:pPr eaLnBrk="1" hangingPunct="1">
              <a:lnSpc>
                <a:spcPct val="110000"/>
              </a:lnSpc>
              <a:buFont typeface="Wingdings" panose="05000000000000000000" pitchFamily="2" charset="2"/>
              <a:buChar char="§"/>
            </a:pPr>
            <a:r>
              <a:rPr lang="en-US" altLang="en-US" dirty="0"/>
              <a:t>Jacob Parikh—Science Assessment Specialist</a:t>
            </a:r>
          </a:p>
          <a:p>
            <a:pPr lvl="1">
              <a:lnSpc>
                <a:spcPct val="80000"/>
              </a:lnSpc>
              <a:spcAft>
                <a:spcPts val="600"/>
              </a:spcAft>
              <a:buFont typeface="Wingdings" panose="05000000000000000000" pitchFamily="2" charset="2"/>
              <a:buChar char="§"/>
            </a:pPr>
            <a:r>
              <a:rPr lang="en-US" altLang="en-US" sz="2800" dirty="0">
                <a:hlinkClick r:id="rId5"/>
              </a:rPr>
              <a:t>jacob.parikh@k12.wa.us</a:t>
            </a:r>
            <a:endParaRPr lang="en-US" altLang="en-US" sz="2800" dirty="0"/>
          </a:p>
          <a:p>
            <a:pPr>
              <a:lnSpc>
                <a:spcPct val="110000"/>
              </a:lnSpc>
              <a:buFont typeface="Wingdings" panose="05000000000000000000" pitchFamily="2" charset="2"/>
              <a:buChar char="§"/>
            </a:pPr>
            <a:r>
              <a:rPr lang="en-US" altLang="en-US" dirty="0"/>
              <a:t>Korey Peterson—Science Assessment Specialist</a:t>
            </a:r>
          </a:p>
          <a:p>
            <a:pPr lvl="1">
              <a:lnSpc>
                <a:spcPct val="80000"/>
              </a:lnSpc>
              <a:spcAft>
                <a:spcPts val="600"/>
              </a:spcAft>
              <a:buFont typeface="Wingdings" panose="05000000000000000000" pitchFamily="2" charset="2"/>
              <a:buChar char="§"/>
            </a:pPr>
            <a:r>
              <a:rPr lang="en-US" altLang="en-US" sz="2800" dirty="0">
                <a:hlinkClick r:id="rId6"/>
              </a:rPr>
              <a:t>korey.peterson@k12.wa.us</a:t>
            </a:r>
            <a:endParaRPr lang="en-US" altLang="en-US" sz="2800" dirty="0"/>
          </a:p>
          <a:p>
            <a:pPr eaLnBrk="1" hangingPunct="1">
              <a:lnSpc>
                <a:spcPct val="110000"/>
              </a:lnSpc>
              <a:buFont typeface="Wingdings" panose="05000000000000000000" pitchFamily="2" charset="2"/>
              <a:buChar char="§"/>
            </a:pPr>
            <a:r>
              <a:rPr lang="en-US" altLang="en-US" dirty="0"/>
              <a:t>Jessica Cole—Program Specialist</a:t>
            </a:r>
          </a:p>
          <a:p>
            <a:pPr lvl="1">
              <a:spcAft>
                <a:spcPts val="600"/>
              </a:spcAft>
              <a:buFont typeface="Wingdings" panose="05000000000000000000" pitchFamily="2" charset="2"/>
              <a:buChar char="§"/>
            </a:pPr>
            <a:r>
              <a:rPr lang="en-US" altLang="en-US" sz="2800" dirty="0">
                <a:hlinkClick r:id="rId7"/>
              </a:rPr>
              <a:t>jessica.cole@k12.wa.us</a:t>
            </a:r>
          </a:p>
        </p:txBody>
      </p:sp>
    </p:spTree>
    <p:extLst>
      <p:ext uri="{BB962C8B-B14F-4D97-AF65-F5344CB8AC3E}">
        <p14:creationId xmlns:p14="http://schemas.microsoft.com/office/powerpoint/2010/main" val="571179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defRPr/>
            </a:pPr>
            <a:r>
              <a:rPr lang="en-US" altLang="en-US" dirty="0">
                <a:ea typeface="ＭＳ Ｐゴシック" panose="020B0600070205080204" pitchFamily="34" charset="-128"/>
              </a:rPr>
              <a:t>WCAS Events and Opportunities</a:t>
            </a:r>
          </a:p>
        </p:txBody>
      </p:sp>
      <p:graphicFrame>
        <p:nvGraphicFramePr>
          <p:cNvPr id="3" name="Table 2"/>
          <p:cNvGraphicFramePr>
            <a:graphicFrameLocks noGrp="1"/>
          </p:cNvGraphicFramePr>
          <p:nvPr>
            <p:extLst>
              <p:ext uri="{D42A27DB-BD31-4B8C-83A1-F6EECF244321}">
                <p14:modId xmlns:p14="http://schemas.microsoft.com/office/powerpoint/2010/main" val="3411351241"/>
              </p:ext>
            </p:extLst>
          </p:nvPr>
        </p:nvGraphicFramePr>
        <p:xfrm>
          <a:off x="942357" y="1478280"/>
          <a:ext cx="9939528" cy="3901440"/>
        </p:xfrm>
        <a:graphic>
          <a:graphicData uri="http://schemas.openxmlformats.org/drawingml/2006/table">
            <a:tbl>
              <a:tblPr firstRow="1" bandRow="1">
                <a:tableStyleId>{5C22544A-7EE6-4342-B048-85BDC9FD1C3A}</a:tableStyleId>
              </a:tblPr>
              <a:tblGrid>
                <a:gridCol w="6077434">
                  <a:extLst>
                    <a:ext uri="{9D8B030D-6E8A-4147-A177-3AD203B41FA5}">
                      <a16:colId xmlns:a16="http://schemas.microsoft.com/office/drawing/2014/main" val="3978192009"/>
                    </a:ext>
                  </a:extLst>
                </a:gridCol>
                <a:gridCol w="3862094">
                  <a:extLst>
                    <a:ext uri="{9D8B030D-6E8A-4147-A177-3AD203B41FA5}">
                      <a16:colId xmlns:a16="http://schemas.microsoft.com/office/drawing/2014/main" val="4142683933"/>
                    </a:ext>
                  </a:extLst>
                </a:gridCol>
              </a:tblGrid>
              <a:tr h="650240">
                <a:tc>
                  <a:txBody>
                    <a:bodyPr/>
                    <a:lstStyle/>
                    <a:p>
                      <a:pPr marL="457200" marR="0" indent="-228600" algn="ctr">
                        <a:spcBef>
                          <a:spcPts val="0"/>
                        </a:spcBef>
                        <a:spcAft>
                          <a:spcPts val="0"/>
                        </a:spcAft>
                      </a:pPr>
                      <a:r>
                        <a:rPr lang="en-US" sz="3200" dirty="0">
                          <a:effectLst/>
                        </a:rPr>
                        <a:t>Event</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indent="-228600" algn="ctr">
                        <a:spcBef>
                          <a:spcPts val="0"/>
                        </a:spcBef>
                        <a:spcAft>
                          <a:spcPts val="0"/>
                        </a:spcAft>
                      </a:pPr>
                      <a:r>
                        <a:rPr lang="en-US" sz="3200" dirty="0">
                          <a:effectLst/>
                        </a:rPr>
                        <a:t>Timing</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383660"/>
                  </a:ext>
                </a:extLst>
              </a:tr>
              <a:tr h="650240">
                <a:tc>
                  <a:txBody>
                    <a:bodyPr/>
                    <a:lstStyle/>
                    <a:p>
                      <a:pPr marL="19050" marR="0" indent="0">
                        <a:spcBef>
                          <a:spcPts val="0"/>
                        </a:spcBef>
                        <a:spcAft>
                          <a:spcPts val="0"/>
                        </a:spcAft>
                      </a:pPr>
                      <a:r>
                        <a:rPr lang="en-US" sz="3200" dirty="0">
                          <a:effectLst/>
                        </a:rPr>
                        <a:t>Item Cluster Writing </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228600">
                        <a:spcBef>
                          <a:spcPts val="0"/>
                        </a:spcBef>
                        <a:spcAft>
                          <a:spcPts val="0"/>
                        </a:spcAft>
                      </a:pPr>
                      <a:r>
                        <a:rPr lang="en-US" sz="3200" dirty="0">
                          <a:effectLst/>
                        </a:rPr>
                        <a:t>March 2021</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3756491"/>
                  </a:ext>
                </a:extLst>
              </a:tr>
              <a:tr h="650240">
                <a:tc>
                  <a:txBody>
                    <a:bodyPr/>
                    <a:lstStyle/>
                    <a:p>
                      <a:pPr marL="19050" marR="0" indent="0">
                        <a:spcBef>
                          <a:spcPts val="0"/>
                        </a:spcBef>
                        <a:spcAft>
                          <a:spcPts val="0"/>
                        </a:spcAft>
                      </a:pPr>
                      <a:r>
                        <a:rPr lang="en-US" sz="3200" dirty="0">
                          <a:effectLst/>
                        </a:rPr>
                        <a:t>Content Review</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685" marR="0" indent="0">
                        <a:spcBef>
                          <a:spcPts val="0"/>
                        </a:spcBef>
                        <a:spcAft>
                          <a:spcPts val="0"/>
                        </a:spcAft>
                      </a:pPr>
                      <a:r>
                        <a:rPr lang="en-US" sz="3200" dirty="0">
                          <a:effectLst/>
                        </a:rPr>
                        <a:t>August 2021</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67239"/>
                  </a:ext>
                </a:extLst>
              </a:tr>
              <a:tr h="650240">
                <a:tc>
                  <a:txBody>
                    <a:bodyPr/>
                    <a:lstStyle/>
                    <a:p>
                      <a:pPr marL="19050" marR="0" indent="0">
                        <a:spcBef>
                          <a:spcPts val="0"/>
                        </a:spcBef>
                        <a:spcAft>
                          <a:spcPts val="0"/>
                        </a:spcAft>
                      </a:pPr>
                      <a:r>
                        <a:rPr lang="en-US" sz="3200" dirty="0">
                          <a:effectLst/>
                        </a:rPr>
                        <a:t>Bias/Sensitivity Review*</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685" marR="0" indent="0">
                        <a:spcBef>
                          <a:spcPts val="0"/>
                        </a:spcBef>
                        <a:spcAft>
                          <a:spcPts val="0"/>
                        </a:spcAft>
                      </a:pPr>
                      <a:r>
                        <a:rPr lang="en-US" sz="3200" dirty="0">
                          <a:effectLst/>
                        </a:rPr>
                        <a:t>August 2021</a:t>
                      </a:r>
                      <a:endParaRPr lang="en-US" sz="32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8844378"/>
                  </a:ext>
                </a:extLst>
              </a:tr>
              <a:tr h="650240">
                <a:tc>
                  <a:txBody>
                    <a:bodyPr/>
                    <a:lstStyle/>
                    <a:p>
                      <a:pPr marL="19050" marR="0" indent="0">
                        <a:spcBef>
                          <a:spcPts val="0"/>
                        </a:spcBef>
                        <a:spcAft>
                          <a:spcPts val="0"/>
                        </a:spcAft>
                      </a:pPr>
                      <a:r>
                        <a:rPr lang="en-US" sz="3200" strike="noStrike" dirty="0">
                          <a:effectLst/>
                        </a:rPr>
                        <a:t>Field Test Rangefinding</a:t>
                      </a:r>
                      <a:endParaRPr lang="en-US" sz="3200" strike="noStrike"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685" marR="0" indent="0">
                        <a:spcBef>
                          <a:spcPts val="0"/>
                        </a:spcBef>
                        <a:spcAft>
                          <a:spcPts val="0"/>
                        </a:spcAft>
                      </a:pPr>
                      <a:r>
                        <a:rPr kumimoji="0" lang="en-US" sz="3200" u="none" strike="noStrike" kern="1200" dirty="0">
                          <a:solidFill>
                            <a:schemeClr val="dk1"/>
                          </a:solidFill>
                          <a:effectLst/>
                          <a:latin typeface="+mn-lt"/>
                          <a:ea typeface="+mn-ea"/>
                          <a:cs typeface="+mn-cs"/>
                        </a:rPr>
                        <a:t>July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248908"/>
                  </a:ext>
                </a:extLst>
              </a:tr>
              <a:tr h="650240">
                <a:tc>
                  <a:txBody>
                    <a:bodyPr/>
                    <a:lstStyle/>
                    <a:p>
                      <a:pPr marL="19050" marR="0" indent="0">
                        <a:spcBef>
                          <a:spcPts val="0"/>
                        </a:spcBef>
                        <a:spcAft>
                          <a:spcPts val="0"/>
                        </a:spcAft>
                      </a:pPr>
                      <a:r>
                        <a:rPr lang="en-US" sz="3200" strike="noStrike" dirty="0">
                          <a:effectLst/>
                        </a:rPr>
                        <a:t>Content Review with Data</a:t>
                      </a:r>
                      <a:endParaRPr lang="en-US" sz="3200" strike="noStrike"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685" marR="0" indent="0">
                        <a:spcBef>
                          <a:spcPts val="0"/>
                        </a:spcBef>
                        <a:spcAft>
                          <a:spcPts val="0"/>
                        </a:spcAft>
                      </a:pPr>
                      <a:r>
                        <a:rPr lang="en-US" sz="3200" strike="noStrike" dirty="0">
                          <a:effectLst/>
                        </a:rPr>
                        <a:t>September 2021</a:t>
                      </a:r>
                      <a:endParaRPr lang="en-US" sz="3200" strike="noStrike"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449872"/>
                  </a:ext>
                </a:extLst>
              </a:tr>
            </a:tbl>
          </a:graphicData>
        </a:graphic>
      </p:graphicFrame>
      <p:sp>
        <p:nvSpPr>
          <p:cNvPr id="2" name="Rectangle 1"/>
          <p:cNvSpPr/>
          <p:nvPr/>
        </p:nvSpPr>
        <p:spPr>
          <a:xfrm>
            <a:off x="388370" y="5468035"/>
            <a:ext cx="7772400" cy="338554"/>
          </a:xfrm>
          <a:prstGeom prst="rect">
            <a:avLst/>
          </a:prstGeom>
        </p:spPr>
        <p:txBody>
          <a:bodyPr wrap="square">
            <a:spAutoFit/>
          </a:bodyPr>
          <a:lstStyle/>
          <a:p>
            <a:r>
              <a:rPr lang="en-US" sz="1600" dirty="0"/>
              <a:t>*Community member work group</a:t>
            </a:r>
          </a:p>
        </p:txBody>
      </p:sp>
    </p:spTree>
    <p:extLst>
      <p:ext uri="{BB962C8B-B14F-4D97-AF65-F5344CB8AC3E}">
        <p14:creationId xmlns:p14="http://schemas.microsoft.com/office/powerpoint/2010/main" val="113153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a:bodyPr>
          <a:lstStyle/>
          <a:p>
            <a:r>
              <a:rPr lang="en-US" altLang="en-US" dirty="0"/>
              <a:t>Work Groups-Stay informed and get involved</a:t>
            </a:r>
          </a:p>
        </p:txBody>
      </p:sp>
      <p:sp>
        <p:nvSpPr>
          <p:cNvPr id="3" name="Content Placeholder 2"/>
          <p:cNvSpPr>
            <a:spLocks noGrp="1"/>
          </p:cNvSpPr>
          <p:nvPr>
            <p:ph idx="1"/>
          </p:nvPr>
        </p:nvSpPr>
        <p:spPr/>
        <p:txBody>
          <a:bodyPr>
            <a:normAutofit/>
          </a:bodyPr>
          <a:lstStyle/>
          <a:p>
            <a:pPr marL="109534" indent="0">
              <a:lnSpc>
                <a:spcPct val="120000"/>
              </a:lnSpc>
              <a:spcBef>
                <a:spcPct val="0"/>
              </a:spcBef>
              <a:spcAft>
                <a:spcPts val="600"/>
              </a:spcAft>
              <a:buNone/>
              <a:defRPr/>
            </a:pPr>
            <a:r>
              <a:rPr lang="en-US" dirty="0"/>
              <a:t>Sign up for Science Emails or Texts messages</a:t>
            </a:r>
          </a:p>
          <a:p>
            <a:pPr marL="868352" lvl="1" indent="-457200">
              <a:lnSpc>
                <a:spcPct val="120000"/>
              </a:lnSpc>
              <a:spcBef>
                <a:spcPct val="0"/>
              </a:spcBef>
              <a:spcAft>
                <a:spcPts val="600"/>
              </a:spcAft>
              <a:buFont typeface="Wingdings" panose="05000000000000000000" pitchFamily="2" charset="2"/>
              <a:buChar char="§"/>
              <a:defRPr/>
            </a:pPr>
            <a:r>
              <a:rPr lang="en-US" dirty="0"/>
              <a:t>Go to the </a:t>
            </a:r>
            <a:r>
              <a:rPr lang="en-US" dirty="0">
                <a:hlinkClick r:id="rId3"/>
              </a:rPr>
              <a:t>Subscribe page </a:t>
            </a:r>
            <a:r>
              <a:rPr lang="en-US" dirty="0"/>
              <a:t>for GovDelivery. Enter your email address. On the Subscriptions page, select Content Areas &gt; Science, then select Science Assessment for the grade band(s) for which you would like to receive information. </a:t>
            </a:r>
            <a:endParaRPr lang="en-US" sz="2800" dirty="0"/>
          </a:p>
        </p:txBody>
      </p:sp>
      <p:pic>
        <p:nvPicPr>
          <p:cNvPr id="1026" name="Picture 2" descr="Preview of your QR Code" title="QR code image">
            <a:extLst>
              <a:ext uri="{FF2B5EF4-FFF2-40B4-BE49-F238E27FC236}">
                <a16:creationId xmlns:a16="http://schemas.microsoft.com/office/drawing/2014/main" id="{F6260686-9359-482B-AFF4-6F50D1E33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3590" y="4587240"/>
            <a:ext cx="1223010" cy="122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88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679032"/>
            <a:ext cx="3932237" cy="1645318"/>
          </a:xfrm>
        </p:spPr>
        <p:txBody>
          <a:bodyPr>
            <a:normAutofit/>
          </a:bodyPr>
          <a:lstStyle/>
          <a:p>
            <a:pPr algn="ctr"/>
            <a:r>
              <a:rPr lang="en-US" sz="4400" dirty="0"/>
              <a:t>Questions and Comments</a:t>
            </a:r>
          </a:p>
        </p:txBody>
      </p:sp>
      <p:pic>
        <p:nvPicPr>
          <p:cNvPr id="8" name="Picture 7" descr="Question Mark by norbert79 on Deviant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48" y="710005"/>
            <a:ext cx="5206701" cy="5206701"/>
          </a:xfrm>
          <a:prstGeom prst="rect">
            <a:avLst/>
          </a:prstGeom>
        </p:spPr>
      </p:pic>
    </p:spTree>
    <p:extLst>
      <p:ext uri="{BB962C8B-B14F-4D97-AF65-F5344CB8AC3E}">
        <p14:creationId xmlns:p14="http://schemas.microsoft.com/office/powerpoint/2010/main" val="796136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WCAS Features</a:t>
            </a:r>
          </a:p>
        </p:txBody>
      </p:sp>
    </p:spTree>
    <p:extLst>
      <p:ext uri="{BB962C8B-B14F-4D97-AF65-F5344CB8AC3E}">
        <p14:creationId xmlns:p14="http://schemas.microsoft.com/office/powerpoint/2010/main" val="3365164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WCAS Features</a:t>
            </a:r>
          </a:p>
        </p:txBody>
      </p:sp>
      <p:sp>
        <p:nvSpPr>
          <p:cNvPr id="3" name="Content Placeholder 2"/>
          <p:cNvSpPr>
            <a:spLocks noGrp="1"/>
          </p:cNvSpPr>
          <p:nvPr>
            <p:ph idx="1"/>
          </p:nvPr>
        </p:nvSpPr>
        <p:spPr>
          <a:xfrm>
            <a:off x="838200" y="1650671"/>
            <a:ext cx="10515600" cy="4159580"/>
          </a:xfrm>
        </p:spPr>
        <p:txBody>
          <a:bodyPr>
            <a:normAutofit fontScale="92500" lnSpcReduction="10000"/>
          </a:bodyPr>
          <a:lstStyle/>
          <a:p>
            <a:pPr marL="524060" indent="-457200">
              <a:lnSpc>
                <a:spcPct val="100000"/>
              </a:lnSpc>
              <a:buFont typeface="Wingdings" panose="05000000000000000000" pitchFamily="2" charset="2"/>
              <a:buChar char="§"/>
              <a:defRPr/>
            </a:pPr>
            <a:r>
              <a:rPr lang="en-US" sz="2700" dirty="0"/>
              <a:t>All online</a:t>
            </a:r>
          </a:p>
          <a:p>
            <a:pPr marL="524060" indent="-457200">
              <a:lnSpc>
                <a:spcPct val="100000"/>
              </a:lnSpc>
              <a:buFont typeface="Wingdings" panose="05000000000000000000" pitchFamily="2" charset="2"/>
              <a:buChar char="§"/>
              <a:defRPr/>
            </a:pPr>
            <a:r>
              <a:rPr lang="en-US" sz="2700" dirty="0"/>
              <a:t>Item Types:</a:t>
            </a:r>
          </a:p>
          <a:p>
            <a:pPr marL="981260" lvl="1" indent="-457200">
              <a:lnSpc>
                <a:spcPct val="100000"/>
              </a:lnSpc>
              <a:spcBef>
                <a:spcPts val="1000"/>
              </a:spcBef>
              <a:buFont typeface="Wingdings" panose="05000000000000000000" pitchFamily="2" charset="2"/>
              <a:buChar char="§"/>
              <a:defRPr/>
            </a:pPr>
            <a:r>
              <a:rPr lang="en-US" sz="2300" dirty="0"/>
              <a:t>Selected Response—multiple choice, multiple select</a:t>
            </a:r>
          </a:p>
          <a:p>
            <a:pPr marL="981260" lvl="1" indent="-457200">
              <a:lnSpc>
                <a:spcPct val="100000"/>
              </a:lnSpc>
              <a:spcBef>
                <a:spcPts val="1000"/>
              </a:spcBef>
              <a:buFont typeface="Wingdings" panose="05000000000000000000" pitchFamily="2" charset="2"/>
              <a:buChar char="§"/>
              <a:defRPr/>
            </a:pPr>
            <a:r>
              <a:rPr lang="en-US" sz="2300" dirty="0"/>
              <a:t>Constructed Response—short answer</a:t>
            </a:r>
          </a:p>
          <a:p>
            <a:pPr marL="981260" lvl="1" indent="-457200">
              <a:lnSpc>
                <a:spcPct val="100000"/>
              </a:lnSpc>
              <a:spcBef>
                <a:spcPts val="1000"/>
              </a:spcBef>
              <a:buFont typeface="Wingdings" panose="05000000000000000000" pitchFamily="2" charset="2"/>
              <a:buChar char="§"/>
              <a:defRPr/>
            </a:pPr>
            <a:r>
              <a:rPr lang="en-US" sz="2300" dirty="0"/>
              <a:t>Technology enhanced—ex: drag and drop, drop-down choices, hot text, table input, matching table, simulations</a:t>
            </a:r>
          </a:p>
          <a:p>
            <a:pPr marL="524060" indent="-457200">
              <a:lnSpc>
                <a:spcPct val="100000"/>
              </a:lnSpc>
              <a:buFont typeface="Wingdings" panose="05000000000000000000" pitchFamily="2" charset="2"/>
              <a:buChar char="§"/>
              <a:defRPr/>
            </a:pPr>
            <a:r>
              <a:rPr lang="en-US" sz="2700" dirty="0"/>
              <a:t>Multi-part items</a:t>
            </a:r>
          </a:p>
          <a:p>
            <a:pPr marL="981260" lvl="1" indent="-457200">
              <a:lnSpc>
                <a:spcPct val="100000"/>
              </a:lnSpc>
              <a:spcBef>
                <a:spcPts val="1000"/>
              </a:spcBef>
              <a:buFont typeface="Wingdings" panose="05000000000000000000" pitchFamily="2" charset="2"/>
              <a:buChar char="§"/>
              <a:defRPr/>
            </a:pPr>
            <a:r>
              <a:rPr lang="en-US" sz="2300" dirty="0"/>
              <a:t>Parts labeled with letters A, B, and C.</a:t>
            </a:r>
          </a:p>
          <a:p>
            <a:pPr marL="981260" lvl="1" indent="-457200">
              <a:lnSpc>
                <a:spcPct val="100000"/>
              </a:lnSpc>
              <a:spcBef>
                <a:spcPts val="1000"/>
              </a:spcBef>
              <a:buFont typeface="Wingdings" panose="05000000000000000000" pitchFamily="2" charset="2"/>
              <a:buChar char="§"/>
              <a:defRPr/>
            </a:pPr>
            <a:r>
              <a:rPr lang="en-US" sz="2300" dirty="0"/>
              <a:t>May have a mix of item types. Parts work together. May ask for evidence to support answer in previous part of the item.</a:t>
            </a:r>
          </a:p>
          <a:p>
            <a:pPr marL="981260" lvl="1" indent="-457200">
              <a:spcBef>
                <a:spcPts val="0"/>
              </a:spcBef>
              <a:spcAft>
                <a:spcPts val="338"/>
              </a:spcAft>
              <a:defRPr/>
            </a:pPr>
            <a:endParaRPr lang="en-US" sz="2300" dirty="0"/>
          </a:p>
          <a:p>
            <a:pPr marL="524060" indent="-457200">
              <a:spcBef>
                <a:spcPts val="0"/>
              </a:spcBef>
              <a:spcAft>
                <a:spcPts val="338"/>
              </a:spcAft>
              <a:defRPr/>
            </a:pPr>
            <a:endParaRPr lang="en-US" sz="2700" dirty="0"/>
          </a:p>
          <a:p>
            <a:pPr marL="524060" indent="-457200">
              <a:spcBef>
                <a:spcPts val="0"/>
              </a:spcBef>
              <a:spcAft>
                <a:spcPts val="338"/>
              </a:spcAft>
              <a:defRPr/>
            </a:pPr>
            <a:endParaRPr lang="en-US" sz="2700" dirty="0"/>
          </a:p>
          <a:p>
            <a:pPr marL="109538" indent="0">
              <a:buNone/>
              <a:defRPr/>
            </a:pPr>
            <a:endParaRPr lang="en-US" sz="2700" dirty="0"/>
          </a:p>
        </p:txBody>
      </p:sp>
    </p:spTree>
    <p:extLst>
      <p:ext uri="{BB962C8B-B14F-4D97-AF65-F5344CB8AC3E}">
        <p14:creationId xmlns:p14="http://schemas.microsoft.com/office/powerpoint/2010/main" val="3438445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Special WCAS Features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defRPr/>
            </a:pPr>
            <a:r>
              <a:rPr lang="en-US" sz="2700" dirty="0"/>
              <a:t>Collapsing stimuli</a:t>
            </a:r>
          </a:p>
          <a:p>
            <a:pPr lvl="1">
              <a:buFont typeface="Wingdings" panose="05000000000000000000" pitchFamily="2" charset="2"/>
              <a:buChar char="§"/>
              <a:defRPr/>
            </a:pPr>
            <a:r>
              <a:rPr lang="en-US" sz="2300" dirty="0"/>
              <a:t>First stimulus is hidden when second stimulus is provided.</a:t>
            </a:r>
          </a:p>
          <a:p>
            <a:pPr lvl="1">
              <a:buFont typeface="Wingdings" panose="05000000000000000000" pitchFamily="2" charset="2"/>
              <a:buChar char="§"/>
              <a:defRPr/>
            </a:pPr>
            <a:r>
              <a:rPr lang="en-US" sz="2300" dirty="0"/>
              <a:t>Both stimuli are available to the student.</a:t>
            </a:r>
          </a:p>
          <a:p>
            <a:pPr marL="457200" lvl="1" indent="0">
              <a:buNone/>
              <a:defRPr/>
            </a:pPr>
            <a:endParaRPr lang="en-US" sz="2000" dirty="0"/>
          </a:p>
          <a:p>
            <a:pPr>
              <a:buFont typeface="Wingdings" panose="05000000000000000000" pitchFamily="2" charset="2"/>
              <a:buChar char="§"/>
              <a:defRPr/>
            </a:pPr>
            <a:r>
              <a:rPr lang="en-US" sz="2700" dirty="0"/>
              <a:t>Locking Items</a:t>
            </a:r>
          </a:p>
          <a:p>
            <a:pPr lvl="1">
              <a:buFont typeface="Wingdings" panose="05000000000000000000" pitchFamily="2" charset="2"/>
              <a:buChar char="§"/>
              <a:defRPr/>
            </a:pPr>
            <a:r>
              <a:rPr lang="en-US" sz="2300" dirty="0"/>
              <a:t>Student can answer the question only once.</a:t>
            </a:r>
          </a:p>
          <a:p>
            <a:pPr lvl="1">
              <a:buFont typeface="Wingdings" panose="05000000000000000000" pitchFamily="2" charset="2"/>
              <a:buChar char="§"/>
              <a:defRPr/>
            </a:pPr>
            <a:r>
              <a:rPr lang="en-US" sz="2300" dirty="0"/>
              <a:t>Allows subsequent questions to update with correct information.</a:t>
            </a:r>
          </a:p>
          <a:p>
            <a:pPr lvl="1">
              <a:buFont typeface="Wingdings" panose="05000000000000000000" pitchFamily="2" charset="2"/>
              <a:buChar char="§"/>
              <a:defRPr/>
            </a:pPr>
            <a:r>
              <a:rPr lang="en-US" sz="2300" dirty="0"/>
              <a:t>An “attention” box warns student that they won’t be able to change their answer.</a:t>
            </a:r>
          </a:p>
          <a:p>
            <a:pPr>
              <a:defRPr/>
            </a:pPr>
            <a:endParaRPr lang="en-US" sz="3200" dirty="0"/>
          </a:p>
        </p:txBody>
      </p:sp>
    </p:spTree>
    <p:extLst>
      <p:ext uri="{BB962C8B-B14F-4D97-AF65-F5344CB8AC3E}">
        <p14:creationId xmlns:p14="http://schemas.microsoft.com/office/powerpoint/2010/main" val="812309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D3DB-B516-41A3-8A95-DB23BDC6F707}"/>
              </a:ext>
            </a:extLst>
          </p:cNvPr>
          <p:cNvSpPr>
            <a:spLocks noGrp="1"/>
          </p:cNvSpPr>
          <p:nvPr>
            <p:ph type="title"/>
          </p:nvPr>
        </p:nvSpPr>
        <p:spPr>
          <a:xfrm>
            <a:off x="340659" y="285573"/>
            <a:ext cx="10080812" cy="1325563"/>
          </a:xfrm>
        </p:spPr>
        <p:txBody>
          <a:bodyPr/>
          <a:lstStyle/>
          <a:p>
            <a:r>
              <a:rPr lang="en-US" dirty="0"/>
              <a:t>Tools, Accommodations and Supports</a:t>
            </a:r>
          </a:p>
        </p:txBody>
      </p:sp>
      <p:sp>
        <p:nvSpPr>
          <p:cNvPr id="4" name="Rectangle 3">
            <a:extLst>
              <a:ext uri="{FF2B5EF4-FFF2-40B4-BE49-F238E27FC236}">
                <a16:creationId xmlns:a16="http://schemas.microsoft.com/office/drawing/2014/main" id="{78FA4B9A-BA43-4C01-B75D-B699F71E05B8}"/>
              </a:ext>
            </a:extLst>
          </p:cNvPr>
          <p:cNvSpPr/>
          <p:nvPr/>
        </p:nvSpPr>
        <p:spPr>
          <a:xfrm>
            <a:off x="340659" y="5460838"/>
            <a:ext cx="11681012" cy="646331"/>
          </a:xfrm>
          <a:prstGeom prst="rect">
            <a:avLst/>
          </a:prstGeom>
        </p:spPr>
        <p:txBody>
          <a:bodyPr wrap="square">
            <a:spAutoFit/>
          </a:bodyPr>
          <a:lstStyle/>
          <a:p>
            <a:r>
              <a:rPr lang="en-US" dirty="0">
                <a:hlinkClick r:id="rId3"/>
              </a:rPr>
              <a:t>Tools, Accommodations, and Supports</a:t>
            </a:r>
          </a:p>
          <a:p>
            <a:endParaRPr lang="en-US" dirty="0"/>
          </a:p>
        </p:txBody>
      </p:sp>
      <p:graphicFrame>
        <p:nvGraphicFramePr>
          <p:cNvPr id="8" name="Table 7" descr="Table of Tools, Accommodations, and Supports provided for the Washington Comprehensive Assessment of Science">
            <a:extLst>
              <a:ext uri="{FF2B5EF4-FFF2-40B4-BE49-F238E27FC236}">
                <a16:creationId xmlns:a16="http://schemas.microsoft.com/office/drawing/2014/main" id="{678BD86B-7BDA-4B6C-85D5-21E885EF8484}"/>
              </a:ext>
            </a:extLst>
          </p:cNvPr>
          <p:cNvGraphicFramePr>
            <a:graphicFrameLocks noGrp="1"/>
          </p:cNvGraphicFramePr>
          <p:nvPr>
            <p:extLst>
              <p:ext uri="{D42A27DB-BD31-4B8C-83A1-F6EECF244321}">
                <p14:modId xmlns:p14="http://schemas.microsoft.com/office/powerpoint/2010/main" val="3651177899"/>
              </p:ext>
            </p:extLst>
          </p:nvPr>
        </p:nvGraphicFramePr>
        <p:xfrm>
          <a:off x="484094" y="1701052"/>
          <a:ext cx="11333834" cy="3759785"/>
        </p:xfrm>
        <a:graphic>
          <a:graphicData uri="http://schemas.openxmlformats.org/drawingml/2006/table">
            <a:tbl>
              <a:tblPr firstRow="1" firstCol="1" bandRow="1"/>
              <a:tblGrid>
                <a:gridCol w="1011950">
                  <a:extLst>
                    <a:ext uri="{9D8B030D-6E8A-4147-A177-3AD203B41FA5}">
                      <a16:colId xmlns:a16="http://schemas.microsoft.com/office/drawing/2014/main" val="3234064232"/>
                    </a:ext>
                  </a:extLst>
                </a:gridCol>
                <a:gridCol w="1916208">
                  <a:extLst>
                    <a:ext uri="{9D8B030D-6E8A-4147-A177-3AD203B41FA5}">
                      <a16:colId xmlns:a16="http://schemas.microsoft.com/office/drawing/2014/main" val="2400931692"/>
                    </a:ext>
                  </a:extLst>
                </a:gridCol>
                <a:gridCol w="1171263">
                  <a:extLst>
                    <a:ext uri="{9D8B030D-6E8A-4147-A177-3AD203B41FA5}">
                      <a16:colId xmlns:a16="http://schemas.microsoft.com/office/drawing/2014/main" val="3003915589"/>
                    </a:ext>
                  </a:extLst>
                </a:gridCol>
                <a:gridCol w="2342527">
                  <a:extLst>
                    <a:ext uri="{9D8B030D-6E8A-4147-A177-3AD203B41FA5}">
                      <a16:colId xmlns:a16="http://schemas.microsoft.com/office/drawing/2014/main" val="697068620"/>
                    </a:ext>
                  </a:extLst>
                </a:gridCol>
                <a:gridCol w="1571982">
                  <a:extLst>
                    <a:ext uri="{9D8B030D-6E8A-4147-A177-3AD203B41FA5}">
                      <a16:colId xmlns:a16="http://schemas.microsoft.com/office/drawing/2014/main" val="3572705378"/>
                    </a:ext>
                  </a:extLst>
                </a:gridCol>
                <a:gridCol w="1207237">
                  <a:extLst>
                    <a:ext uri="{9D8B030D-6E8A-4147-A177-3AD203B41FA5}">
                      <a16:colId xmlns:a16="http://schemas.microsoft.com/office/drawing/2014/main" val="3373368858"/>
                    </a:ext>
                  </a:extLst>
                </a:gridCol>
                <a:gridCol w="2112667">
                  <a:extLst>
                    <a:ext uri="{9D8B030D-6E8A-4147-A177-3AD203B41FA5}">
                      <a16:colId xmlns:a16="http://schemas.microsoft.com/office/drawing/2014/main" val="796902140"/>
                    </a:ext>
                  </a:extLst>
                </a:gridCol>
              </a:tblGrid>
              <a:tr h="652935">
                <a:tc>
                  <a:txBody>
                    <a:bodyPr/>
                    <a:lstStyle/>
                    <a:p>
                      <a:pPr marL="0" marR="0">
                        <a:lnSpc>
                          <a:spcPct val="107000"/>
                        </a:lnSpc>
                        <a:spcBef>
                          <a:spcPts val="0"/>
                        </a:spcBef>
                        <a:spcAft>
                          <a:spcPts val="0"/>
                        </a:spcAft>
                      </a:pPr>
                      <a:r>
                        <a:rPr lang="en-US" sz="900" b="1" dirty="0">
                          <a:effectLst/>
                          <a:latin typeface="Segoe UI" panose="020B0502040204020203" pitchFamily="34" charset="0"/>
                          <a:ea typeface="Calibri" panose="020F0502020204030204" pitchFamily="34" charset="0"/>
                        </a:rPr>
                        <a:t>Assessment</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Embedded Tools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5761"/>
                    </a:solidFill>
                  </a:tcPr>
                </a:tc>
                <a:tc>
                  <a:txBody>
                    <a:bodyPr/>
                    <a:lstStyle/>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Non-embedded Tools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5761"/>
                    </a:solidFill>
                  </a:tcPr>
                </a:tc>
                <a:tc>
                  <a:txBody>
                    <a:bodyPr/>
                    <a:lstStyle/>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Embedded </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Designated Supports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3D"/>
                    </a:solidFill>
                  </a:tcPr>
                </a:tc>
                <a:tc>
                  <a:txBody>
                    <a:bodyPr/>
                    <a:lstStyle/>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Non-embedded </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b="1" dirty="0">
                          <a:solidFill>
                            <a:srgbClr val="FFFFFF"/>
                          </a:solidFill>
                          <a:effectLst/>
                          <a:latin typeface="Segoe UI" panose="020B0502040204020203" pitchFamily="34" charset="0"/>
                          <a:ea typeface="Calibri" panose="020F0502020204030204" pitchFamily="34" charset="0"/>
                        </a:rPr>
                        <a:t>Designated Supports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3D"/>
                    </a:solidFill>
                  </a:tcPr>
                </a:tc>
                <a:tc>
                  <a:txBody>
                    <a:bodyPr/>
                    <a:lstStyle/>
                    <a:p>
                      <a:pPr marL="0" marR="0">
                        <a:lnSpc>
                          <a:spcPct val="107000"/>
                        </a:lnSpc>
                        <a:spcBef>
                          <a:spcPts val="0"/>
                        </a:spcBef>
                        <a:spcAft>
                          <a:spcPts val="0"/>
                        </a:spcAft>
                      </a:pPr>
                      <a:r>
                        <a:rPr lang="en-US" sz="900" b="1" dirty="0">
                          <a:solidFill>
                            <a:srgbClr val="000000"/>
                          </a:solidFill>
                          <a:effectLst/>
                          <a:latin typeface="Segoe UI" panose="020B0502040204020203" pitchFamily="34" charset="0"/>
                          <a:ea typeface="Calibri" panose="020F0502020204030204" pitchFamily="34" charset="0"/>
                        </a:rPr>
                        <a:t>Embedded Accommodations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639"/>
                    </a:solidFill>
                  </a:tcPr>
                </a:tc>
                <a:tc>
                  <a:txBody>
                    <a:bodyPr/>
                    <a:lstStyle/>
                    <a:p>
                      <a:pPr marL="0" marR="0">
                        <a:lnSpc>
                          <a:spcPct val="107000"/>
                        </a:lnSpc>
                        <a:spcBef>
                          <a:spcPts val="0"/>
                        </a:spcBef>
                        <a:spcAft>
                          <a:spcPts val="0"/>
                        </a:spcAft>
                      </a:pPr>
                      <a:r>
                        <a:rPr lang="en-US" sz="900" b="1" dirty="0">
                          <a:solidFill>
                            <a:srgbClr val="000000"/>
                          </a:solidFill>
                          <a:effectLst/>
                          <a:latin typeface="Segoe UI" panose="020B0502040204020203" pitchFamily="34" charset="0"/>
                          <a:ea typeface="Calibri" panose="020F0502020204030204" pitchFamily="34" charset="0"/>
                        </a:rPr>
                        <a:t>Non-embedded Accommodations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639"/>
                    </a:solidFill>
                  </a:tcPr>
                </a:tc>
                <a:extLst>
                  <a:ext uri="{0D108BD9-81ED-4DB2-BD59-A6C34878D82A}">
                    <a16:rowId xmlns:a16="http://schemas.microsoft.com/office/drawing/2014/main" val="1128136191"/>
                  </a:ext>
                </a:extLst>
              </a:tr>
              <a:tr h="3106850">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Washington Comprehensive Assessment of Science</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Breaks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Calculator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Digital notepad</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English glossary</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Expandable items and passages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Highlighter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Keyboard navigation</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Line reader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Mark for review</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Periodic table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Strikethrough</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Zoom</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 </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Breaks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Graph paper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Periodic table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Scratch paper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Technological assistance with navigation</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Color contrast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Hybrid masking tool</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Masking</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Mouse pointer</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Stacked Spanish translations test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Streamlined interface mode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Text-to-speech (student responses)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Text-to-speech (test content)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Translated test directions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Translations glossaries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Zoom w/streamline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 </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Amplification</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Color contrast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Color overlays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Magnification</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Medical supports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Noise buffers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Read aloud English</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Read aloud Spanish</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Read aloud student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Scribe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Separate setting</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Simplified test directions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Translated test directions</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Print on demand</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Speech-to-text</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Abacus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Alternate response options</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American Sign Language</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Braille test booklet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Large print test booklet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Spanish paper test booklet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Speech-to-text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Standard print test booklet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Translations glossaries (paper test)</a:t>
                      </a:r>
                      <a:endParaRPr lang="en-US" sz="1100" dirty="0">
                        <a:effectLst/>
                        <a:latin typeface="Segoe UI" panose="020B0502040204020203" pitchFamily="34" charset="0"/>
                        <a:ea typeface="Calibri" panose="020F0502020204030204" pitchFamily="34" charset="0"/>
                      </a:endParaRPr>
                    </a:p>
                    <a:p>
                      <a:pPr marL="0" marR="0">
                        <a:lnSpc>
                          <a:spcPct val="107000"/>
                        </a:lnSpc>
                        <a:spcBef>
                          <a:spcPts val="0"/>
                        </a:spcBef>
                        <a:spcAft>
                          <a:spcPts val="0"/>
                        </a:spcAft>
                      </a:pPr>
                      <a:r>
                        <a:rPr lang="en-US" sz="900" dirty="0">
                          <a:effectLst/>
                          <a:latin typeface="Segoe UI" panose="020B0502040204020203" pitchFamily="34" charset="0"/>
                          <a:ea typeface="Calibri" panose="020F0502020204030204" pitchFamily="34" charset="0"/>
                        </a:rPr>
                        <a:t>Word prediction</a:t>
                      </a:r>
                      <a:endParaRPr lang="en-US" sz="1100" dirty="0">
                        <a:effectLst/>
                        <a:latin typeface="Segoe UI" panose="020B0502040204020203"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680069"/>
                  </a:ext>
                </a:extLst>
              </a:tr>
            </a:tbl>
          </a:graphicData>
        </a:graphic>
      </p:graphicFrame>
    </p:spTree>
    <p:extLst>
      <p:ext uri="{BB962C8B-B14F-4D97-AF65-F5344CB8AC3E}">
        <p14:creationId xmlns:p14="http://schemas.microsoft.com/office/powerpoint/2010/main" val="1241522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WCAS Training Tests</a:t>
            </a:r>
          </a:p>
        </p:txBody>
      </p:sp>
      <p:sp>
        <p:nvSpPr>
          <p:cNvPr id="3" name="Content Placeholder 2"/>
          <p:cNvSpPr>
            <a:spLocks noGrp="1"/>
          </p:cNvSpPr>
          <p:nvPr>
            <p:ph idx="1"/>
          </p:nvPr>
        </p:nvSpPr>
        <p:spPr>
          <a:xfrm>
            <a:off x="838199" y="1825625"/>
            <a:ext cx="5150226" cy="3875976"/>
          </a:xfrm>
        </p:spPr>
        <p:txBody>
          <a:bodyPr>
            <a:normAutofit fontScale="77500" lnSpcReduction="20000"/>
          </a:bodyPr>
          <a:lstStyle/>
          <a:p>
            <a:pPr>
              <a:buFont typeface="Wingdings" panose="05000000000000000000" pitchFamily="2" charset="2"/>
              <a:buChar char="§"/>
            </a:pPr>
            <a:r>
              <a:rPr lang="en-US" sz="2900" dirty="0"/>
              <a:t>Grade 5, 8, and 11</a:t>
            </a:r>
          </a:p>
          <a:p>
            <a:pPr>
              <a:buFont typeface="Wingdings" panose="05000000000000000000" pitchFamily="2" charset="2"/>
              <a:buChar char="§"/>
            </a:pPr>
            <a:r>
              <a:rPr lang="en-US" sz="2900" dirty="0"/>
              <a:t>Each WCAS training test includes collapsible stimuli, locking items, and almost every item type. </a:t>
            </a:r>
          </a:p>
          <a:p>
            <a:pPr>
              <a:buFont typeface="Wingdings" panose="05000000000000000000" pitchFamily="2" charset="2"/>
              <a:buChar char="§"/>
            </a:pPr>
            <a:r>
              <a:rPr lang="en-US" sz="2900" dirty="0"/>
              <a:t>The purpose of the training tests is to help students, teachers, and parents become familiar with the item types, tools, and navigation used in the online testing system.</a:t>
            </a:r>
          </a:p>
          <a:p>
            <a:pPr>
              <a:buFont typeface="Wingdings" panose="05000000000000000000" pitchFamily="2" charset="2"/>
              <a:buChar char="§"/>
            </a:pPr>
            <a:r>
              <a:rPr lang="en-US" sz="2900" dirty="0"/>
              <a:t>A Training Test Lesson Plan for each grade that is available through the </a:t>
            </a:r>
            <a:r>
              <a:rPr lang="en-US" sz="2900" dirty="0">
                <a:hlinkClick r:id="rId3"/>
              </a:rPr>
              <a:t>science assessment website</a:t>
            </a:r>
          </a:p>
          <a:p>
            <a:pPr marL="0" indent="0">
              <a:buNone/>
            </a:pPr>
            <a:endParaRPr lang="en-US" dirty="0"/>
          </a:p>
          <a:p>
            <a:pPr>
              <a:buFont typeface="Wingdings" panose="05000000000000000000" pitchFamily="2" charset="2"/>
              <a:buChar char="§"/>
            </a:pPr>
            <a:endParaRPr lang="en-US" sz="2700" dirty="0"/>
          </a:p>
        </p:txBody>
      </p:sp>
      <p:pic>
        <p:nvPicPr>
          <p:cNvPr id="5" name="Picture 4" descr="A picture of the button you would select in the OSPI Portal to go to the Practice and Training Tests.">
            <a:extLst>
              <a:ext uri="{FF2B5EF4-FFF2-40B4-BE49-F238E27FC236}">
                <a16:creationId xmlns:a16="http://schemas.microsoft.com/office/drawing/2014/main" id="{3C04A6D5-2722-4568-B0B4-E0BA59670543}"/>
              </a:ext>
            </a:extLst>
          </p:cNvPr>
          <p:cNvPicPr>
            <a:picLocks noChangeAspect="1"/>
          </p:cNvPicPr>
          <p:nvPr/>
        </p:nvPicPr>
        <p:blipFill>
          <a:blip r:embed="rId4"/>
          <a:stretch>
            <a:fillRect/>
          </a:stretch>
        </p:blipFill>
        <p:spPr>
          <a:xfrm>
            <a:off x="6573373" y="2084574"/>
            <a:ext cx="4572000" cy="3038475"/>
          </a:xfrm>
          <a:prstGeom prst="rect">
            <a:avLst/>
          </a:prstGeom>
          <a:ln>
            <a:solidFill>
              <a:schemeClr val="accent1"/>
            </a:solidFill>
          </a:ln>
        </p:spPr>
      </p:pic>
      <p:sp>
        <p:nvSpPr>
          <p:cNvPr id="6" name="Rectangle 5">
            <a:extLst>
              <a:ext uri="{FF2B5EF4-FFF2-40B4-BE49-F238E27FC236}">
                <a16:creationId xmlns:a16="http://schemas.microsoft.com/office/drawing/2014/main" id="{14A01EB3-7622-4288-BEBD-67D8098A6A01}"/>
              </a:ext>
            </a:extLst>
          </p:cNvPr>
          <p:cNvSpPr/>
          <p:nvPr/>
        </p:nvSpPr>
        <p:spPr>
          <a:xfrm>
            <a:off x="6573373" y="5516935"/>
            <a:ext cx="1542089" cy="369332"/>
          </a:xfrm>
          <a:prstGeom prst="rect">
            <a:avLst/>
          </a:prstGeom>
        </p:spPr>
        <p:txBody>
          <a:bodyPr wrap="none">
            <a:spAutoFit/>
          </a:bodyPr>
          <a:lstStyle/>
          <a:p>
            <a:r>
              <a:rPr lang="en-US" dirty="0">
                <a:hlinkClick r:id="rId5"/>
              </a:rPr>
              <a:t>WCAP Portal </a:t>
            </a:r>
            <a:endParaRPr lang="en-US" dirty="0">
              <a:hlinkClick r:id="rId6"/>
            </a:endParaRPr>
          </a:p>
        </p:txBody>
      </p:sp>
    </p:spTree>
    <p:extLst>
      <p:ext uri="{BB962C8B-B14F-4D97-AF65-F5344CB8AC3E}">
        <p14:creationId xmlns:p14="http://schemas.microsoft.com/office/powerpoint/2010/main" val="3053682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839452"/>
            <a:ext cx="3932237" cy="1484897"/>
          </a:xfrm>
        </p:spPr>
        <p:txBody>
          <a:bodyPr>
            <a:normAutofit/>
          </a:bodyPr>
          <a:lstStyle/>
          <a:p>
            <a:pPr algn="ctr"/>
            <a:r>
              <a:rPr lang="en-US" sz="4400" dirty="0"/>
              <a:t>Questions and Comments</a:t>
            </a:r>
          </a:p>
        </p:txBody>
      </p:sp>
      <p:pic>
        <p:nvPicPr>
          <p:cNvPr id="8" name="Picture 7" descr="Question Mark by norbert79 on Deviant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48" y="710005"/>
            <a:ext cx="5206701" cy="5206701"/>
          </a:xfrm>
          <a:prstGeom prst="rect">
            <a:avLst/>
          </a:prstGeom>
        </p:spPr>
      </p:pic>
    </p:spTree>
    <p:extLst>
      <p:ext uri="{BB962C8B-B14F-4D97-AF65-F5344CB8AC3E}">
        <p14:creationId xmlns:p14="http://schemas.microsoft.com/office/powerpoint/2010/main" val="3059801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3031" y="4462341"/>
            <a:ext cx="10515600" cy="1325563"/>
          </a:xfrm>
        </p:spPr>
        <p:txBody>
          <a:bodyPr anchor="ct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US" dirty="0"/>
              <a:t>Additional Assessment Resources</a:t>
            </a:r>
          </a:p>
        </p:txBody>
      </p:sp>
    </p:spTree>
    <p:extLst>
      <p:ext uri="{BB962C8B-B14F-4D97-AF65-F5344CB8AC3E}">
        <p14:creationId xmlns:p14="http://schemas.microsoft.com/office/powerpoint/2010/main" val="3120435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a:t>Welcome!</a:t>
            </a:r>
          </a:p>
        </p:txBody>
      </p:sp>
      <p:sp>
        <p:nvSpPr>
          <p:cNvPr id="11267" name="Content Placeholder 2"/>
          <p:cNvSpPr>
            <a:spLocks noGrp="1"/>
          </p:cNvSpPr>
          <p:nvPr>
            <p:ph idx="1"/>
          </p:nvPr>
        </p:nvSpPr>
        <p:spPr/>
        <p:txBody>
          <a:bodyPr/>
          <a:lstStyle/>
          <a:p>
            <a:pPr marL="0" indent="0">
              <a:spcAft>
                <a:spcPts val="600"/>
              </a:spcAft>
              <a:buNone/>
            </a:pPr>
            <a:r>
              <a:rPr lang="en-US" altLang="en-US" dirty="0"/>
              <a:t>Who is with us today?</a:t>
            </a:r>
          </a:p>
          <a:p>
            <a:pPr marL="0" indent="0">
              <a:spcAft>
                <a:spcPts val="600"/>
              </a:spcAft>
              <a:buNone/>
            </a:pPr>
            <a:r>
              <a:rPr lang="en-US" altLang="en-US" dirty="0"/>
              <a:t>Please take a moment to introduce yourself using the Chat function.</a:t>
            </a:r>
          </a:p>
          <a:p>
            <a:pPr lvl="1">
              <a:lnSpc>
                <a:spcPct val="200000"/>
              </a:lnSpc>
              <a:spcAft>
                <a:spcPts val="600"/>
              </a:spcAft>
            </a:pPr>
            <a:r>
              <a:rPr lang="en-US" altLang="en-US" dirty="0"/>
              <a:t>Name, Location (City, State), Role</a:t>
            </a:r>
          </a:p>
          <a:p>
            <a:pPr lvl="1">
              <a:spcAft>
                <a:spcPts val="600"/>
              </a:spcAft>
            </a:pPr>
            <a:r>
              <a:rPr lang="en-US" altLang="en-US" dirty="0"/>
              <a:t>Example: Korey, Centralia, WA, Science Assessment Specialist</a:t>
            </a:r>
          </a:p>
        </p:txBody>
      </p:sp>
    </p:spTree>
    <p:extLst>
      <p:ext uri="{BB962C8B-B14F-4D97-AF65-F5344CB8AC3E}">
        <p14:creationId xmlns:p14="http://schemas.microsoft.com/office/powerpoint/2010/main" val="1587512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B718-4989-4905-B47D-AE805C69F3CE}"/>
              </a:ext>
            </a:extLst>
          </p:cNvPr>
          <p:cNvSpPr>
            <a:spLocks noGrp="1"/>
          </p:cNvSpPr>
          <p:nvPr>
            <p:ph type="title"/>
          </p:nvPr>
        </p:nvSpPr>
        <p:spPr>
          <a:xfrm>
            <a:off x="364654" y="0"/>
            <a:ext cx="3171673" cy="2780411"/>
          </a:xfrm>
        </p:spPr>
        <p:txBody>
          <a:bodyPr>
            <a:noAutofit/>
          </a:bodyPr>
          <a:lstStyle/>
          <a:p>
            <a:r>
              <a:rPr lang="en-US" altLang="en-US" dirty="0">
                <a:solidFill>
                  <a:schemeClr val="tx2"/>
                </a:solidFill>
                <a:hlinkClick r:id="rId3"/>
              </a:rPr>
              <a:t>Science Assessment </a:t>
            </a:r>
            <a:br>
              <a:rPr lang="en-US" altLang="en-US" dirty="0">
                <a:solidFill>
                  <a:schemeClr val="tx2"/>
                </a:solidFill>
              </a:rPr>
            </a:br>
            <a:endParaRPr lang="en-US" dirty="0"/>
          </a:p>
        </p:txBody>
      </p:sp>
      <p:pic>
        <p:nvPicPr>
          <p:cNvPr id="5" name="Picture 4" descr="Screenshot of the Washington Comprehensive Assessment of Science webpage">
            <a:extLst>
              <a:ext uri="{FF2B5EF4-FFF2-40B4-BE49-F238E27FC236}">
                <a16:creationId xmlns:a16="http://schemas.microsoft.com/office/drawing/2014/main" id="{40DB6DDE-348E-448E-B4A4-435C1874FB65}"/>
              </a:ext>
            </a:extLst>
          </p:cNvPr>
          <p:cNvPicPr>
            <a:picLocks noChangeAspect="1"/>
          </p:cNvPicPr>
          <p:nvPr/>
        </p:nvPicPr>
        <p:blipFill>
          <a:blip r:embed="rId4"/>
          <a:stretch>
            <a:fillRect/>
          </a:stretch>
        </p:blipFill>
        <p:spPr>
          <a:xfrm>
            <a:off x="3900671" y="293701"/>
            <a:ext cx="7808437" cy="5158621"/>
          </a:xfrm>
          <a:prstGeom prst="rect">
            <a:avLst/>
          </a:prstGeom>
          <a:ln w="31750">
            <a:solidFill>
              <a:schemeClr val="accent2"/>
            </a:solidFill>
          </a:ln>
        </p:spPr>
      </p:pic>
      <p:sp>
        <p:nvSpPr>
          <p:cNvPr id="4" name="Rectangle 3">
            <a:extLst>
              <a:ext uri="{FF2B5EF4-FFF2-40B4-BE49-F238E27FC236}">
                <a16:creationId xmlns:a16="http://schemas.microsoft.com/office/drawing/2014/main" id="{856E250D-B572-4124-B4F3-2A5F71D14B09}"/>
              </a:ext>
              <a:ext uri="{C183D7F6-B498-43B3-948B-1728B52AA6E4}">
                <adec:decorative xmlns:adec="http://schemas.microsoft.com/office/drawing/2017/decorative" val="1"/>
              </a:ext>
            </a:extLst>
          </p:cNvPr>
          <p:cNvSpPr/>
          <p:nvPr/>
        </p:nvSpPr>
        <p:spPr>
          <a:xfrm>
            <a:off x="267731" y="3770874"/>
            <a:ext cx="3365517" cy="1477328"/>
          </a:xfrm>
          <a:prstGeom prst="rect">
            <a:avLst/>
          </a:prstGeom>
        </p:spPr>
        <p:txBody>
          <a:bodyPr wrap="square">
            <a:spAutoFit/>
          </a:bodyPr>
          <a:lstStyle/>
          <a:p>
            <a:r>
              <a:rPr lang="en-US" dirty="0">
                <a:hlinkClick r:id="rId3"/>
              </a:rPr>
              <a:t>https://www.k12.wa.us/student-success/testing/state-testing-overview/washington-comprehensive-assessment-science</a:t>
            </a:r>
            <a:endParaRPr lang="en-US" dirty="0"/>
          </a:p>
        </p:txBody>
      </p:sp>
    </p:spTree>
    <p:extLst>
      <p:ext uri="{BB962C8B-B14F-4D97-AF65-F5344CB8AC3E}">
        <p14:creationId xmlns:p14="http://schemas.microsoft.com/office/powerpoint/2010/main" val="3347618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B718-4989-4905-B47D-AE805C69F3CE}"/>
              </a:ext>
            </a:extLst>
          </p:cNvPr>
          <p:cNvSpPr>
            <a:spLocks noGrp="1"/>
          </p:cNvSpPr>
          <p:nvPr>
            <p:ph type="title"/>
          </p:nvPr>
        </p:nvSpPr>
        <p:spPr>
          <a:xfrm>
            <a:off x="327624" y="109388"/>
            <a:ext cx="4136136" cy="2865755"/>
          </a:xfrm>
        </p:spPr>
        <p:txBody>
          <a:bodyPr>
            <a:normAutofit/>
          </a:bodyPr>
          <a:lstStyle/>
          <a:p>
            <a:r>
              <a:rPr lang="en-US" altLang="en-US" dirty="0">
                <a:solidFill>
                  <a:schemeClr val="tx2"/>
                </a:solidFill>
                <a:hlinkClick r:id="rId3"/>
              </a:rPr>
              <a:t>Science Assessment </a:t>
            </a:r>
            <a:br>
              <a:rPr lang="en-US" altLang="en-US" dirty="0">
                <a:solidFill>
                  <a:schemeClr val="tx2"/>
                </a:solidFill>
                <a:hlinkClick r:id="rId3"/>
              </a:rPr>
            </a:br>
            <a:r>
              <a:rPr lang="en-US" altLang="en-US" dirty="0">
                <a:solidFill>
                  <a:schemeClr val="tx2"/>
                </a:solidFill>
                <a:hlinkClick r:id="rId3"/>
              </a:rPr>
              <a:t>Educator Resources</a:t>
            </a:r>
            <a:endParaRPr lang="en-US" dirty="0"/>
          </a:p>
        </p:txBody>
      </p:sp>
      <p:pic>
        <p:nvPicPr>
          <p:cNvPr id="5" name="Picture 4" descr="Screenshot of the WCAS Educator Resources webpage">
            <a:extLst>
              <a:ext uri="{FF2B5EF4-FFF2-40B4-BE49-F238E27FC236}">
                <a16:creationId xmlns:a16="http://schemas.microsoft.com/office/drawing/2014/main" id="{5182405A-49E3-4E32-8116-AE9979450D5B}"/>
              </a:ext>
            </a:extLst>
          </p:cNvPr>
          <p:cNvPicPr>
            <a:picLocks noChangeAspect="1"/>
          </p:cNvPicPr>
          <p:nvPr/>
        </p:nvPicPr>
        <p:blipFill>
          <a:blip r:embed="rId4"/>
          <a:stretch>
            <a:fillRect/>
          </a:stretch>
        </p:blipFill>
        <p:spPr>
          <a:xfrm>
            <a:off x="5524394" y="331216"/>
            <a:ext cx="5570326" cy="6109390"/>
          </a:xfrm>
          <a:prstGeom prst="rect">
            <a:avLst/>
          </a:prstGeom>
          <a:ln>
            <a:solidFill>
              <a:schemeClr val="accent2"/>
            </a:solidFill>
          </a:ln>
        </p:spPr>
      </p:pic>
    </p:spTree>
    <p:extLst>
      <p:ext uri="{BB962C8B-B14F-4D97-AF65-F5344CB8AC3E}">
        <p14:creationId xmlns:p14="http://schemas.microsoft.com/office/powerpoint/2010/main" val="3221446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9ECCDCF-1CD9-45BD-ABC4-DF16E315C061}"/>
              </a:ext>
              <a:ext uri="{C183D7F6-B498-43B3-948B-1728B52AA6E4}">
                <adec:decorative xmlns:adec="http://schemas.microsoft.com/office/drawing/2017/decorative" val="1"/>
              </a:ext>
            </a:extLst>
          </p:cNvPr>
          <p:cNvGrpSpPr/>
          <p:nvPr/>
        </p:nvGrpSpPr>
        <p:grpSpPr>
          <a:xfrm>
            <a:off x="1819531" y="1363390"/>
            <a:ext cx="7730869" cy="3774667"/>
            <a:chOff x="1381834" y="1299857"/>
            <a:chExt cx="8639564" cy="4278231"/>
          </a:xfrm>
        </p:grpSpPr>
        <p:pic>
          <p:nvPicPr>
            <p:cNvPr id="21" name="Picture 20" descr="Indicates that the Grade 5 Test Design and Item Specifications can be found on the page that is linked at the top of this page. ">
              <a:extLst>
                <a:ext uri="{FF2B5EF4-FFF2-40B4-BE49-F238E27FC236}">
                  <a16:creationId xmlns:a16="http://schemas.microsoft.com/office/drawing/2014/main" id="{120CBAEC-DCFD-411F-8A87-0E1423351ACF}"/>
                </a:ext>
              </a:extLst>
            </p:cNvPr>
            <p:cNvPicPr>
              <a:picLocks noChangeAspect="1"/>
            </p:cNvPicPr>
            <p:nvPr/>
          </p:nvPicPr>
          <p:blipFill>
            <a:blip r:embed="rId3"/>
            <a:stretch>
              <a:fillRect/>
            </a:stretch>
          </p:blipFill>
          <p:spPr>
            <a:xfrm>
              <a:off x="1381834" y="1299857"/>
              <a:ext cx="2950199" cy="3849534"/>
            </a:xfrm>
            <a:prstGeom prst="rect">
              <a:avLst/>
            </a:prstGeom>
            <a:ln>
              <a:solidFill>
                <a:schemeClr val="accent1">
                  <a:shade val="50000"/>
                </a:schemeClr>
              </a:solidFill>
            </a:ln>
          </p:spPr>
        </p:pic>
        <p:pic>
          <p:nvPicPr>
            <p:cNvPr id="22" name="Picture 21" descr="Indicates that the Grade 8 Test Design and Item Specifications can be found on the page that is linked at the top of this page. ">
              <a:extLst>
                <a:ext uri="{FF2B5EF4-FFF2-40B4-BE49-F238E27FC236}">
                  <a16:creationId xmlns:a16="http://schemas.microsoft.com/office/drawing/2014/main" id="{DF6FE190-1926-45B2-A950-E25D8DA83C28}"/>
                </a:ext>
              </a:extLst>
            </p:cNvPr>
            <p:cNvPicPr>
              <a:picLocks noChangeAspect="1"/>
            </p:cNvPicPr>
            <p:nvPr/>
          </p:nvPicPr>
          <p:blipFill>
            <a:blip r:embed="rId4"/>
            <a:stretch>
              <a:fillRect/>
            </a:stretch>
          </p:blipFill>
          <p:spPr>
            <a:xfrm>
              <a:off x="4225361" y="1505024"/>
              <a:ext cx="2952510" cy="3817484"/>
            </a:xfrm>
            <a:prstGeom prst="rect">
              <a:avLst/>
            </a:prstGeom>
            <a:ln>
              <a:solidFill>
                <a:schemeClr val="accent1">
                  <a:shade val="50000"/>
                </a:schemeClr>
              </a:solidFill>
            </a:ln>
          </p:spPr>
        </p:pic>
        <p:pic>
          <p:nvPicPr>
            <p:cNvPr id="23" name="Picture 22" descr="Indicates that the High School Test Design and Item Specifications can be found on the page that is linked at the top of this page. ">
              <a:extLst>
                <a:ext uri="{FF2B5EF4-FFF2-40B4-BE49-F238E27FC236}">
                  <a16:creationId xmlns:a16="http://schemas.microsoft.com/office/drawing/2014/main" id="{0CFC3146-E118-4D82-8C0E-36E1219370CD}"/>
                </a:ext>
              </a:extLst>
            </p:cNvPr>
            <p:cNvPicPr>
              <a:picLocks noChangeAspect="1"/>
            </p:cNvPicPr>
            <p:nvPr/>
          </p:nvPicPr>
          <p:blipFill>
            <a:blip r:embed="rId5"/>
            <a:stretch>
              <a:fillRect/>
            </a:stretch>
          </p:blipFill>
          <p:spPr>
            <a:xfrm>
              <a:off x="7043068" y="1740437"/>
              <a:ext cx="2978330" cy="3837651"/>
            </a:xfrm>
            <a:prstGeom prst="rect">
              <a:avLst/>
            </a:prstGeom>
            <a:ln>
              <a:solidFill>
                <a:schemeClr val="accent1">
                  <a:shade val="50000"/>
                </a:schemeClr>
              </a:solidFill>
            </a:ln>
          </p:spPr>
        </p:pic>
      </p:grpSp>
      <p:sp>
        <p:nvSpPr>
          <p:cNvPr id="2" name="Title 1">
            <a:extLst>
              <a:ext uri="{FF2B5EF4-FFF2-40B4-BE49-F238E27FC236}">
                <a16:creationId xmlns:a16="http://schemas.microsoft.com/office/drawing/2014/main" id="{BDF1A01F-E8FB-4EDE-9D39-A7EABE27872D}"/>
              </a:ext>
              <a:ext uri="{C183D7F6-B498-43B3-948B-1728B52AA6E4}">
                <adec:decorative xmlns:adec="http://schemas.microsoft.com/office/drawing/2017/decorative" val="1"/>
              </a:ext>
            </a:extLst>
          </p:cNvPr>
          <p:cNvSpPr>
            <a:spLocks noGrp="1"/>
          </p:cNvSpPr>
          <p:nvPr>
            <p:ph type="title"/>
          </p:nvPr>
        </p:nvSpPr>
        <p:spPr>
          <a:xfrm>
            <a:off x="838200" y="243433"/>
            <a:ext cx="10515600" cy="1325563"/>
          </a:xfrm>
        </p:spPr>
        <p:txBody>
          <a:bodyPr/>
          <a:lstStyle/>
          <a:p>
            <a:r>
              <a:rPr lang="en-US" dirty="0"/>
              <a:t>Test Design and Item Specifications</a:t>
            </a:r>
          </a:p>
        </p:txBody>
      </p:sp>
      <p:sp>
        <p:nvSpPr>
          <p:cNvPr id="8" name="Rectangle 7">
            <a:extLst>
              <a:ext uri="{FF2B5EF4-FFF2-40B4-BE49-F238E27FC236}">
                <a16:creationId xmlns:a16="http://schemas.microsoft.com/office/drawing/2014/main" id="{8BD13E35-B1C6-405A-B639-0A98E7E982A2}"/>
              </a:ext>
              <a:ext uri="{C183D7F6-B498-43B3-948B-1728B52AA6E4}">
                <adec:decorative xmlns:adec="http://schemas.microsoft.com/office/drawing/2017/decorative" val="1"/>
              </a:ext>
            </a:extLst>
          </p:cNvPr>
          <p:cNvSpPr/>
          <p:nvPr/>
        </p:nvSpPr>
        <p:spPr>
          <a:xfrm>
            <a:off x="1110623" y="5217611"/>
            <a:ext cx="3253358" cy="307777"/>
          </a:xfrm>
          <a:prstGeom prst="rect">
            <a:avLst/>
          </a:prstGeom>
        </p:spPr>
        <p:txBody>
          <a:bodyPr wrap="square">
            <a:spAutoFit/>
          </a:bodyPr>
          <a:lstStyle/>
          <a:p>
            <a:r>
              <a:rPr lang="en-US" sz="1400" dirty="0">
                <a:hlinkClick r:id="rId6"/>
              </a:rPr>
              <a:t>Test Design and Item Specifications</a:t>
            </a:r>
            <a:endParaRPr lang="en-US" sz="1400" dirty="0"/>
          </a:p>
        </p:txBody>
      </p:sp>
    </p:spTree>
    <p:extLst>
      <p:ext uri="{BB962C8B-B14F-4D97-AF65-F5344CB8AC3E}">
        <p14:creationId xmlns:p14="http://schemas.microsoft.com/office/powerpoint/2010/main" val="1377460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B718-4989-4905-B47D-AE805C69F3CE}"/>
              </a:ext>
            </a:extLst>
          </p:cNvPr>
          <p:cNvSpPr>
            <a:spLocks noGrp="1"/>
          </p:cNvSpPr>
          <p:nvPr>
            <p:ph type="title"/>
          </p:nvPr>
        </p:nvSpPr>
        <p:spPr>
          <a:xfrm>
            <a:off x="365760" y="311666"/>
            <a:ext cx="4709160" cy="3716394"/>
          </a:xfrm>
        </p:spPr>
        <p:txBody>
          <a:bodyPr>
            <a:normAutofit/>
          </a:bodyPr>
          <a:lstStyle/>
          <a:p>
            <a:r>
              <a:rPr lang="en-US" altLang="en-US" dirty="0">
                <a:solidFill>
                  <a:schemeClr val="tx2"/>
                </a:solidFill>
                <a:hlinkClick r:id="rId3"/>
              </a:rPr>
              <a:t>Science Assessment </a:t>
            </a:r>
            <a:br>
              <a:rPr lang="en-US" altLang="en-US" dirty="0">
                <a:solidFill>
                  <a:schemeClr val="tx2"/>
                </a:solidFill>
                <a:hlinkClick r:id="rId3"/>
              </a:rPr>
            </a:br>
            <a:r>
              <a:rPr lang="en-US" altLang="en-US" dirty="0">
                <a:solidFill>
                  <a:schemeClr val="tx2"/>
                </a:solidFill>
                <a:hlinkClick r:id="rId3"/>
              </a:rPr>
              <a:t>Professional Development Opportunities</a:t>
            </a:r>
            <a:endParaRPr lang="en-US" dirty="0"/>
          </a:p>
        </p:txBody>
      </p:sp>
      <p:pic>
        <p:nvPicPr>
          <p:cNvPr id="7" name="Picture 6" descr="This is a picture of the Science Assessment Professional Development Opportunities page. ">
            <a:extLst>
              <a:ext uri="{FF2B5EF4-FFF2-40B4-BE49-F238E27FC236}">
                <a16:creationId xmlns:a16="http://schemas.microsoft.com/office/drawing/2014/main" id="{34414F25-A2E9-4674-82EB-98B6C363AE84}"/>
              </a:ext>
            </a:extLst>
          </p:cNvPr>
          <p:cNvPicPr>
            <a:picLocks noChangeAspect="1"/>
          </p:cNvPicPr>
          <p:nvPr/>
        </p:nvPicPr>
        <p:blipFill>
          <a:blip r:embed="rId4"/>
          <a:stretch>
            <a:fillRect/>
          </a:stretch>
        </p:blipFill>
        <p:spPr>
          <a:xfrm>
            <a:off x="6516303" y="162974"/>
            <a:ext cx="5011363" cy="6532052"/>
          </a:xfrm>
          <a:prstGeom prst="rect">
            <a:avLst/>
          </a:prstGeom>
          <a:ln w="31750">
            <a:solidFill>
              <a:schemeClr val="accent2"/>
            </a:solidFill>
          </a:ln>
        </p:spPr>
      </p:pic>
    </p:spTree>
    <p:extLst>
      <p:ext uri="{BB962C8B-B14F-4D97-AF65-F5344CB8AC3E}">
        <p14:creationId xmlns:p14="http://schemas.microsoft.com/office/powerpoint/2010/main" val="65748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807368"/>
            <a:ext cx="3932237" cy="1516982"/>
          </a:xfrm>
        </p:spPr>
        <p:txBody>
          <a:bodyPr>
            <a:normAutofit/>
          </a:bodyPr>
          <a:lstStyle/>
          <a:p>
            <a:pPr algn="ctr"/>
            <a:r>
              <a:rPr lang="en-US" sz="4400" dirty="0"/>
              <a:t>Questions and Comments</a:t>
            </a:r>
          </a:p>
        </p:txBody>
      </p:sp>
      <p:pic>
        <p:nvPicPr>
          <p:cNvPr id="8" name="Picture 7" descr="Question Mark by norbert79 on Deviant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548" y="710005"/>
            <a:ext cx="5206701" cy="5206701"/>
          </a:xfrm>
          <a:prstGeom prst="rect">
            <a:avLst/>
          </a:prstGeom>
        </p:spPr>
      </p:pic>
    </p:spTree>
    <p:extLst>
      <p:ext uri="{BB962C8B-B14F-4D97-AF65-F5344CB8AC3E}">
        <p14:creationId xmlns:p14="http://schemas.microsoft.com/office/powerpoint/2010/main" val="21205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835400" y="2894013"/>
            <a:ext cx="6314440" cy="1069975"/>
          </a:xfrm>
        </p:spPr>
        <p:txBody>
          <a:bodyPr>
            <a:noAutofit/>
          </a:bodyPr>
          <a:lstStyle/>
          <a:p>
            <a:r>
              <a:rPr lang="en-US" altLang="en-US" sz="7200" dirty="0">
                <a:solidFill>
                  <a:schemeClr val="tx1"/>
                </a:solidFill>
                <a:latin typeface="+mn-lt"/>
                <a:ea typeface="+mn-ea"/>
                <a:cs typeface="+mn-cs"/>
              </a:rPr>
              <a:t>Thank you!</a:t>
            </a:r>
            <a:br>
              <a:rPr lang="en-US" altLang="en-US" sz="7200" dirty="0">
                <a:solidFill>
                  <a:schemeClr val="tx1"/>
                </a:solidFill>
                <a:latin typeface="+mn-lt"/>
                <a:ea typeface="+mn-ea"/>
                <a:cs typeface="+mn-cs"/>
              </a:rPr>
            </a:br>
            <a:endParaRPr lang="en-US" altLang="en-US" sz="7200" dirty="0">
              <a:solidFill>
                <a:schemeClr val="tx1"/>
              </a:solidFill>
              <a:latin typeface="+mn-lt"/>
              <a:ea typeface="+mn-ea"/>
              <a:cs typeface="+mn-cs"/>
            </a:endParaRPr>
          </a:p>
        </p:txBody>
      </p:sp>
    </p:spTree>
    <p:extLst>
      <p:ext uri="{BB962C8B-B14F-4D97-AF65-F5344CB8AC3E}">
        <p14:creationId xmlns:p14="http://schemas.microsoft.com/office/powerpoint/2010/main" val="109466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27CC-BED6-475B-848F-144CDD0D68B0}"/>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80F25B66-D77D-4716-A9B4-0D188B5910D0}"/>
              </a:ext>
            </a:extLst>
          </p:cNvPr>
          <p:cNvSpPr>
            <a:spLocks noGrp="1"/>
          </p:cNvSpPr>
          <p:nvPr>
            <p:ph idx="1"/>
          </p:nvPr>
        </p:nvSpPr>
        <p:spPr>
          <a:xfrm>
            <a:off x="838200" y="1825625"/>
            <a:ext cx="10515600" cy="3832225"/>
          </a:xfrm>
        </p:spPr>
        <p:txBody>
          <a:bodyPr/>
          <a:lstStyle/>
          <a:p>
            <a:r>
              <a:rPr lang="en-US" dirty="0"/>
              <a:t>Presentation</a:t>
            </a:r>
          </a:p>
          <a:p>
            <a:r>
              <a:rPr lang="en-US" dirty="0"/>
              <a:t>Questions, Comments</a:t>
            </a:r>
          </a:p>
          <a:p>
            <a:r>
              <a:rPr lang="en-US" dirty="0"/>
              <a:t>Evaluation</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52369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pPr eaLnBrk="1" hangingPunct="1"/>
            <a:r>
              <a:rPr lang="en-US" altLang="en-US" dirty="0"/>
              <a:t>Today’s Topics</a:t>
            </a:r>
          </a:p>
        </p:txBody>
      </p:sp>
      <p:sp>
        <p:nvSpPr>
          <p:cNvPr id="9219" name="Rectangle 3"/>
          <p:cNvSpPr>
            <a:spLocks noGrp="1" noChangeArrowheads="1"/>
          </p:cNvSpPr>
          <p:nvPr>
            <p:ph idx="1"/>
          </p:nvPr>
        </p:nvSpPr>
        <p:spPr>
          <a:xfrm>
            <a:off x="838200" y="1825625"/>
            <a:ext cx="10515600" cy="4003675"/>
          </a:xfrm>
        </p:spPr>
        <p:txBody>
          <a:bodyPr/>
          <a:lstStyle/>
          <a:p>
            <a:pPr marL="363538" lvl="1" indent="-254000">
              <a:spcAft>
                <a:spcPts val="600"/>
              </a:spcAft>
              <a:buFont typeface="Wingdings" panose="05000000000000000000" pitchFamily="2" charset="2"/>
              <a:buChar char="§"/>
              <a:defRPr/>
            </a:pPr>
            <a:r>
              <a:rPr lang="en-US" sz="2800" dirty="0"/>
              <a:t>Current State Science Tests</a:t>
            </a:r>
            <a:endParaRPr lang="en-US" sz="2800" dirty="0">
              <a:solidFill>
                <a:srgbClr val="FF0000"/>
              </a:solidFill>
            </a:endParaRPr>
          </a:p>
          <a:p>
            <a:pPr marL="363538" lvl="1" indent="-254000">
              <a:spcAft>
                <a:spcPts val="600"/>
              </a:spcAft>
              <a:buFont typeface="Wingdings" panose="05000000000000000000" pitchFamily="2" charset="2"/>
              <a:buChar char="§"/>
              <a:defRPr/>
            </a:pPr>
            <a:r>
              <a:rPr lang="en-US" sz="2800" dirty="0"/>
              <a:t>WCAS Design </a:t>
            </a:r>
          </a:p>
          <a:p>
            <a:pPr marL="363538" lvl="1" indent="-254000">
              <a:spcAft>
                <a:spcPts val="600"/>
              </a:spcAft>
              <a:buFont typeface="Wingdings" panose="05000000000000000000" pitchFamily="2" charset="2"/>
              <a:buChar char="§"/>
              <a:defRPr/>
            </a:pPr>
            <a:r>
              <a:rPr lang="en-US" sz="2800" dirty="0"/>
              <a:t>WCAS Development </a:t>
            </a:r>
          </a:p>
          <a:p>
            <a:pPr marL="363538" lvl="1" indent="-254000">
              <a:spcAft>
                <a:spcPts val="600"/>
              </a:spcAft>
              <a:buFont typeface="Wingdings" panose="05000000000000000000" pitchFamily="2" charset="2"/>
              <a:buChar char="§"/>
              <a:defRPr/>
            </a:pPr>
            <a:r>
              <a:rPr lang="en-US" sz="2800" dirty="0"/>
              <a:t>WCAS Features</a:t>
            </a:r>
          </a:p>
          <a:p>
            <a:pPr marL="363538" lvl="1" indent="-254000">
              <a:spcAft>
                <a:spcPts val="600"/>
              </a:spcAft>
              <a:buFont typeface="Wingdings" panose="05000000000000000000" pitchFamily="2" charset="2"/>
              <a:buChar char="§"/>
              <a:defRPr/>
            </a:pPr>
            <a:r>
              <a:rPr lang="en-US" sz="2800" dirty="0"/>
              <a:t>Assessment Resources </a:t>
            </a:r>
          </a:p>
        </p:txBody>
      </p:sp>
    </p:spTree>
    <p:extLst>
      <p:ext uri="{BB962C8B-B14F-4D97-AF65-F5344CB8AC3E}">
        <p14:creationId xmlns:p14="http://schemas.microsoft.com/office/powerpoint/2010/main" val="13841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a typeface="ＭＳ Ｐゴシック" panose="020B0600070205080204" pitchFamily="34" charset="-128"/>
              </a:rPr>
              <a:t>Current State Science Tests</a:t>
            </a:r>
            <a:endParaRPr lang="en-US" dirty="0">
              <a:solidFill>
                <a:schemeClr val="accent2"/>
              </a:solidFill>
            </a:endParaRPr>
          </a:p>
        </p:txBody>
      </p:sp>
    </p:spTree>
    <p:extLst>
      <p:ext uri="{BB962C8B-B14F-4D97-AF65-F5344CB8AC3E}">
        <p14:creationId xmlns:p14="http://schemas.microsoft.com/office/powerpoint/2010/main" val="350593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descr="ESSA website hyperlink" title="Every Student Succeeds Act"/>
          <p:cNvSpPr>
            <a:spLocks noGrp="1"/>
          </p:cNvSpPr>
          <p:nvPr>
            <p:ph type="title"/>
          </p:nvPr>
        </p:nvSpPr>
        <p:spPr>
          <a:xfrm>
            <a:off x="770021" y="442452"/>
            <a:ext cx="3020929" cy="3185651"/>
          </a:xfrm>
        </p:spPr>
        <p:txBody>
          <a:bodyPr>
            <a:noAutofit/>
          </a:bodyPr>
          <a:lstStyle/>
          <a:p>
            <a:r>
              <a:rPr lang="en-US" altLang="en-US" dirty="0"/>
              <a:t>Why do we have state tests? </a:t>
            </a:r>
          </a:p>
        </p:txBody>
      </p:sp>
      <p:sp>
        <p:nvSpPr>
          <p:cNvPr id="23555" name="Content Placeholder 2"/>
          <p:cNvSpPr>
            <a:spLocks noGrp="1"/>
          </p:cNvSpPr>
          <p:nvPr>
            <p:ph idx="1"/>
          </p:nvPr>
        </p:nvSpPr>
        <p:spPr>
          <a:xfrm>
            <a:off x="770021" y="4045907"/>
            <a:ext cx="3515360" cy="386608"/>
          </a:xfrm>
        </p:spPr>
        <p:txBody>
          <a:bodyPr>
            <a:noAutofit/>
          </a:bodyPr>
          <a:lstStyle/>
          <a:p>
            <a:pPr marL="0" indent="0">
              <a:buNone/>
            </a:pPr>
            <a:r>
              <a:rPr lang="en-US" altLang="en-US" sz="1800" u="sng" dirty="0">
                <a:latin typeface="+mn-lt"/>
                <a:hlinkClick r:id="rId3"/>
              </a:rPr>
              <a:t>Every Student </a:t>
            </a:r>
            <a:r>
              <a:rPr lang="en-US" altLang="en-US" sz="1800" u="sng" dirty="0" err="1">
                <a:latin typeface="+mn-lt"/>
                <a:hlinkClick r:id="rId3"/>
              </a:rPr>
              <a:t>Suceeds</a:t>
            </a:r>
            <a:r>
              <a:rPr lang="en-US" altLang="en-US" sz="1800" u="sng" dirty="0">
                <a:latin typeface="+mn-lt"/>
                <a:hlinkClick r:id="rId3"/>
              </a:rPr>
              <a:t> Act</a:t>
            </a:r>
            <a:endParaRPr lang="en-US" altLang="en-US" sz="1800" u="sng" dirty="0">
              <a:latin typeface="+mn-lt"/>
            </a:endParaRPr>
          </a:p>
        </p:txBody>
      </p:sp>
      <p:pic>
        <p:nvPicPr>
          <p:cNvPr id="3" name="Picture 2" descr="This is a screenshot of the Every Student Student Succeeds Act website at the Office of Superintendent of Public Instruction.">
            <a:extLst>
              <a:ext uri="{FF2B5EF4-FFF2-40B4-BE49-F238E27FC236}">
                <a16:creationId xmlns:a16="http://schemas.microsoft.com/office/drawing/2014/main" id="{10CD52ED-770E-470C-A478-DAC9BFE3E3A2}"/>
              </a:ext>
            </a:extLst>
          </p:cNvPr>
          <p:cNvPicPr>
            <a:picLocks noChangeAspect="1"/>
          </p:cNvPicPr>
          <p:nvPr/>
        </p:nvPicPr>
        <p:blipFill rotWithShape="1">
          <a:blip r:embed="rId4"/>
          <a:srcRect t="648" b="6667"/>
          <a:stretch/>
        </p:blipFill>
        <p:spPr>
          <a:xfrm>
            <a:off x="4886350" y="250825"/>
            <a:ext cx="6931981" cy="6356350"/>
          </a:xfrm>
          <a:prstGeom prst="rect">
            <a:avLst/>
          </a:prstGeom>
          <a:ln>
            <a:solidFill>
              <a:srgbClr val="009999"/>
            </a:solidFill>
          </a:ln>
        </p:spPr>
      </p:pic>
    </p:spTree>
    <p:extLst>
      <p:ext uri="{BB962C8B-B14F-4D97-AF65-F5344CB8AC3E}">
        <p14:creationId xmlns:p14="http://schemas.microsoft.com/office/powerpoint/2010/main" val="227104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38200" y="365125"/>
            <a:ext cx="11353800" cy="1325563"/>
          </a:xfrm>
        </p:spPr>
        <p:txBody>
          <a:bodyPr>
            <a:normAutofit/>
          </a:bodyPr>
          <a:lstStyle/>
          <a:p>
            <a:r>
              <a:rPr lang="en-US" u="sng" dirty="0">
                <a:hlinkClick r:id="rId3"/>
              </a:rPr>
              <a:t>House Bill (HB) 1599 - Graduation Pathways</a:t>
            </a:r>
            <a:endParaRPr lang="en-US" altLang="en-US" dirty="0"/>
          </a:p>
        </p:txBody>
      </p:sp>
      <p:pic>
        <p:nvPicPr>
          <p:cNvPr id="4" name="Picture 3" descr="This picture represents the Washington State Board of Education's three components of a high school diploma in Washington; a high school and beyond plan, credit and subject area requirements, and graduation pathway options. ">
            <a:extLst>
              <a:ext uri="{FF2B5EF4-FFF2-40B4-BE49-F238E27FC236}">
                <a16:creationId xmlns:a16="http://schemas.microsoft.com/office/drawing/2014/main" id="{37C7CA61-CC48-42F3-B365-A6665D3271D8}"/>
              </a:ext>
            </a:extLst>
          </p:cNvPr>
          <p:cNvPicPr>
            <a:picLocks noChangeAspect="1"/>
          </p:cNvPicPr>
          <p:nvPr/>
        </p:nvPicPr>
        <p:blipFill>
          <a:blip r:embed="rId4"/>
          <a:stretch>
            <a:fillRect/>
          </a:stretch>
        </p:blipFill>
        <p:spPr>
          <a:xfrm>
            <a:off x="0" y="1511808"/>
            <a:ext cx="12192000" cy="3573350"/>
          </a:xfrm>
          <a:prstGeom prst="rect">
            <a:avLst/>
          </a:prstGeom>
        </p:spPr>
      </p:pic>
      <p:sp>
        <p:nvSpPr>
          <p:cNvPr id="7" name="Rectangle 6">
            <a:extLst>
              <a:ext uri="{FF2B5EF4-FFF2-40B4-BE49-F238E27FC236}">
                <a16:creationId xmlns:a16="http://schemas.microsoft.com/office/drawing/2014/main" id="{84F0ECC5-36A9-4CFF-8B9F-DB0A25ECF850}"/>
              </a:ext>
            </a:extLst>
          </p:cNvPr>
          <p:cNvSpPr/>
          <p:nvPr/>
        </p:nvSpPr>
        <p:spPr>
          <a:xfrm>
            <a:off x="622365" y="5620557"/>
            <a:ext cx="5341707" cy="369332"/>
          </a:xfrm>
          <a:prstGeom prst="rect">
            <a:avLst/>
          </a:prstGeom>
        </p:spPr>
        <p:txBody>
          <a:bodyPr wrap="square">
            <a:spAutoFit/>
          </a:bodyPr>
          <a:lstStyle/>
          <a:p>
            <a:r>
              <a:rPr lang="en-US" dirty="0">
                <a:hlinkClick r:id="rId5"/>
              </a:rPr>
              <a:t>State Board of Education Graduation Requirements</a:t>
            </a:r>
            <a:endParaRPr lang="en-US" dirty="0"/>
          </a:p>
        </p:txBody>
      </p:sp>
      <p:sp>
        <p:nvSpPr>
          <p:cNvPr id="2" name="TextBox 1"/>
          <p:cNvSpPr txBox="1"/>
          <p:nvPr/>
        </p:nvSpPr>
        <p:spPr>
          <a:xfrm>
            <a:off x="6868490" y="5637977"/>
            <a:ext cx="4939370" cy="369332"/>
          </a:xfrm>
          <a:prstGeom prst="rect">
            <a:avLst/>
          </a:prstGeom>
        </p:spPr>
        <p:txBody>
          <a:bodyPr wrap="square">
            <a:spAutoFit/>
          </a:bodyPr>
          <a:lstStyle>
            <a:defPPr>
              <a:defRPr lang="en-US"/>
            </a:defPPr>
          </a:lstStyle>
          <a:p>
            <a:r>
              <a:rPr lang="en-US" dirty="0">
                <a:hlinkClick r:id="rId6"/>
              </a:rPr>
              <a:t>OSPI-Graduation Requirements HB 1599</a:t>
            </a:r>
            <a:endParaRPr lang="en-US" dirty="0"/>
          </a:p>
        </p:txBody>
      </p:sp>
    </p:spTree>
    <p:extLst>
      <p:ext uri="{BB962C8B-B14F-4D97-AF65-F5344CB8AC3E}">
        <p14:creationId xmlns:p14="http://schemas.microsoft.com/office/powerpoint/2010/main" val="744200583"/>
      </p:ext>
    </p:extLst>
  </p:cSld>
  <p:clrMapOvr>
    <a:masterClrMapping/>
  </p:clrMapOvr>
</p:sld>
</file>

<file path=ppt/theme/theme1.xml><?xml version="1.0" encoding="utf-8"?>
<a:theme xmlns:a="http://schemas.openxmlformats.org/drawingml/2006/main" name="Custom Design">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B9D9D39C-0F9B-46CF-B14E-1A4F31295B81}" vid="{435DCE21-09A6-4ACD-99AE-151772E995A7}"/>
    </a:ext>
  </a:extLst>
</a:theme>
</file>

<file path=ppt/theme/theme2.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B9D9D39C-0F9B-46CF-B14E-1A4F31295B81}" vid="{4C61F1B7-4B23-43E0-AA33-3B072194B0A7}"/>
    </a:ext>
  </a:extLst>
</a:theme>
</file>

<file path=ppt/theme/theme3.xml><?xml version="1.0" encoding="utf-8"?>
<a:theme xmlns:a="http://schemas.openxmlformats.org/drawingml/2006/main" name="Blank Branded Template 2020">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TotalTime>
  <Words>7892</Words>
  <Application>Microsoft Office PowerPoint</Application>
  <PresentationFormat>Widescreen</PresentationFormat>
  <Paragraphs>679</Paragraphs>
  <Slides>45</Slides>
  <Notes>45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Century Gothic</vt:lpstr>
      <vt:lpstr>Garamond</vt:lpstr>
      <vt:lpstr>Segoe UI</vt:lpstr>
      <vt:lpstr>Verdana</vt:lpstr>
      <vt:lpstr>Wingdings</vt:lpstr>
      <vt:lpstr>Custom Design</vt:lpstr>
      <vt:lpstr>Office Theme</vt:lpstr>
      <vt:lpstr>Blank Branded Template 2020</vt:lpstr>
      <vt:lpstr>Washington State Science Assessment Updates</vt:lpstr>
      <vt:lpstr>Land Acknowledgement </vt:lpstr>
      <vt:lpstr>Science Assessment Office Staff</vt:lpstr>
      <vt:lpstr>Welcome!</vt:lpstr>
      <vt:lpstr>Logistics</vt:lpstr>
      <vt:lpstr>Today’s Topics</vt:lpstr>
      <vt:lpstr>Current State Science Tests</vt:lpstr>
      <vt:lpstr>Why do we have state tests? </vt:lpstr>
      <vt:lpstr>House Bill (HB) 1599 - Graduation Pathways</vt:lpstr>
      <vt:lpstr>WCAS—2021 Spring Testing Plan</vt:lpstr>
      <vt:lpstr>WCAS Design</vt:lpstr>
      <vt:lpstr>Washington State 2013 K-12  Science Learning Standards</vt:lpstr>
      <vt:lpstr>Learning and Teaching Science</vt:lpstr>
      <vt:lpstr>WCAS Development Goals</vt:lpstr>
      <vt:lpstr>Learning Standards Assessed</vt:lpstr>
      <vt:lpstr>High-Level WCAS Blueprints</vt:lpstr>
      <vt:lpstr>Item Clusters</vt:lpstr>
      <vt:lpstr>Standalone Items</vt:lpstr>
      <vt:lpstr>Performance Expectation Coverage</vt:lpstr>
      <vt:lpstr>Questions and Comments</vt:lpstr>
      <vt:lpstr>WCAS Development</vt:lpstr>
      <vt:lpstr>Science Assessment  Development Cycle</vt:lpstr>
      <vt:lpstr>Work Groups</vt:lpstr>
      <vt:lpstr>Item Cluster Writing and Content Review Pre-Meeting Training</vt:lpstr>
      <vt:lpstr>WCAS Nuts and Bolts Moodle Course</vt:lpstr>
      <vt:lpstr>Item Cluster Writing and Content Review In-Person Training</vt:lpstr>
      <vt:lpstr>In-Person Training</vt:lpstr>
      <vt:lpstr>Bias and Sensitivity Committee</vt:lpstr>
      <vt:lpstr>Field Test Rangefinding and  Content Review with Data Work Groups</vt:lpstr>
      <vt:lpstr>WCAS Events and Opportunities</vt:lpstr>
      <vt:lpstr>Work Groups-Stay informed and get involved</vt:lpstr>
      <vt:lpstr>Questions and Comments</vt:lpstr>
      <vt:lpstr>WCAS Features</vt:lpstr>
      <vt:lpstr>WCAS Features</vt:lpstr>
      <vt:lpstr>Special WCAS Features</vt:lpstr>
      <vt:lpstr>Tools, Accommodations and Supports</vt:lpstr>
      <vt:lpstr>WCAS Training Tests</vt:lpstr>
      <vt:lpstr>Questions and Comments</vt:lpstr>
      <vt:lpstr>Additional Assessment Resources</vt:lpstr>
      <vt:lpstr>Science Assessment  </vt:lpstr>
      <vt:lpstr>Science Assessment  Educator Resources</vt:lpstr>
      <vt:lpstr>Test Design and Item Specifications</vt:lpstr>
      <vt:lpstr>Science Assessment  Professional Development Opportunities</vt:lpstr>
      <vt:lpstr>Questions and Comments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Science Assessment Updates</dc:title>
  <dc:creator>Korey Peterson</dc:creator>
  <cp:lastModifiedBy>Dawn Cope</cp:lastModifiedBy>
  <cp:revision>163</cp:revision>
  <cp:lastPrinted>2020-10-10T21:27:36Z</cp:lastPrinted>
  <dcterms:created xsi:type="dcterms:W3CDTF">2020-10-06T16:15:54Z</dcterms:created>
  <dcterms:modified xsi:type="dcterms:W3CDTF">2020-10-22T21:44:52Z</dcterms:modified>
</cp:coreProperties>
</file>