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58"/>
  </p:notesMasterIdLst>
  <p:handoutMasterIdLst>
    <p:handoutMasterId r:id="rId59"/>
  </p:handoutMasterIdLst>
  <p:sldIdLst>
    <p:sldId id="288" r:id="rId6"/>
    <p:sldId id="340" r:id="rId7"/>
    <p:sldId id="289" r:id="rId8"/>
    <p:sldId id="290" r:id="rId9"/>
    <p:sldId id="292" r:id="rId10"/>
    <p:sldId id="291" r:id="rId11"/>
    <p:sldId id="293" r:id="rId12"/>
    <p:sldId id="294" r:id="rId13"/>
    <p:sldId id="295" r:id="rId14"/>
    <p:sldId id="296" r:id="rId15"/>
    <p:sldId id="297" r:id="rId16"/>
    <p:sldId id="298" r:id="rId17"/>
    <p:sldId id="299" r:id="rId18"/>
    <p:sldId id="316" r:id="rId19"/>
    <p:sldId id="301" r:id="rId20"/>
    <p:sldId id="302" r:id="rId21"/>
    <p:sldId id="303" r:id="rId22"/>
    <p:sldId id="304" r:id="rId23"/>
    <p:sldId id="305" r:id="rId24"/>
    <p:sldId id="306" r:id="rId25"/>
    <p:sldId id="307" r:id="rId26"/>
    <p:sldId id="308" r:id="rId27"/>
    <p:sldId id="309" r:id="rId28"/>
    <p:sldId id="310" r:id="rId29"/>
    <p:sldId id="282" r:id="rId30"/>
    <p:sldId id="262" r:id="rId31"/>
    <p:sldId id="263" r:id="rId32"/>
    <p:sldId id="283" r:id="rId33"/>
    <p:sldId id="265" r:id="rId34"/>
    <p:sldId id="266" r:id="rId35"/>
    <p:sldId id="314" r:id="rId36"/>
    <p:sldId id="267" r:id="rId37"/>
    <p:sldId id="268" r:id="rId38"/>
    <p:sldId id="315" r:id="rId39"/>
    <p:sldId id="269" r:id="rId40"/>
    <p:sldId id="270" r:id="rId41"/>
    <p:sldId id="271" r:id="rId42"/>
    <p:sldId id="272" r:id="rId43"/>
    <p:sldId id="273" r:id="rId44"/>
    <p:sldId id="274" r:id="rId45"/>
    <p:sldId id="275" r:id="rId46"/>
    <p:sldId id="276" r:id="rId47"/>
    <p:sldId id="277" r:id="rId48"/>
    <p:sldId id="278" r:id="rId49"/>
    <p:sldId id="279" r:id="rId50"/>
    <p:sldId id="284" r:id="rId51"/>
    <p:sldId id="281" r:id="rId52"/>
    <p:sldId id="313" r:id="rId53"/>
    <p:sldId id="285" r:id="rId54"/>
    <p:sldId id="341" r:id="rId55"/>
    <p:sldId id="342" r:id="rId56"/>
    <p:sldId id="312"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b Parikh" initials="JP" lastIdx="2" clrIdx="0">
    <p:extLst>
      <p:ext uri="{19B8F6BF-5375-455C-9EA6-DF929625EA0E}">
        <p15:presenceInfo xmlns:p15="http://schemas.microsoft.com/office/powerpoint/2012/main" userId="S::jacob.parikh@k12.wa.us::952ec22f-cc64-44cb-84ea-627520c816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0403D"/>
    <a:srgbClr val="FBC639"/>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1" autoAdjust="0"/>
    <p:restoredTop sz="54973" autoAdjust="0"/>
  </p:normalViewPr>
  <p:slideViewPr>
    <p:cSldViewPr snapToGrid="0">
      <p:cViewPr varScale="1">
        <p:scale>
          <a:sx n="62" d="100"/>
          <a:sy n="62" d="100"/>
        </p:scale>
        <p:origin x="2412" y="78"/>
      </p:cViewPr>
      <p:guideLst/>
    </p:cSldViewPr>
  </p:slideViewPr>
  <p:notesTextViewPr>
    <p:cViewPr>
      <p:scale>
        <a:sx n="3" d="2"/>
        <a:sy n="3" d="2"/>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E3B68FA-E3BB-4CA2-8979-C89DFEED65C9}" type="datetimeFigureOut">
              <a:rPr lang="en-US" smtClean="0"/>
              <a:t>8/10/2020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6394BAC-6AF2-46D0-A906-D2970C2E749A}" type="datetimeFigureOut">
              <a:rPr lang="en-US" smtClean="0"/>
              <a:t>8/10/2020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12.wa.us/student-success/resources-subject-area/science/science-assessment-professional-development-opportunitie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ublic.govdelivery.com/accounts/WAOSPI/subscriber/new"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a.portal.cambiumast.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a.portal.airast.org/"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desmos.com/testing/washington"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k12.wa.us/sites/default/files/public/science/pubdocs/OnlineTrainingTestQuickStart-FINAL_DRAFT.pdf" TargetMode="External"/><Relationship Id="rId3" Type="http://schemas.openxmlformats.org/officeDocument/2006/relationships/hyperlink" Target="https://wa.portal.cambiumast.org/training-tests.stml" TargetMode="External"/><Relationship Id="rId7" Type="http://schemas.openxmlformats.org/officeDocument/2006/relationships/hyperlink" Target="https://www.k12.wa.us/sites/default/files/public/science/pubdocs/LessonPlans11-FINAL%20DRAFT.pdf"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k12.wa.us/sites/default/files/public/science/pubdocs/LessonPlans8-FINAL%20DRAFT.pdf" TargetMode="External"/><Relationship Id="rId5" Type="http://schemas.openxmlformats.org/officeDocument/2006/relationships/hyperlink" Target="https://www.k12.wa.us/sites/default/files/public/science/pubdocs/LessonPlans5-FINAL%20DRAFT.pdf" TargetMode="External"/><Relationship Id="rId4" Type="http://schemas.openxmlformats.org/officeDocument/2006/relationships/hyperlink" Target="https://www.k12.wa.us/student-success/testing/state-testing-overview/washington-comprehensive-assessment-science/wcas-educator-resource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ap.edu/catalog/13165/a-framework-for-k-12-science-education-practices-crosscutting-concept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nextgenscience.org/resources/ngss-appendice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12.wa.us/student-success/testing/state-testing-overview/washington-comprehensive-assessment-science/wcas-educator-resourc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and welcome to the High School Washington Comprehensive Assessment of Science Test Design &amp; Item Specifications training.  My name is Dawn Cope, and I am the Science Assessment Lead at OSPI.  </a:t>
            </a:r>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1647807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82718" indent="-300798">
              <a:defRPr>
                <a:solidFill>
                  <a:schemeClr val="tx1"/>
                </a:solidFill>
                <a:latin typeface="Garamond" panose="02020404030301010803" pitchFamily="18" charset="0"/>
              </a:defRPr>
            </a:lvl2pPr>
            <a:lvl3pPr marL="1204805" indent="-240962">
              <a:defRPr>
                <a:solidFill>
                  <a:schemeClr val="tx1"/>
                </a:solidFill>
                <a:latin typeface="Garamond" panose="02020404030301010803" pitchFamily="18" charset="0"/>
              </a:defRPr>
            </a:lvl3pPr>
            <a:lvl4pPr marL="1686728" indent="-240962">
              <a:defRPr>
                <a:solidFill>
                  <a:schemeClr val="tx1"/>
                </a:solidFill>
                <a:latin typeface="Garamond" panose="02020404030301010803" pitchFamily="18" charset="0"/>
              </a:defRPr>
            </a:lvl4pPr>
            <a:lvl5pPr marL="2170267" indent="-240962">
              <a:defRPr>
                <a:solidFill>
                  <a:schemeClr val="tx1"/>
                </a:solidFill>
                <a:latin typeface="Garamond" panose="02020404030301010803" pitchFamily="18" charset="0"/>
              </a:defRPr>
            </a:lvl5pPr>
            <a:lvl6pPr marL="2636016" indent="-240962" eaLnBrk="0" fontAlgn="base" hangingPunct="0">
              <a:spcBef>
                <a:spcPct val="0"/>
              </a:spcBef>
              <a:spcAft>
                <a:spcPct val="0"/>
              </a:spcAft>
              <a:defRPr>
                <a:solidFill>
                  <a:schemeClr val="tx1"/>
                </a:solidFill>
                <a:latin typeface="Garamond" panose="02020404030301010803" pitchFamily="18" charset="0"/>
              </a:defRPr>
            </a:lvl6pPr>
            <a:lvl7pPr marL="3101768" indent="-240962" eaLnBrk="0" fontAlgn="base" hangingPunct="0">
              <a:spcBef>
                <a:spcPct val="0"/>
              </a:spcBef>
              <a:spcAft>
                <a:spcPct val="0"/>
              </a:spcAft>
              <a:defRPr>
                <a:solidFill>
                  <a:schemeClr val="tx1"/>
                </a:solidFill>
                <a:latin typeface="Garamond" panose="02020404030301010803" pitchFamily="18" charset="0"/>
              </a:defRPr>
            </a:lvl7pPr>
            <a:lvl8pPr marL="3567518" indent="-240962" eaLnBrk="0" fontAlgn="base" hangingPunct="0">
              <a:spcBef>
                <a:spcPct val="0"/>
              </a:spcBef>
              <a:spcAft>
                <a:spcPct val="0"/>
              </a:spcAft>
              <a:defRPr>
                <a:solidFill>
                  <a:schemeClr val="tx1"/>
                </a:solidFill>
                <a:latin typeface="Garamond" panose="02020404030301010803" pitchFamily="18" charset="0"/>
              </a:defRPr>
            </a:lvl8pPr>
            <a:lvl9pPr marL="4033267" indent="-240962" eaLnBrk="0" fontAlgn="base" hangingPunct="0">
              <a:spcBef>
                <a:spcPct val="0"/>
              </a:spcBef>
              <a:spcAft>
                <a:spcPct val="0"/>
              </a:spcAft>
              <a:defRPr>
                <a:solidFill>
                  <a:schemeClr val="tx1"/>
                </a:solidFill>
                <a:latin typeface="Garamond" panose="02020404030301010803" pitchFamily="18" charset="0"/>
              </a:defRPr>
            </a:lvl9pPr>
          </a:lstStyle>
          <a:p>
            <a:fld id="{EEF89F28-6EAB-4E21-BB51-7F987436F10F}" type="slidenum">
              <a:rPr lang="en-US" altLang="en-US" smtClean="0">
                <a:ea typeface="ＭＳ Ｐゴシック" panose="020B0600070205080204" pitchFamily="34" charset="-128"/>
              </a:rPr>
              <a:pPr/>
              <a:t>10</a:t>
            </a:fld>
            <a:endParaRPr lang="en-US" altLang="en-US">
              <a:ea typeface="ＭＳ Ｐゴシック" panose="020B0600070205080204" pitchFamily="34" charset="-128"/>
            </a:endParaRPr>
          </a:p>
        </p:txBody>
      </p:sp>
      <p:sp>
        <p:nvSpPr>
          <p:cNvPr id="33795" name="Slide Image Placeholder 1"/>
          <p:cNvSpPr>
            <a:spLocks noGrp="1" noRot="1" noChangeAspect="1" noTextEdit="1"/>
          </p:cNvSpPr>
          <p:nvPr>
            <p:ph type="sldImg"/>
          </p:nvPr>
        </p:nvSpPr>
        <p:spPr bwMode="auto">
          <a:xfrm>
            <a:off x="481013" y="731838"/>
            <a:ext cx="6497637" cy="3654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Notes Placeholder 2"/>
          <p:cNvSpPr>
            <a:spLocks noGrp="1"/>
          </p:cNvSpPr>
          <p:nvPr>
            <p:ph type="body" idx="1"/>
          </p:nvPr>
        </p:nvSpPr>
        <p:spPr bwMode="auto">
          <a:xfrm>
            <a:off x="746480" y="4630449"/>
            <a:ext cx="5970200" cy="43867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383" tIns="49193" rIns="98383" bIns="49193" numCol="1" anchor="t" anchorCtr="0" compatLnSpc="1">
            <a:prstTxWarp prst="textNoShape">
              <a:avLst/>
            </a:prstTxWarp>
          </a:bodyPr>
          <a:lstStyle/>
          <a:p>
            <a:pPr defTabSz="931774">
              <a:defRPr/>
            </a:pPr>
            <a:r>
              <a:rPr lang="en-US" baseline="0" dirty="0"/>
              <a:t>Washington educators are heavily involved in this process, which takes place over the course of at least 2 years from when an item is first drafted to when it could possibly be seen by a student and count in their test score. </a:t>
            </a:r>
          </a:p>
          <a:p>
            <a:pPr defTabSz="931774">
              <a:defRPr/>
            </a:pPr>
            <a:endParaRPr lang="en-US" dirty="0"/>
          </a:p>
          <a:p>
            <a:pPr defTabSz="931774">
              <a:defRPr/>
            </a:pPr>
            <a:r>
              <a:rPr lang="en-US" dirty="0"/>
              <a:t>The Science Assessment Development Cycle graphic is found on page 2.</a:t>
            </a:r>
          </a:p>
          <a:p>
            <a:pPr defTabSz="931774">
              <a:defRPr/>
            </a:pPr>
            <a:endParaRPr lang="en-US" dirty="0"/>
          </a:p>
          <a:p>
            <a:pPr defTabSz="931774">
              <a:defRPr/>
            </a:pPr>
            <a:r>
              <a:rPr lang="en-US" dirty="0"/>
              <a:t>The first step in the Science Assessment Development Cycle is the development of the </a:t>
            </a:r>
            <a:r>
              <a:rPr lang="en-US" b="1" dirty="0"/>
              <a:t>Test Design and Item Specifications</a:t>
            </a:r>
            <a:r>
              <a:rPr lang="en-US" dirty="0"/>
              <a:t>. </a:t>
            </a:r>
            <a:r>
              <a:rPr lang="en-US" altLang="ko-KR" baseline="0" dirty="0"/>
              <a:t>The OSPI science team began thinking about </a:t>
            </a:r>
            <a:r>
              <a:rPr lang="en-US" dirty="0"/>
              <a:t>Test Design and Item Specifications </a:t>
            </a:r>
            <a:r>
              <a:rPr lang="en-US" altLang="ko-KR" baseline="0" dirty="0"/>
              <a:t>when the science standards were adopted in 2013 and through each of the development work groups over the past several years. Step 1 occurs during each of the other steps of this process as parts of the Test Design and Item Specifications document </a:t>
            </a:r>
            <a:r>
              <a:rPr lang="en-US" altLang="ko-KR" b="0" baseline="0" dirty="0"/>
              <a:t>is reviewed during each work group</a:t>
            </a:r>
            <a:r>
              <a:rPr lang="en-US" altLang="ko-KR" baseline="0" dirty="0"/>
              <a:t>. </a:t>
            </a:r>
          </a:p>
          <a:p>
            <a:pPr defTabSz="931774">
              <a:defRPr/>
            </a:pPr>
            <a:endParaRPr lang="en-US" dirty="0"/>
          </a:p>
          <a:p>
            <a:pPr defTabSz="931774">
              <a:spcBef>
                <a:spcPct val="0"/>
              </a:spcBef>
              <a:defRPr/>
            </a:pPr>
            <a:r>
              <a:rPr lang="en-US" altLang="ko-KR" baseline="0" dirty="0"/>
              <a:t>The second step is the </a:t>
            </a:r>
            <a:r>
              <a:rPr lang="en-US" altLang="ko-KR" b="1" baseline="0" dirty="0"/>
              <a:t>Item Cluster Writing Work Groups</a:t>
            </a:r>
            <a:r>
              <a:rPr lang="en-US" altLang="ko-KR" baseline="0" dirty="0"/>
              <a:t>. This is where Washington educators work in teams of 2-3 to write stimuli, items, and rubrics for item clusters (a set of stimuli and items), that are </a:t>
            </a:r>
            <a:r>
              <a:rPr lang="en-US" dirty="0"/>
              <a:t>designed to measure student understanding of the state standards. T</a:t>
            </a:r>
            <a:r>
              <a:rPr lang="en-US" altLang="ko-KR" baseline="0" dirty="0"/>
              <a:t>he item clusters are then reviewed by the OSPI science team and the development contractors for content, including improvements to the art work (step 3).</a:t>
            </a:r>
          </a:p>
          <a:p>
            <a:pPr>
              <a:spcBef>
                <a:spcPct val="0"/>
              </a:spcBef>
            </a:pPr>
            <a:endParaRPr lang="en-US" altLang="ko-KR" baseline="0" dirty="0"/>
          </a:p>
          <a:p>
            <a:pPr defTabSz="931774">
              <a:defRPr/>
            </a:pPr>
            <a:r>
              <a:rPr lang="en-US" dirty="0"/>
              <a:t>In step 4, during </a:t>
            </a:r>
            <a:r>
              <a:rPr lang="en-US" b="1" dirty="0"/>
              <a:t>Content Review Work Groups</a:t>
            </a:r>
            <a:r>
              <a:rPr lang="en-US" dirty="0"/>
              <a:t>, educators review the products of the item cluster writing work group to ensure every stimulus, item, and rubric is scientifically accurate and gathers appropriate evidence about student mastery of the NGSS. At the same time, a separate committee of community members reviews the items and stimuli for any bias and sensitivity issues. Recommendations from the </a:t>
            </a:r>
            <a:r>
              <a:rPr lang="en-US" b="1" dirty="0"/>
              <a:t>Bias and Sensitivity</a:t>
            </a:r>
            <a:r>
              <a:rPr lang="en-US" dirty="0"/>
              <a:t> review are considered by the Content Review work group.</a:t>
            </a:r>
          </a:p>
          <a:p>
            <a:pPr>
              <a:spcBef>
                <a:spcPct val="0"/>
              </a:spcBef>
            </a:pPr>
            <a:endParaRPr lang="en-US" altLang="ko-KR" baseline="0" dirty="0"/>
          </a:p>
          <a:p>
            <a:pPr>
              <a:spcBef>
                <a:spcPct val="0"/>
              </a:spcBef>
            </a:pPr>
            <a:r>
              <a:rPr lang="en-US" altLang="ko-KR" baseline="0" dirty="0"/>
              <a:t>After that the OSPI science team works with the test delivery contractor to put the items and stimuli into the online system for field testing with students (step 5). Students see the Field Test items as part of their operational test, but the items are not counted in a student’s WCAS score.</a:t>
            </a:r>
          </a:p>
          <a:p>
            <a:pPr>
              <a:spcBef>
                <a:spcPct val="0"/>
              </a:spcBef>
            </a:pPr>
            <a:endParaRPr lang="en-US" altLang="ko-KR" baseline="0" dirty="0"/>
          </a:p>
          <a:p>
            <a:pPr defTabSz="931774">
              <a:defRPr/>
            </a:pPr>
            <a:r>
              <a:rPr lang="en-US" altLang="ko-KR" dirty="0"/>
              <a:t>After student testing is completed, educators</a:t>
            </a:r>
            <a:r>
              <a:rPr lang="en-US" altLang="ko-KR" baseline="0" dirty="0"/>
              <a:t> meet in </a:t>
            </a:r>
            <a:r>
              <a:rPr lang="en-US" altLang="ko-KR" b="1" baseline="0" dirty="0"/>
              <a:t>Field Test Range Finding Work Groups </a:t>
            </a:r>
            <a:r>
              <a:rPr lang="en-US" altLang="ko-KR" baseline="0" dirty="0"/>
              <a:t>(step 6) to look at a range of student responses to each short answer field test item and decide how to score the responses. This educator workgroup refines scoring rubrics and produces the materials that will be used to score the short answer field test items. Then, the items are scored by the contractor in step 7. Remember, the field test results do not count toward a student’s WCAS score. </a:t>
            </a:r>
          </a:p>
          <a:p>
            <a:pPr lvl="0"/>
            <a:endParaRPr lang="en-US" dirty="0"/>
          </a:p>
          <a:p>
            <a:pPr defTabSz="931774">
              <a:spcBef>
                <a:spcPct val="0"/>
              </a:spcBef>
              <a:defRPr/>
            </a:pPr>
            <a:r>
              <a:rPr lang="en-US" altLang="ko-KR" baseline="0" dirty="0"/>
              <a:t>The 8</a:t>
            </a:r>
            <a:r>
              <a:rPr lang="en-US" altLang="ko-KR" baseline="30000" dirty="0"/>
              <a:t>th</a:t>
            </a:r>
            <a:r>
              <a:rPr lang="en-US" altLang="ko-KR" baseline="0" dirty="0"/>
              <a:t> step in the process is the </a:t>
            </a:r>
            <a:r>
              <a:rPr lang="en-US" altLang="ko-KR" b="1" baseline="0" dirty="0"/>
              <a:t>Content Review with Data Work Group</a:t>
            </a:r>
            <a:r>
              <a:rPr lang="en-US" altLang="ko-KR" baseline="0" dirty="0"/>
              <a:t> where educators use item performance data (which is a variety of statistics about how students responded to the items), as well as their science content knowledge, to recommend whether each item should advance into the item bank. </a:t>
            </a:r>
            <a:r>
              <a:rPr lang="en-US" dirty="0"/>
              <a:t>Educators see data for each item that answers questions like:</a:t>
            </a:r>
            <a:endParaRPr lang="en-US" altLang="ko-KR" baseline="0" dirty="0"/>
          </a:p>
          <a:p>
            <a:pPr marL="174708" indent="-174708">
              <a:buFont typeface="Arial" panose="020B0604020202020204" pitchFamily="34" charset="0"/>
              <a:buChar char="•"/>
            </a:pPr>
            <a:r>
              <a:rPr lang="en-US" dirty="0"/>
              <a:t>How many students answered the item correctly?</a:t>
            </a:r>
          </a:p>
          <a:p>
            <a:pPr marL="174708" indent="-174708">
              <a:buFont typeface="Arial" panose="020B0604020202020204" pitchFamily="34" charset="0"/>
              <a:buChar char="•"/>
            </a:pPr>
            <a:r>
              <a:rPr lang="en-US" dirty="0"/>
              <a:t>Which “wrong” answers were chosen by the most students?</a:t>
            </a:r>
          </a:p>
          <a:p>
            <a:pPr marL="174708" indent="-174708">
              <a:buFont typeface="Arial" panose="020B0604020202020204" pitchFamily="34" charset="0"/>
              <a:buChar char="•"/>
            </a:pPr>
            <a:r>
              <a:rPr lang="en-US" dirty="0"/>
              <a:t>Do students who score high on the test get this item correct?</a:t>
            </a:r>
          </a:p>
          <a:p>
            <a:pPr marL="174708" indent="-174708">
              <a:buFont typeface="Arial" panose="020B0604020202020204" pitchFamily="34" charset="0"/>
              <a:buChar char="•"/>
            </a:pPr>
            <a:r>
              <a:rPr lang="en-US" dirty="0"/>
              <a:t>Did students of a particular gender or ethnicity answer the item differently than the rest of the students?</a:t>
            </a:r>
          </a:p>
          <a:p>
            <a:endParaRPr lang="en-US" dirty="0"/>
          </a:p>
          <a:p>
            <a:pPr defTabSz="931774">
              <a:spcBef>
                <a:spcPct val="0"/>
              </a:spcBef>
              <a:defRPr/>
            </a:pPr>
            <a:r>
              <a:rPr lang="en-US" dirty="0"/>
              <a:t>The OSPI science team use the stimuli and items that have been accepted into the item bank to build the WCAS.</a:t>
            </a:r>
            <a:endParaRPr lang="en-US" altLang="ko-KR" baseline="0" dirty="0"/>
          </a:p>
          <a:p>
            <a:pPr>
              <a:spcBef>
                <a:spcPct val="0"/>
              </a:spcBef>
            </a:pPr>
            <a:r>
              <a:rPr lang="en-US" altLang="ko-KR" baseline="0" dirty="0"/>
              <a:t>Step 9 takes about 6 months, from the point when the OSPI science team puts a test form together in the fall to when students see the test the following spring. </a:t>
            </a:r>
          </a:p>
          <a:p>
            <a:pPr>
              <a:spcBef>
                <a:spcPct val="0"/>
              </a:spcBef>
            </a:pPr>
            <a:endParaRPr lang="en-US" altLang="ko-KR" baseline="0" dirty="0"/>
          </a:p>
          <a:p>
            <a:pPr>
              <a:spcBef>
                <a:spcPct val="0"/>
              </a:spcBef>
            </a:pPr>
            <a:r>
              <a:rPr lang="en-US" altLang="ko-KR" baseline="0" dirty="0"/>
              <a:t>[PAUSE]</a:t>
            </a:r>
          </a:p>
          <a:p>
            <a:pPr>
              <a:spcBef>
                <a:spcPct val="0"/>
              </a:spcBef>
            </a:pPr>
            <a:endParaRPr lang="en-US" altLang="ko-KR" baseline="0" dirty="0"/>
          </a:p>
          <a:p>
            <a:pPr>
              <a:spcBef>
                <a:spcPct val="0"/>
              </a:spcBef>
            </a:pPr>
            <a:r>
              <a:rPr lang="en-US" altLang="ko-KR" baseline="0" dirty="0"/>
              <a:t>Educators are a critical component of Science Assessment Development, and the OSPI Science team welcomes and encourages your participation.</a:t>
            </a:r>
          </a:p>
          <a:p>
            <a:pPr>
              <a:spcBef>
                <a:spcPct val="0"/>
              </a:spcBef>
            </a:pPr>
            <a:endParaRPr lang="en-US" altLang="ko-KR" baseline="0" dirty="0"/>
          </a:p>
          <a:p>
            <a:pPr defTabSz="931774">
              <a:spcBef>
                <a:spcPct val="0"/>
              </a:spcBef>
              <a:defRPr/>
            </a:pPr>
            <a:r>
              <a:rPr lang="en-US" baseline="0" dirty="0"/>
              <a:t>The OSPI Science Team wants to acknowledge and extend another big THANK YOU to all of the Washington State educators, this time to those who have participated in assessment development work groups and helped the OSPI science team develop every stimulus and item that appears on the WCAS.</a:t>
            </a:r>
            <a:endParaRPr lang="en-US" altLang="ko-KR" baseline="0" dirty="0"/>
          </a:p>
        </p:txBody>
      </p:sp>
      <p:sp>
        <p:nvSpPr>
          <p:cNvPr id="33797" name="Slide Number Placeholder 3"/>
          <p:cNvSpPr txBox="1">
            <a:spLocks noGrp="1"/>
          </p:cNvSpPr>
          <p:nvPr/>
        </p:nvSpPr>
        <p:spPr bwMode="auto">
          <a:xfrm>
            <a:off x="4228959" y="9259282"/>
            <a:ext cx="3234197" cy="48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3" tIns="49193" rIns="98383" bIns="49193"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fld id="{5A128274-D087-42BA-B54F-8D4567EFF143}" type="slidenum">
              <a:rPr lang="en-US" altLang="ko-KR" sz="1200">
                <a:latin typeface="Times" panose="02020603050405020304" pitchFamily="18" charset="0"/>
                <a:ea typeface="굴림"/>
                <a:cs typeface="굴림"/>
              </a:rPr>
              <a:pPr algn="r"/>
              <a:t>10</a:t>
            </a:fld>
            <a:endParaRPr lang="en-US" altLang="ko-KR" sz="1200">
              <a:latin typeface="Times" panose="02020603050405020304" pitchFamily="18" charset="0"/>
              <a:ea typeface="굴림"/>
              <a:cs typeface="굴림"/>
            </a:endParaRPr>
          </a:p>
        </p:txBody>
      </p:sp>
    </p:spTree>
    <p:extLst>
      <p:ext uri="{BB962C8B-B14F-4D97-AF65-F5344CB8AC3E}">
        <p14:creationId xmlns:p14="http://schemas.microsoft.com/office/powerpoint/2010/main" val="138962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you are interested in participating in a science assessment development work group, you can find more information on the Science Assessment Professional Development Opportunities webpage. </a:t>
            </a:r>
            <a:r>
              <a:rPr lang="en-US" dirty="0">
                <a:hlinkClick r:id="rId3"/>
              </a:rPr>
              <a:t>https://www.k12.wa.us/student-success/resources-subject-area/science/science-assessment-professional-development-opportunities</a:t>
            </a:r>
            <a:endParaRPr lang="en-US" dirty="0"/>
          </a:p>
          <a:p>
            <a:pPr defTabSz="931774">
              <a:defRPr/>
            </a:pPr>
            <a:endParaRPr lang="en-US" dirty="0"/>
          </a:p>
          <a:p>
            <a:pPr defTabSz="931774">
              <a:defRPr/>
            </a:pPr>
            <a:r>
              <a:rPr lang="en-US" dirty="0"/>
              <a:t>To receive invitations to apply for work groups, as well as receive science assessment updates, be sure to sign up for the science assessment listserv. </a:t>
            </a:r>
            <a:r>
              <a:rPr lang="en-US" u="sng" dirty="0">
                <a:hlinkClick r:id="rId4"/>
              </a:rPr>
              <a:t>https://public.govdelivery.com/accounts/WAOSPI/subscriber/new</a:t>
            </a:r>
            <a:endParaRPr lang="en-US" u="sng" dirty="0"/>
          </a:p>
        </p:txBody>
      </p:sp>
      <p:sp>
        <p:nvSpPr>
          <p:cNvPr id="4" name="Slide Number Placeholder 3"/>
          <p:cNvSpPr>
            <a:spLocks noGrp="1"/>
          </p:cNvSpPr>
          <p:nvPr>
            <p:ph type="sldNum" sz="quarter" idx="10"/>
          </p:nvPr>
        </p:nvSpPr>
        <p:spPr/>
        <p:txBody>
          <a:bodyPr/>
          <a:lstStyle/>
          <a:p>
            <a:fld id="{4C8005DD-FEDA-4D0D-9955-1A9CBC03E8DC}" type="slidenum">
              <a:rPr lang="en-US" smtClean="0"/>
              <a:t>11</a:t>
            </a:fld>
            <a:endParaRPr lang="en-US"/>
          </a:p>
        </p:txBody>
      </p:sp>
    </p:spTree>
    <p:extLst>
      <p:ext uri="{BB962C8B-B14F-4D97-AF65-F5344CB8AC3E}">
        <p14:creationId xmlns:p14="http://schemas.microsoft.com/office/powerpoint/2010/main" val="2302385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 10 through 12 of the Test Design and Item Specifications document </a:t>
            </a:r>
            <a:r>
              <a:rPr lang="en-US" baseline="0" dirty="0"/>
              <a:t>describe how the standards are the basic foundation of the design of the WCAS.</a:t>
            </a:r>
          </a:p>
          <a:p>
            <a:endParaRPr lang="en-US" baseline="0" dirty="0"/>
          </a:p>
          <a:p>
            <a:r>
              <a:rPr lang="en-US" dirty="0"/>
              <a:t>The</a:t>
            </a:r>
            <a:r>
              <a:rPr lang="en-US" baseline="0" dirty="0"/>
              <a:t> standards that the WCAS tests are the Next Generation Science Standards or NGSS, which were adopted in fall 2013. OSPI re-named the NGSS as the </a:t>
            </a:r>
            <a:r>
              <a:rPr lang="en-US" i="1" baseline="0" dirty="0"/>
              <a:t>Washington State 2013 K-12 Science Learning Standards</a:t>
            </a:r>
            <a:r>
              <a:rPr lang="en-US" baseline="0" dirty="0"/>
              <a:t>.</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12</a:t>
            </a:fld>
            <a:endParaRPr lang="en-US"/>
          </a:p>
        </p:txBody>
      </p:sp>
    </p:spTree>
    <p:extLst>
      <p:ext uri="{BB962C8B-B14F-4D97-AF65-F5344CB8AC3E}">
        <p14:creationId xmlns:p14="http://schemas.microsoft.com/office/powerpoint/2010/main" val="971477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ea typeface="ＭＳ Ｐゴシック" panose="020B0600070205080204" pitchFamily="34" charset="-128"/>
              </a:rPr>
              <a:t>The structure of the standards is important to understand before diving into the structure</a:t>
            </a:r>
            <a:r>
              <a:rPr lang="en-US" altLang="en-US" baseline="0" dirty="0">
                <a:ea typeface="ＭＳ Ｐゴシック" panose="020B0600070205080204" pitchFamily="34" charset="-128"/>
              </a:rPr>
              <a:t> </a:t>
            </a:r>
            <a:r>
              <a:rPr lang="en-US" altLang="en-US" dirty="0">
                <a:ea typeface="ＭＳ Ｐゴシック" panose="020B0600070205080204" pitchFamily="34" charset="-128"/>
              </a:rPr>
              <a:t>of the WCAS. An overview of the standards is provided on pages 10-12 of the Test Design and Item Specifications document.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High School Band of standards includes 71 Performance Expectations organized into 4 domains:</a:t>
            </a:r>
          </a:p>
          <a:p>
            <a:pPr lvl="0">
              <a:buFont typeface="Wingdings" panose="05000000000000000000" pitchFamily="2" charset="2"/>
              <a:buChar char="§"/>
            </a:pPr>
            <a:r>
              <a:rPr lang="en-US" dirty="0"/>
              <a:t>Physical Sciences </a:t>
            </a:r>
          </a:p>
          <a:p>
            <a:pPr lvl="0">
              <a:buFont typeface="Wingdings" panose="05000000000000000000" pitchFamily="2" charset="2"/>
              <a:buChar char="§"/>
            </a:pPr>
            <a:r>
              <a:rPr lang="en-US" dirty="0"/>
              <a:t>Life Sciences</a:t>
            </a:r>
          </a:p>
          <a:p>
            <a:pPr lvl="0">
              <a:buFont typeface="Wingdings" panose="05000000000000000000" pitchFamily="2" charset="2"/>
              <a:buChar char="§"/>
            </a:pPr>
            <a:r>
              <a:rPr lang="en-US" dirty="0"/>
              <a:t>Earth and Space Sciences</a:t>
            </a:r>
          </a:p>
          <a:p>
            <a:pPr lvl="0">
              <a:buFont typeface="Wingdings" panose="05000000000000000000" pitchFamily="2" charset="2"/>
              <a:buChar char="§"/>
            </a:pPr>
            <a:r>
              <a:rPr lang="en-US" dirty="0"/>
              <a:t>Engineering Design</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pPr defTabSz="931774">
              <a:defRPr/>
            </a:pPr>
            <a:r>
              <a:rPr lang="en-US" dirty="0"/>
              <a:t>Each </a:t>
            </a:r>
            <a:r>
              <a:rPr lang="en-US" altLang="en-US" dirty="0">
                <a:ea typeface="ＭＳ Ｐゴシック" panose="020B0600070205080204" pitchFamily="34" charset="-128"/>
              </a:rPr>
              <a:t>Performance Expectation</a:t>
            </a:r>
            <a:r>
              <a:rPr lang="en-US" dirty="0"/>
              <a:t> provides a statement of what students should be able to do by the end of instruction and </a:t>
            </a:r>
            <a:r>
              <a:rPr lang="en-US" dirty="0">
                <a:solidFill>
                  <a:schemeClr val="tx2"/>
                </a:solidFill>
                <a:latin typeface="Calibri" panose="020F0502020204030204" pitchFamily="34" charset="0"/>
              </a:rPr>
              <a:t>includes a Science and Engineering Practice, a Disciplinary Core Idea, and a Crosscutting Concept. </a:t>
            </a:r>
            <a:endParaRPr lang="en-US" b="1" dirty="0">
              <a:solidFill>
                <a:schemeClr val="tx2"/>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C8005DD-FEDA-4D0D-9955-1A9CBC03E8DC}" type="slidenum">
              <a:rPr lang="en-US" smtClean="0"/>
              <a:t>13</a:t>
            </a:fld>
            <a:endParaRPr lang="en-US"/>
          </a:p>
        </p:txBody>
      </p:sp>
    </p:spTree>
    <p:extLst>
      <p:ext uri="{BB962C8B-B14F-4D97-AF65-F5344CB8AC3E}">
        <p14:creationId xmlns:p14="http://schemas.microsoft.com/office/powerpoint/2010/main" val="864090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dirty="0">
                <a:ea typeface="ＭＳ Ｐゴシック" panose="020B0600070205080204" pitchFamily="34" charset="-128"/>
              </a:rPr>
              <a:t>This slide shows one Performance Expectation, HS-PS1-1. The “HS” tells us that it is a high school Performance Expectation, the “PS1” refers to the overarching concept of “Matter and its Interactions,” and the “-1” tells us that it is the first in a series of high school Performance Expectations about that overarching concept.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text of the Performance Expectations starts with the Performance Expectation Statement in black font and may be followed by a clarification statement and/or assessment boundary in red font. The clarification statements supply examples or additional clarification to the performance expectations. The assessment boundaries are meant to specify limits to large-scale assessment. They are </a:t>
            </a:r>
            <a:r>
              <a:rPr lang="en-US" altLang="en-US" b="1" dirty="0">
                <a:ea typeface="ＭＳ Ｐゴシック" panose="020B0600070205080204" pitchFamily="34" charset="-128"/>
              </a:rPr>
              <a:t>not</a:t>
            </a:r>
            <a:r>
              <a:rPr lang="en-US" altLang="en-US" dirty="0">
                <a:ea typeface="ＭＳ Ｐゴシック" panose="020B0600070205080204" pitchFamily="34" charset="-128"/>
              </a:rPr>
              <a:t> meant to put limits on what can be taught or how it is taught, but to provide guidance to assessment developers.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Performance Expectation statement incorporates three dimensions, shown below in the Dimension Boxes. These include a science and engineering practice (</a:t>
            </a:r>
            <a:r>
              <a:rPr lang="en-US" altLang="en-US" b="1" dirty="0">
                <a:ea typeface="ＭＳ Ｐゴシック" panose="020B0600070205080204" pitchFamily="34" charset="-128"/>
              </a:rPr>
              <a:t>SEP</a:t>
            </a:r>
            <a:r>
              <a:rPr lang="en-US" altLang="en-US" dirty="0">
                <a:ea typeface="ＭＳ Ｐゴシック" panose="020B0600070205080204" pitchFamily="34" charset="-128"/>
              </a:rPr>
              <a:t>), one or more disciplinary core ideas (</a:t>
            </a:r>
            <a:r>
              <a:rPr lang="en-US" altLang="en-US" b="1" dirty="0">
                <a:ea typeface="ＭＳ Ｐゴシック" panose="020B0600070205080204" pitchFamily="34" charset="-128"/>
              </a:rPr>
              <a:t>DCI</a:t>
            </a:r>
            <a:r>
              <a:rPr lang="en-US" altLang="en-US" dirty="0">
                <a:ea typeface="ＭＳ Ｐゴシック" panose="020B0600070205080204" pitchFamily="34" charset="-128"/>
              </a:rPr>
              <a:t>), and a crosscutting concept (</a:t>
            </a:r>
            <a:r>
              <a:rPr lang="en-US" altLang="en-US" b="1" dirty="0">
                <a:ea typeface="ＭＳ Ｐゴシック" panose="020B0600070205080204" pitchFamily="34" charset="-128"/>
              </a:rPr>
              <a:t>CCC</a:t>
            </a:r>
            <a:r>
              <a:rPr lang="en-US" altLang="en-US" dirty="0">
                <a:ea typeface="ＭＳ Ｐゴシック" panose="020B0600070205080204" pitchFamily="34" charset="-128"/>
              </a:rPr>
              <a:t>). The Performance Expectation  statement can provide some insight as to how the student is expected to utilize the </a:t>
            </a:r>
            <a:r>
              <a:rPr lang="en-US" altLang="en-US" b="1" dirty="0">
                <a:ea typeface="ＭＳ Ｐゴシック" panose="020B0600070205080204" pitchFamily="34" charset="-128"/>
              </a:rPr>
              <a:t>SEP</a:t>
            </a:r>
            <a:r>
              <a:rPr lang="en-US" altLang="en-US" dirty="0">
                <a:ea typeface="ＭＳ Ｐゴシック" panose="020B0600070205080204" pitchFamily="34" charset="-128"/>
              </a:rPr>
              <a:t>, </a:t>
            </a:r>
            <a:r>
              <a:rPr lang="en-US" altLang="en-US" b="1" dirty="0">
                <a:ea typeface="ＭＳ Ｐゴシック" panose="020B0600070205080204" pitchFamily="34" charset="-128"/>
              </a:rPr>
              <a:t>DCI</a:t>
            </a:r>
            <a:r>
              <a:rPr lang="en-US" altLang="en-US" dirty="0">
                <a:ea typeface="ＭＳ Ｐゴシック" panose="020B0600070205080204" pitchFamily="34" charset="-128"/>
              </a:rPr>
              <a:t>, and </a:t>
            </a:r>
            <a:r>
              <a:rPr lang="en-US" altLang="en-US" b="1" dirty="0">
                <a:ea typeface="ＭＳ Ｐゴシック" panose="020B0600070205080204" pitchFamily="34" charset="-128"/>
              </a:rPr>
              <a:t>CCC</a:t>
            </a:r>
            <a:r>
              <a:rPr lang="en-US" altLang="en-US" dirty="0">
                <a:ea typeface="ＭＳ Ｐゴシック" panose="020B0600070205080204" pitchFamily="34" charset="-128"/>
              </a:rPr>
              <a:t> together to achieve the performance expectation.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We will talk</a:t>
            </a:r>
            <a:r>
              <a:rPr lang="en-US" altLang="en-US" baseline="0" dirty="0">
                <a:ea typeface="ＭＳ Ｐゴシック" panose="020B0600070205080204" pitchFamily="34" charset="-128"/>
              </a:rPr>
              <a:t> more about this structure when we get to the Item Specifications section of the presentation. </a:t>
            </a:r>
            <a:endParaRPr lang="en-US" altLang="en-US" dirty="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56844" indent="-291094">
              <a:defRPr>
                <a:solidFill>
                  <a:schemeClr val="tx1"/>
                </a:solidFill>
                <a:latin typeface="Garamond" panose="02020404030301010803" pitchFamily="18" charset="0"/>
                <a:ea typeface="ＭＳ Ｐゴシック" panose="020B0600070205080204" pitchFamily="34" charset="-128"/>
              </a:defRPr>
            </a:lvl2pPr>
            <a:lvl3pPr marL="1164377" indent="-232876">
              <a:defRPr>
                <a:solidFill>
                  <a:schemeClr val="tx1"/>
                </a:solidFill>
                <a:latin typeface="Garamond" panose="02020404030301010803" pitchFamily="18" charset="0"/>
                <a:ea typeface="ＭＳ Ｐゴシック" panose="020B0600070205080204" pitchFamily="34" charset="-128"/>
              </a:defRPr>
            </a:lvl3pPr>
            <a:lvl4pPr marL="1630126" indent="-232876">
              <a:defRPr>
                <a:solidFill>
                  <a:schemeClr val="tx1"/>
                </a:solidFill>
                <a:latin typeface="Garamond" panose="02020404030301010803" pitchFamily="18" charset="0"/>
                <a:ea typeface="ＭＳ Ｐゴシック" panose="020B0600070205080204" pitchFamily="34" charset="-128"/>
              </a:defRPr>
            </a:lvl4pPr>
            <a:lvl5pPr marL="2095877" indent="-232876">
              <a:defRPr>
                <a:solidFill>
                  <a:schemeClr val="tx1"/>
                </a:solidFill>
                <a:latin typeface="Garamond" panose="02020404030301010803" pitchFamily="18" charset="0"/>
                <a:ea typeface="ＭＳ Ｐゴシック" panose="020B0600070205080204" pitchFamily="34" charset="-128"/>
              </a:defRPr>
            </a:lvl5pPr>
            <a:lvl6pPr marL="2561627" indent="-232876"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3027377" indent="-232876"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93128" indent="-232876"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958877" indent="-232876"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B8DAC356-9A2D-49E0-BFC4-5DA9050FDFF2}" type="slidenum">
              <a:rPr lang="en-US" altLang="en-US" smtClean="0"/>
              <a:pPr/>
              <a:t>14</a:t>
            </a:fld>
            <a:endParaRPr lang="en-US" altLang="en-US"/>
          </a:p>
        </p:txBody>
      </p:sp>
    </p:spTree>
    <p:extLst>
      <p:ext uri="{BB962C8B-B14F-4D97-AF65-F5344CB8AC3E}">
        <p14:creationId xmlns:p14="http://schemas.microsoft.com/office/powerpoint/2010/main" val="1270696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slide provides you with a link to the OSPI Science Standards [CLICK] webpage as well as additional NGSS resources. </a:t>
            </a:r>
          </a:p>
        </p:txBody>
      </p:sp>
      <p:sp>
        <p:nvSpPr>
          <p:cNvPr id="4" name="Slide Number Placeholder 3"/>
          <p:cNvSpPr>
            <a:spLocks noGrp="1"/>
          </p:cNvSpPr>
          <p:nvPr>
            <p:ph type="sldNum" sz="quarter" idx="10"/>
          </p:nvPr>
        </p:nvSpPr>
        <p:spPr/>
        <p:txBody>
          <a:bodyPr/>
          <a:lstStyle/>
          <a:p>
            <a:fld id="{4C8005DD-FEDA-4D0D-9955-1A9CBC03E8DC}" type="slidenum">
              <a:rPr lang="en-US" smtClean="0"/>
              <a:t>15</a:t>
            </a:fld>
            <a:endParaRPr lang="en-US"/>
          </a:p>
        </p:txBody>
      </p:sp>
    </p:spTree>
    <p:extLst>
      <p:ext uri="{BB962C8B-B14F-4D97-AF65-F5344CB8AC3E}">
        <p14:creationId xmlns:p14="http://schemas.microsoft.com/office/powerpoint/2010/main" val="3755133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 3-9 of the Test Design and Item Specifications document </a:t>
            </a:r>
            <a:r>
              <a:rPr lang="en-US" baseline="0" dirty="0"/>
              <a:t>describe the structure of the WCAS.</a:t>
            </a:r>
            <a:endParaRPr lang="en-US" dirty="0"/>
          </a:p>
          <a:p>
            <a:r>
              <a:rPr lang="en-US" dirty="0"/>
              <a:t>The WCAS is composed of item clusters and standalone items that align to the NGSS Performance Expectations.</a:t>
            </a:r>
            <a:r>
              <a:rPr lang="en-US" baseline="0" dirty="0"/>
              <a:t> It will take us a few slides to build the full picture of how item clusters and standalone items are carefully put together to compose a test form.</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16</a:t>
            </a:fld>
            <a:endParaRPr lang="en-US"/>
          </a:p>
        </p:txBody>
      </p:sp>
    </p:spTree>
    <p:extLst>
      <p:ext uri="{BB962C8B-B14F-4D97-AF65-F5344CB8AC3E}">
        <p14:creationId xmlns:p14="http://schemas.microsoft.com/office/powerpoint/2010/main" val="23299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graphic on this slide models</a:t>
            </a:r>
            <a:r>
              <a:rPr lang="en-US" baseline="0" dirty="0"/>
              <a:t> the structure of an item cluster and can be found on page 3 of the Test Design &amp; Item Specifications document.</a:t>
            </a:r>
            <a:endParaRPr lang="en-US" dirty="0"/>
          </a:p>
          <a:p>
            <a:pPr defTabSz="931774">
              <a:defRPr/>
            </a:pPr>
            <a:endParaRPr lang="en-US" dirty="0"/>
          </a:p>
          <a:p>
            <a:r>
              <a:rPr lang="en-US" dirty="0"/>
              <a:t>Let’s start with the phenomenon or design problem that is used to give the cluster coherence. </a:t>
            </a:r>
          </a:p>
          <a:p>
            <a:endParaRPr lang="en-US" dirty="0"/>
          </a:p>
          <a:p>
            <a:r>
              <a:rPr lang="en-US" dirty="0"/>
              <a:t>[CLICK] </a:t>
            </a:r>
          </a:p>
          <a:p>
            <a:endParaRPr lang="en-US" dirty="0"/>
          </a:p>
          <a:p>
            <a:r>
              <a:rPr lang="en-US" dirty="0"/>
              <a:t>The use of phenomena or design problems in item and cluster development provides:</a:t>
            </a:r>
          </a:p>
          <a:p>
            <a:pPr marL="174708" indent="-174708">
              <a:buFont typeface="Arial" panose="020B0604020202020204" pitchFamily="34" charset="0"/>
              <a:buChar char="•"/>
            </a:pPr>
            <a:r>
              <a:rPr lang="en-US" dirty="0"/>
              <a:t>a context in which to demonstrate transfer of knowledge and skills,</a:t>
            </a:r>
          </a:p>
          <a:p>
            <a:pPr marL="174708" indent="-174708">
              <a:buFont typeface="Arial" panose="020B0604020202020204" pitchFamily="34" charset="0"/>
              <a:buChar char="•"/>
            </a:pPr>
            <a:r>
              <a:rPr lang="en-US" dirty="0"/>
              <a:t>a focus for combining knowledge and abilities from multiple dimensions, and</a:t>
            </a:r>
          </a:p>
          <a:p>
            <a:pPr marL="174708" indent="-174708">
              <a:buFont typeface="Arial" panose="020B0604020202020204" pitchFamily="34" charset="0"/>
              <a:buChar char="•"/>
            </a:pPr>
            <a:r>
              <a:rPr lang="en-US" dirty="0"/>
              <a:t>an element of interest and motivation for students. </a:t>
            </a:r>
          </a:p>
          <a:p>
            <a:pPr marL="174708" indent="-174708">
              <a:buFont typeface="Arial" panose="020B0604020202020204" pitchFamily="34" charset="0"/>
              <a:buChar char="•"/>
            </a:pPr>
            <a:endParaRPr lang="en-US" dirty="0"/>
          </a:p>
          <a:p>
            <a:r>
              <a:rPr lang="en-US" dirty="0"/>
              <a:t>Next,</a:t>
            </a:r>
            <a:r>
              <a:rPr lang="en-US" baseline="0" dirty="0"/>
              <a:t> a</a:t>
            </a:r>
            <a:r>
              <a:rPr lang="en-US" dirty="0"/>
              <a:t> Performance Expectation bundle is generally two related Performance Expectations that are used to explain or make sense of a scientific phenomenon or a design problem. </a:t>
            </a:r>
          </a:p>
          <a:p>
            <a:pPr marL="174708" indent="-174708">
              <a:buFont typeface="Arial" panose="020B0604020202020204" pitchFamily="34" charset="0"/>
              <a:buChar char="•"/>
            </a:pPr>
            <a:endParaRPr lang="en-US" dirty="0"/>
          </a:p>
          <a:p>
            <a:r>
              <a:rPr lang="en-US" dirty="0"/>
              <a:t>[CLICK]</a:t>
            </a:r>
          </a:p>
          <a:p>
            <a:endParaRPr lang="en-US" dirty="0"/>
          </a:p>
          <a:p>
            <a:pPr marL="178027" indent="-178027">
              <a:buFont typeface="Arial" panose="020B0604020202020204" pitchFamily="34" charset="0"/>
              <a:buChar char="•"/>
            </a:pPr>
            <a:r>
              <a:rPr lang="en-US" dirty="0"/>
              <a:t>Performance Expectations may be bundled across domains (for example., Life Science and Earth and Space Science PEs) or may be domain-specific (for example., all Life Science).</a:t>
            </a:r>
          </a:p>
          <a:p>
            <a:pPr marL="178027" indent="-178027">
              <a:buFont typeface="Arial" panose="020B0604020202020204" pitchFamily="34" charset="0"/>
              <a:buChar char="•"/>
            </a:pPr>
            <a:r>
              <a:rPr lang="en-US" dirty="0"/>
              <a:t>Performance Expectations may be bundled</a:t>
            </a:r>
            <a:r>
              <a:rPr lang="en-US" baseline="0" dirty="0"/>
              <a:t> that have dimensions in common </a:t>
            </a:r>
            <a:r>
              <a:rPr lang="en-US" dirty="0"/>
              <a:t>(for example, all Performance Expectations have the modeling SEP) or bundled to include a range of dimensions (for example, the Performance Expectations have no SEP, DCI, or CCC in common). </a:t>
            </a:r>
          </a:p>
          <a:p>
            <a:endParaRPr lang="en-US" dirty="0"/>
          </a:p>
          <a:p>
            <a:pPr defTabSz="931774">
              <a:defRPr/>
            </a:pPr>
            <a:r>
              <a:rPr lang="en-US" dirty="0"/>
              <a:t>Some Performance Expectations may be robust enough to support an entire item cluster on their own, but most bundles will consist of two Performance Expectations. An individual Performance Expectation may be used in more than one bundle, but care will be taken to ensure that no Performance Expectation will be over-represented on a WCAS form.</a:t>
            </a:r>
          </a:p>
          <a:p>
            <a:endParaRPr lang="en-US" dirty="0"/>
          </a:p>
          <a:p>
            <a:r>
              <a:rPr lang="en-US" dirty="0"/>
              <a:t>The item cluster is carefully constructed such that:</a:t>
            </a:r>
          </a:p>
          <a:p>
            <a:endParaRPr lang="en-US" dirty="0"/>
          </a:p>
          <a:p>
            <a:r>
              <a:rPr lang="en-US" dirty="0"/>
              <a:t>[CLICK]</a:t>
            </a:r>
          </a:p>
          <a:p>
            <a:endParaRPr lang="en-US" dirty="0"/>
          </a:p>
          <a:p>
            <a:pPr marL="174708" indent="-174708">
              <a:buFont typeface="Arial" panose="020B0604020202020204" pitchFamily="34" charset="0"/>
              <a:buChar char="•"/>
            </a:pPr>
            <a:r>
              <a:rPr lang="en-US" dirty="0"/>
              <a:t>each item is linked to a stimulus or stimuli and to the other items within the item cluster, </a:t>
            </a:r>
          </a:p>
          <a:p>
            <a:pPr marL="174708" indent="-174708">
              <a:buFont typeface="Arial" panose="020B0604020202020204" pitchFamily="34" charset="0"/>
              <a:buChar char="•"/>
            </a:pPr>
            <a:r>
              <a:rPr lang="en-US" dirty="0"/>
              <a:t>each item is aligned to at least two dimensions from the PE bundle,</a:t>
            </a:r>
          </a:p>
          <a:p>
            <a:pPr marL="174708" indent="-174708">
              <a:buFont typeface="Arial" panose="020B0604020202020204" pitchFamily="34" charset="0"/>
              <a:buChar char="•"/>
            </a:pPr>
            <a:r>
              <a:rPr lang="en-US" dirty="0"/>
              <a:t>at least one item is three-dimensional,</a:t>
            </a:r>
          </a:p>
          <a:p>
            <a:pPr marL="174708" indent="-174708" defTabSz="931774">
              <a:buFont typeface="Arial" panose="020B0604020202020204" pitchFamily="34" charset="0"/>
              <a:buChar char="•"/>
              <a:defRPr/>
            </a:pPr>
            <a:r>
              <a:rPr lang="en-US" dirty="0"/>
              <a:t>all items support the phenomenon or design problem identified,</a:t>
            </a:r>
            <a:r>
              <a:rPr lang="en-US" baseline="0" dirty="0"/>
              <a:t> and</a:t>
            </a:r>
            <a:endParaRPr lang="en-US" dirty="0"/>
          </a:p>
          <a:p>
            <a:pPr marL="174708" indent="-174708" defTabSz="931774">
              <a:buFont typeface="Arial" panose="020B0604020202020204" pitchFamily="34" charset="0"/>
              <a:buChar char="•"/>
              <a:defRPr/>
            </a:pPr>
            <a:r>
              <a:rPr lang="en-US" dirty="0"/>
              <a:t>the items progress logically and contain internal scaffolding to support the student’s progression to higher levels of complexity.</a:t>
            </a:r>
          </a:p>
          <a:p>
            <a:pPr marL="174708" indent="-174708" defTabSz="931774">
              <a:buFont typeface="Arial" panose="020B0604020202020204" pitchFamily="34" charset="0"/>
              <a:buChar char="•"/>
              <a:defRPr/>
            </a:pPr>
            <a:endParaRPr lang="en-US" dirty="0"/>
          </a:p>
          <a:p>
            <a:pPr defTabSz="931774">
              <a:defRPr/>
            </a:pPr>
            <a:r>
              <a:rPr lang="en-US" dirty="0"/>
              <a:t>In addition, </a:t>
            </a:r>
          </a:p>
          <a:p>
            <a:pPr marL="174708" indent="-174708" defTabSz="931774">
              <a:buFont typeface="Arial" panose="020B0604020202020204" pitchFamily="34" charset="0"/>
              <a:buChar char="•"/>
              <a:defRPr/>
            </a:pPr>
            <a:r>
              <a:rPr lang="en-US" dirty="0"/>
              <a:t>Stimuli are interspersed among the items to add information as needed.</a:t>
            </a:r>
          </a:p>
          <a:p>
            <a:pPr marL="174708" indent="-174708" defTabSz="931774">
              <a:buFont typeface="Arial" panose="020B0604020202020204" pitchFamily="34" charset="0"/>
              <a:buChar char="•"/>
              <a:defRPr/>
            </a:pPr>
            <a:r>
              <a:rPr lang="en-US" dirty="0"/>
              <a:t>Some items have more than one part (ex: Part A, Part B)</a:t>
            </a:r>
            <a:r>
              <a:rPr lang="en-US" baseline="0" dirty="0"/>
              <a:t> in order to achieve 2 or 3-dimensional alignment. </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17</a:t>
            </a:fld>
            <a:endParaRPr lang="en-US"/>
          </a:p>
        </p:txBody>
      </p:sp>
    </p:spTree>
    <p:extLst>
      <p:ext uri="{BB962C8B-B14F-4D97-AF65-F5344CB8AC3E}">
        <p14:creationId xmlns:p14="http://schemas.microsoft.com/office/powerpoint/2010/main" val="3190938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standalone item is a focused measurement tool that uses a single item to address two or three dimensions of one Performance Expectation. Standalone items allow for increased Performance Expectation coverage on a given administration of the WCAS. A standalone item includes a stimulus and a question. Standalone items can have more than one part (e.g., Part A, Part B).</a:t>
            </a:r>
          </a:p>
        </p:txBody>
      </p:sp>
      <p:sp>
        <p:nvSpPr>
          <p:cNvPr id="4" name="Slide Number Placeholder 3"/>
          <p:cNvSpPr>
            <a:spLocks noGrp="1"/>
          </p:cNvSpPr>
          <p:nvPr>
            <p:ph type="sldNum" sz="quarter" idx="10"/>
          </p:nvPr>
        </p:nvSpPr>
        <p:spPr/>
        <p:txBody>
          <a:bodyPr/>
          <a:lstStyle/>
          <a:p>
            <a:fld id="{4C8005DD-FEDA-4D0D-9955-1A9CBC03E8DC}" type="slidenum">
              <a:rPr lang="en-US" smtClean="0"/>
              <a:t>18</a:t>
            </a:fld>
            <a:endParaRPr lang="en-US"/>
          </a:p>
        </p:txBody>
      </p:sp>
    </p:spTree>
    <p:extLst>
      <p:ext uri="{BB962C8B-B14F-4D97-AF65-F5344CB8AC3E}">
        <p14:creationId xmlns:p14="http://schemas.microsoft.com/office/powerpoint/2010/main" val="2895046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Grade</a:t>
            </a:r>
            <a:r>
              <a:rPr lang="en-US" baseline="0" dirty="0"/>
              <a:t> 11 blueprint is found on page 9 of the Test Design and Item Specifications document, and shows how clusters and standalone items are put together for a test.</a:t>
            </a:r>
          </a:p>
          <a:p>
            <a:pPr defTabSz="931501">
              <a:defRPr/>
            </a:pPr>
            <a:endParaRPr lang="en-US" dirty="0"/>
          </a:p>
          <a:p>
            <a:pPr defTabSz="931501">
              <a:defRPr/>
            </a:pPr>
            <a:r>
              <a:rPr lang="en-US" dirty="0"/>
              <a:t>The number</a:t>
            </a:r>
            <a:r>
              <a:rPr lang="en-US" baseline="0" dirty="0"/>
              <a:t> of </a:t>
            </a:r>
            <a:r>
              <a:rPr lang="en-US" dirty="0"/>
              <a:t>Performance Expectations</a:t>
            </a:r>
            <a:r>
              <a:rPr lang="en-US" baseline="0" dirty="0"/>
              <a:t> in three of the domains (physical sciences, life sciences, and Earth and space sciences) in the high school band of the standards were used to </a:t>
            </a:r>
            <a:r>
              <a:rPr lang="en-US" dirty="0"/>
              <a:t>find the percentage of Performance Expectations per domain</a:t>
            </a:r>
            <a:r>
              <a:rPr lang="en-US" baseline="0" dirty="0"/>
              <a:t>. See the second column. Approximately 36% of the standards are from the physical sciences domain, 36% of the standards are from the life sciences domain, and 28% of the standards come from the Earth and space sciences domain.</a:t>
            </a:r>
          </a:p>
          <a:p>
            <a:pPr defTabSz="931501">
              <a:defRPr/>
            </a:pPr>
            <a:endParaRPr lang="en-US" baseline="0" dirty="0"/>
          </a:p>
          <a:p>
            <a:pPr defTabSz="931501">
              <a:defRPr/>
            </a:pPr>
            <a:r>
              <a:rPr lang="en-US" baseline="0" dirty="0"/>
              <a:t>The WCAS will include a similar percentage of items per domain. That is what you see in the third column. The last column takes the 45 total points for the grade 11 WCAS, and breaks them out by those percentages.</a:t>
            </a:r>
            <a:r>
              <a:rPr lang="en-US" dirty="0"/>
              <a:t> </a:t>
            </a:r>
          </a:p>
          <a:p>
            <a:pPr defTabSz="949200">
              <a:defRPr/>
            </a:pPr>
            <a:endParaRPr lang="en-US" baseline="0" dirty="0"/>
          </a:p>
          <a:p>
            <a:pPr defTabSz="949200">
              <a:defRPr/>
            </a:pPr>
            <a:r>
              <a:rPr lang="en-US" baseline="0" dirty="0"/>
              <a:t>A student receives an overall scale score on the WCAS, and a sub-score for each of three reporting areas: practices and crosscutting concepts in physical sciences, practices and crosscutting concepts in life sciences, and practices and crosscutting concepts in Earth and space sciences.</a:t>
            </a:r>
          </a:p>
          <a:p>
            <a:pPr defTabSz="931501">
              <a:defRPr/>
            </a:pPr>
            <a:endParaRPr lang="en-US" baseline="0" dirty="0"/>
          </a:p>
          <a:p>
            <a:pPr defTabSz="931501">
              <a:defRPr/>
            </a:pPr>
            <a:r>
              <a:rPr lang="en-US" baseline="0" dirty="0"/>
              <a:t>The Engineering Design (ETS) Performance Expectations are always bundled with a Physical Sciences, Life Sciences, or Earth and Space Sciences Performance Expectation for the WCAS, but are not reported in a separate reporting area. </a:t>
            </a:r>
          </a:p>
        </p:txBody>
      </p:sp>
      <p:sp>
        <p:nvSpPr>
          <p:cNvPr id="4" name="Slide Number Placeholder 3"/>
          <p:cNvSpPr>
            <a:spLocks noGrp="1"/>
          </p:cNvSpPr>
          <p:nvPr>
            <p:ph type="sldNum" sz="quarter" idx="10"/>
          </p:nvPr>
        </p:nvSpPr>
        <p:spPr/>
        <p:txBody>
          <a:bodyPr/>
          <a:lstStyle/>
          <a:p>
            <a:fld id="{4C8005DD-FEDA-4D0D-9955-1A9CBC03E8DC}" type="slidenum">
              <a:rPr lang="en-US" smtClean="0"/>
              <a:t>19</a:t>
            </a:fld>
            <a:endParaRPr lang="en-US"/>
          </a:p>
        </p:txBody>
      </p:sp>
    </p:spTree>
    <p:extLst>
      <p:ext uri="{BB962C8B-B14F-4D97-AF65-F5344CB8AC3E}">
        <p14:creationId xmlns:p14="http://schemas.microsoft.com/office/powerpoint/2010/main" val="197339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The training is being recorded. The recording will be available on the science assessment website in a few weeks. The final PowerPoint slides, with a script in the notes section, will be posted to the Science Assessment webpa</a:t>
            </a:r>
            <a:r>
              <a:rPr lang="en-US" b="0" baseline="0" dirty="0"/>
              <a:t>ge by the end of this week. </a:t>
            </a:r>
          </a:p>
          <a:p>
            <a:pPr defTabSz="931774">
              <a:defRPr/>
            </a:pPr>
            <a:endParaRPr lang="en-US" baseline="0" dirty="0"/>
          </a:p>
          <a:p>
            <a:pPr defTabSz="949478">
              <a:defRPr/>
            </a:pPr>
            <a:r>
              <a:rPr lang="en-US" baseline="0" dirty="0"/>
              <a:t>All participants have been muted.  Please submit questions through the Chat box function in the Zoom Meeting. We will compile questions into an FAQ document that will be posted along with the PowerPoint slides on the science assessment webpage. We will not be using the Hand Raise button today. </a:t>
            </a:r>
          </a:p>
          <a:p>
            <a:pPr defTabSz="949478">
              <a:defRPr/>
            </a:pPr>
            <a:endParaRPr lang="en-US" baseline="0" dirty="0"/>
          </a:p>
          <a:p>
            <a:pPr defTabSz="949478">
              <a:defRPr/>
            </a:pPr>
            <a:r>
              <a:rPr lang="en-US" baseline="0" dirty="0"/>
              <a:t>Additional details about accessing webinar materials will be given at the end of the presentation. </a:t>
            </a:r>
          </a:p>
          <a:p>
            <a:pPr defTabSz="949478">
              <a:defRPr/>
            </a:pPr>
            <a:endParaRPr lang="en-US" b="0" baseline="0" dirty="0"/>
          </a:p>
          <a:p>
            <a:r>
              <a:rPr lang="en-US" b="0" baseline="0" dirty="0"/>
              <a:t>To receive clock hours, sign in to </a:t>
            </a:r>
            <a:r>
              <a:rPr lang="en-US" b="0" baseline="0" dirty="0" err="1"/>
              <a:t>pdEnroller</a:t>
            </a:r>
            <a:r>
              <a:rPr lang="en-US" b="0" baseline="0" dirty="0"/>
              <a:t>, create an account, if needed, and register for the webinar. If you have not already registered for the webinar in </a:t>
            </a:r>
            <a:r>
              <a:rPr lang="en-US" b="0" baseline="0" dirty="0" err="1"/>
              <a:t>pdEnroller</a:t>
            </a:r>
            <a:r>
              <a:rPr lang="en-US" b="0" baseline="0" dirty="0"/>
              <a:t>, you can still do so after today’s presentation. You will need to complete a short evaluation of the webinar to receive the clock hours. </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3632162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students work their way through the Grade 11 WCAS, they will first encounter </a:t>
            </a:r>
            <a:r>
              <a:rPr lang="en-US" baseline="0" dirty="0"/>
              <a:t>6 to 12 standalone items. </a:t>
            </a:r>
          </a:p>
          <a:p>
            <a:r>
              <a:rPr lang="en-US" baseline="0" dirty="0"/>
              <a:t>After the standalone items, the test turns to item clusters. There are 3 to 6 items per cluster. </a:t>
            </a:r>
          </a:p>
          <a:p>
            <a:endParaRPr lang="en-US" baseline="0" dirty="0"/>
          </a:p>
          <a:p>
            <a:r>
              <a:rPr lang="en-US" baseline="0" dirty="0"/>
              <a:t>The grade 11 assessment has 6 clusters. There will be </a:t>
            </a:r>
            <a:r>
              <a:rPr lang="en-US" b="1" baseline="0" dirty="0"/>
              <a:t>at least </a:t>
            </a:r>
            <a:r>
              <a:rPr lang="en-US" baseline="0" dirty="0"/>
              <a:t>one cluster on the test that assesses each domain (physical, life, and Earth and space sciences, as well as engineering design). There will be a minimum of 3 different Science and Engineering Practices across the clusters, and a minimum of 3 different Crosscutting Concepts across the clusters.</a:t>
            </a:r>
          </a:p>
          <a:p>
            <a:endParaRPr lang="en-US" baseline="0" dirty="0"/>
          </a:p>
          <a:p>
            <a:r>
              <a:rPr lang="en-US" dirty="0"/>
              <a:t>Approximately 1/4 to 1/3 of the 71 Performance Expectations can be covered on a given year’s WCAS. This means that, with careful planning and test building, all of the high school performance </a:t>
            </a:r>
            <a:r>
              <a:rPr lang="en-US" baseline="0" dirty="0"/>
              <a:t>expectations</a:t>
            </a:r>
            <a:r>
              <a:rPr lang="en-US" dirty="0"/>
              <a:t> can be assessed over 3-5 administrations. </a:t>
            </a:r>
            <a:endParaRPr lang="en-US" baseline="0" dirty="0"/>
          </a:p>
          <a:p>
            <a:endParaRPr lang="en-US" baseline="0" dirty="0"/>
          </a:p>
          <a:p>
            <a:r>
              <a:rPr lang="en-US" baseline="0" dirty="0"/>
              <a:t>If it feels like you are starting to put together a 4-D puzzle in your head with all of these requirements….you are on the right track for what test building feels like.</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20</a:t>
            </a:fld>
            <a:endParaRPr lang="en-US"/>
          </a:p>
        </p:txBody>
      </p:sp>
    </p:spTree>
    <p:extLst>
      <p:ext uri="{BB962C8B-B14F-4D97-AF65-F5344CB8AC3E}">
        <p14:creationId xmlns:p14="http://schemas.microsoft.com/office/powerpoint/2010/main" val="3383532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Remember, there are items field-tested on each years’ WCAS. They are embedded in the online test and do not count toward a student’s score. The field test items are either a cluster of items, or several standalone items. We need students to put forth as much effort into field test  items as they do for the operational items to get as accurate information as possible about how the field test items function. </a:t>
            </a:r>
          </a:p>
          <a:p>
            <a:endParaRPr lang="en-US" baseline="0" dirty="0"/>
          </a:p>
          <a:p>
            <a:r>
              <a:rPr lang="en-US" baseline="0" dirty="0"/>
              <a:t>Like the Smarter Balanced tests, the WCAS can be given to students over multiple test sessions. We recommend 3 sessions maximum. Remember, each time a student starts a session, they have to go through the log in procedures that add to total testing time. Information about splitting the test into multiple sessions is included in the Test Administrators Manual available through the WCAP Portal. </a:t>
            </a:r>
            <a:r>
              <a:rPr lang="en-US" dirty="0">
                <a:hlinkClick r:id="rId3"/>
              </a:rPr>
              <a:t>https://wa.portal.cambiumast.com/</a:t>
            </a:r>
            <a:endParaRPr lang="en-US" baseline="0" dirty="0"/>
          </a:p>
        </p:txBody>
      </p:sp>
      <p:sp>
        <p:nvSpPr>
          <p:cNvPr id="4" name="Slide Number Placeholder 3"/>
          <p:cNvSpPr>
            <a:spLocks noGrp="1"/>
          </p:cNvSpPr>
          <p:nvPr>
            <p:ph type="sldNum" sz="quarter" idx="10"/>
          </p:nvPr>
        </p:nvSpPr>
        <p:spPr/>
        <p:txBody>
          <a:bodyPr/>
          <a:lstStyle/>
          <a:p>
            <a:fld id="{4C8005DD-FEDA-4D0D-9955-1A9CBC03E8DC}" type="slidenum">
              <a:rPr lang="en-US" smtClean="0"/>
              <a:t>21</a:t>
            </a:fld>
            <a:endParaRPr lang="en-US"/>
          </a:p>
        </p:txBody>
      </p:sp>
    </p:spTree>
    <p:extLst>
      <p:ext uri="{BB962C8B-B14F-4D97-AF65-F5344CB8AC3E}">
        <p14:creationId xmlns:p14="http://schemas.microsoft.com/office/powerpoint/2010/main" val="2602547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Pages</a:t>
            </a:r>
            <a:r>
              <a:rPr lang="en-US" baseline="0" dirty="0"/>
              <a:t> 4 through 7 of the </a:t>
            </a:r>
            <a:r>
              <a:rPr lang="en-US" dirty="0"/>
              <a:t>Test Design and Item Specifications </a:t>
            </a:r>
            <a:r>
              <a:rPr lang="en-US" baseline="0" dirty="0"/>
              <a:t>document give details about the features and item types on the WCAS.</a:t>
            </a:r>
          </a:p>
          <a:p>
            <a:pPr defTabSz="931774">
              <a:defRPr/>
            </a:pPr>
            <a:endParaRPr lang="en-US" baseline="0" dirty="0"/>
          </a:p>
          <a:p>
            <a:pPr defTabSz="931774">
              <a:defRPr/>
            </a:pPr>
            <a:r>
              <a:rPr lang="en-US" baseline="0" dirty="0"/>
              <a:t>Standalone items fill the entire screen. </a:t>
            </a:r>
          </a:p>
          <a:p>
            <a:endParaRPr lang="en-US" baseline="0" dirty="0"/>
          </a:p>
          <a:p>
            <a:r>
              <a:rPr lang="en-US" baseline="0" dirty="0"/>
              <a:t>For item clusters, stimuli and items are presented side-by-side—with stimuli on the left and items on the right.</a:t>
            </a:r>
          </a:p>
          <a:p>
            <a:endParaRPr lang="en-US" baseline="0" dirty="0"/>
          </a:p>
          <a:p>
            <a:r>
              <a:rPr lang="en-US" dirty="0"/>
              <a:t>For an item cluster that has more than one stimulus, each stimulus is delivered along with the items most closely associated to that stimulus. Once a stimulus is presented, it is available to the student throughout the cluster. To minimize vertical scrolling and the need to move back to previous screens within a cluster, a stimulus is collapsed once the next stimulus is provided. A +/- icon in the heading of a stimulus section allows the stimulus to be hidden from view or expanded to suit a student’s current need. </a:t>
            </a:r>
            <a:endParaRPr lang="en-US" baseline="0" dirty="0"/>
          </a:p>
          <a:p>
            <a:endParaRPr lang="en-US" baseline="0" dirty="0"/>
          </a:p>
          <a:p>
            <a:r>
              <a:rPr lang="en-US" dirty="0"/>
              <a:t>WCAS clusters include some locking items in which the student cannot change their answer once they have moved on to the next item. A padlock icon next to the item number alerts students that they are answering a locking item. When they start to move on from the item, an “attention” box warns the student that they will not be able to change their answer once they move on. The student can either return to the item or move forward and lock in their answer. </a:t>
            </a:r>
          </a:p>
          <a:p>
            <a:endParaRPr lang="en-US" dirty="0"/>
          </a:p>
          <a:p>
            <a:r>
              <a:rPr lang="en-US" dirty="0"/>
              <a:t>Locking items allow the student to be updated with correct information in subsequent items or stimuli. In addition, locking items help to limit item interaction effects or clueing between items in a cluster. </a:t>
            </a:r>
          </a:p>
          <a:p>
            <a:endParaRPr lang="en-US" dirty="0"/>
          </a:p>
          <a:p>
            <a:r>
              <a:rPr lang="en-US" dirty="0"/>
              <a:t>Students can return and view an item that has been locked. The student will see their answer, but they cannot change their answer. </a:t>
            </a:r>
          </a:p>
          <a:p>
            <a:endParaRPr lang="en-US" dirty="0"/>
          </a:p>
          <a:p>
            <a:r>
              <a:rPr lang="en-US" dirty="0"/>
              <a:t>A periodic table is embedded in the online platform for all items in the WCAS for grade 8 and high school. A printable version of the periodic table can be downloaded for classroom use on the WCAP Portal. </a:t>
            </a:r>
            <a:r>
              <a:rPr lang="en-US" dirty="0">
                <a:hlinkClick r:id="rId3"/>
              </a:rPr>
              <a:t>https://wa.portal.airast.org/</a:t>
            </a:r>
            <a:endParaRPr lang="en-US" dirty="0"/>
          </a:p>
          <a:p>
            <a:endParaRPr lang="en-US" dirty="0"/>
          </a:p>
          <a:p>
            <a:r>
              <a:rPr lang="en-US" dirty="0"/>
              <a:t>A scientific calculator is embedded in the online platform for all items in the </a:t>
            </a:r>
            <a:r>
              <a:rPr lang="en-US" dirty="0" err="1"/>
              <a:t>WCAS</a:t>
            </a:r>
            <a:r>
              <a:rPr lang="en-US" dirty="0"/>
              <a:t> for grade 8 and high school. Students should be familiar with the functionality of the calculator prior to using it on the assessment. The calculator is available online and as an app for practice. For more information about the calculator available during testing, visit the Desmos.com State Assessments webpage </a:t>
            </a:r>
            <a:r>
              <a:rPr lang="en-US" dirty="0">
                <a:hlinkClick r:id="rId4"/>
              </a:rPr>
              <a:t>https://www.desmos.com/testing/washington</a:t>
            </a:r>
            <a:endParaRPr lang="en-US" baseline="0" dirty="0"/>
          </a:p>
        </p:txBody>
      </p:sp>
      <p:sp>
        <p:nvSpPr>
          <p:cNvPr id="4" name="Slide Number Placeholder 3"/>
          <p:cNvSpPr>
            <a:spLocks noGrp="1"/>
          </p:cNvSpPr>
          <p:nvPr>
            <p:ph type="sldNum" sz="quarter" idx="10"/>
          </p:nvPr>
        </p:nvSpPr>
        <p:spPr/>
        <p:txBody>
          <a:bodyPr/>
          <a:lstStyle/>
          <a:p>
            <a:fld id="{4C8005DD-FEDA-4D0D-9955-1A9CBC03E8DC}" type="slidenum">
              <a:rPr lang="en-US" smtClean="0"/>
              <a:t>22</a:t>
            </a:fld>
            <a:endParaRPr lang="en-US"/>
          </a:p>
        </p:txBody>
      </p:sp>
    </p:spTree>
    <p:extLst>
      <p:ext uri="{BB962C8B-B14F-4D97-AF65-F5344CB8AC3E}">
        <p14:creationId xmlns:p14="http://schemas.microsoft.com/office/powerpoint/2010/main" val="2836386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WCAS is delivered online</a:t>
            </a:r>
            <a:r>
              <a:rPr lang="en-US" baseline="0" dirty="0"/>
              <a:t> using the same platform as the Smarter Balanced tests and may look familiar to students. However, s</a:t>
            </a:r>
            <a:r>
              <a:rPr lang="en-US" dirty="0"/>
              <a:t>tudents who take online assessments need opportunities to explore the features of the online assessment and to practice using the tools available to them. </a:t>
            </a:r>
          </a:p>
          <a:p>
            <a:endParaRPr lang="en-US" dirty="0"/>
          </a:p>
          <a:p>
            <a:pPr defTabSz="931774">
              <a:defRPr/>
            </a:pPr>
            <a:r>
              <a:rPr lang="en-US" dirty="0"/>
              <a:t>The WCAS training tests were expanded in December 2019. The training tests are available through the WCAP Portal. </a:t>
            </a:r>
            <a:r>
              <a:rPr lang="en-US" dirty="0">
                <a:hlinkClick r:id="rId3"/>
              </a:rPr>
              <a:t>https://wa.portal.cambiumast./training-tests.stml</a:t>
            </a:r>
            <a:endParaRPr lang="en-US" dirty="0"/>
          </a:p>
          <a:p>
            <a:endParaRPr lang="en-US" dirty="0"/>
          </a:p>
          <a:p>
            <a:pPr marL="174708" indent="-174708">
              <a:buFont typeface="Arial" panose="020B0604020202020204" pitchFamily="34" charset="0"/>
              <a:buChar char="•"/>
            </a:pPr>
            <a:r>
              <a:rPr lang="en-US" dirty="0"/>
              <a:t>The Grade 5 and Grade 8 training tests each have two new standalone items.</a:t>
            </a:r>
          </a:p>
          <a:p>
            <a:pPr marL="174708" indent="-174708">
              <a:buFont typeface="Arial" panose="020B0604020202020204" pitchFamily="34" charset="0"/>
              <a:buChar char="•"/>
            </a:pPr>
            <a:r>
              <a:rPr lang="en-US" dirty="0"/>
              <a:t>The Grade 11 training test has three new standalone items and one new item cluster.</a:t>
            </a:r>
          </a:p>
          <a:p>
            <a:endParaRPr lang="en-US" dirty="0"/>
          </a:p>
          <a:p>
            <a:r>
              <a:rPr lang="en-US" dirty="0"/>
              <a:t>All standalone items and item clusters on the training tests were developed by Washington educators and successfully field tested with Washington students. The standalone items and item clusters were carefully chosen for the training tests to represent a variety of online question types and features. All students can access all three training tests, if desired.</a:t>
            </a:r>
          </a:p>
          <a:p>
            <a:endParaRPr lang="en-US" dirty="0"/>
          </a:p>
          <a:p>
            <a:r>
              <a:rPr lang="en-US" dirty="0"/>
              <a:t>Training Test Lesson Plans for each grade-level training test are available on the </a:t>
            </a:r>
            <a:r>
              <a:rPr lang="en-US" dirty="0" err="1"/>
              <a:t>WCAS</a:t>
            </a:r>
            <a:r>
              <a:rPr lang="en-US" dirty="0"/>
              <a:t> Educator Resources webpage. </a:t>
            </a:r>
          </a:p>
          <a:p>
            <a:pPr defTabSz="931774">
              <a:defRPr/>
            </a:pPr>
            <a:r>
              <a:rPr lang="en-US" dirty="0">
                <a:solidFill>
                  <a:prstClr val="black"/>
                </a:solidFill>
                <a:hlinkClick r:id="rId4"/>
              </a:rPr>
              <a:t>https://</a:t>
            </a:r>
            <a:r>
              <a:rPr lang="en-US" dirty="0" err="1">
                <a:solidFill>
                  <a:prstClr val="black"/>
                </a:solidFill>
                <a:hlinkClick r:id="rId4"/>
              </a:rPr>
              <a:t>www.k12.wa.us</a:t>
            </a:r>
            <a:r>
              <a:rPr lang="en-US" dirty="0">
                <a:solidFill>
                  <a:prstClr val="black"/>
                </a:solidFill>
                <a:hlinkClick r:id="rId4"/>
              </a:rPr>
              <a:t>/student-success/testing/state-testing-overview/</a:t>
            </a:r>
            <a:r>
              <a:rPr lang="en-US" dirty="0" err="1">
                <a:solidFill>
                  <a:prstClr val="black"/>
                </a:solidFill>
                <a:hlinkClick r:id="rId4"/>
              </a:rPr>
              <a:t>washington</a:t>
            </a:r>
            <a:r>
              <a:rPr lang="en-US" dirty="0">
                <a:solidFill>
                  <a:prstClr val="black"/>
                </a:solidFill>
                <a:hlinkClick r:id="rId4"/>
              </a:rPr>
              <a:t>-comprehensive-assessment-science/</a:t>
            </a:r>
            <a:r>
              <a:rPr lang="en-US" dirty="0" err="1">
                <a:solidFill>
                  <a:prstClr val="black"/>
                </a:solidFill>
                <a:hlinkClick r:id="rId4"/>
              </a:rPr>
              <a:t>wcas</a:t>
            </a:r>
            <a:r>
              <a:rPr lang="en-US" dirty="0">
                <a:solidFill>
                  <a:prstClr val="black"/>
                </a:solidFill>
                <a:hlinkClick r:id="rId4"/>
              </a:rPr>
              <a:t>-educator-resources</a:t>
            </a:r>
            <a:br>
              <a:rPr lang="en-US" dirty="0"/>
            </a:br>
            <a:endParaRPr lang="en-US" dirty="0"/>
          </a:p>
          <a:p>
            <a:r>
              <a:rPr lang="en-US" dirty="0"/>
              <a:t>The documents include descriptions of ways to practice using the tools for each item type, an answer key, and information about the standards alignment for each question.</a:t>
            </a:r>
          </a:p>
          <a:p>
            <a:r>
              <a:rPr lang="en-US" dirty="0"/>
              <a:t>Grade 5 lesson Plan</a:t>
            </a:r>
            <a:br>
              <a:rPr lang="en-US" dirty="0"/>
            </a:br>
            <a:r>
              <a:rPr lang="en-US" dirty="0">
                <a:hlinkClick r:id="rId5"/>
              </a:rPr>
              <a:t>https://www.k12.wa.us/sites/default/files/public/science/pubdocs/LessonPlans5-FINAL%20DRAFT.pdf</a:t>
            </a:r>
            <a:endParaRPr lang="en-US" dirty="0"/>
          </a:p>
          <a:p>
            <a:r>
              <a:rPr lang="en-US" dirty="0"/>
              <a:t>Grade 8 Lesson Plan</a:t>
            </a:r>
            <a:br>
              <a:rPr lang="en-US" dirty="0"/>
            </a:br>
            <a:r>
              <a:rPr lang="en-US" dirty="0">
                <a:hlinkClick r:id="rId6"/>
              </a:rPr>
              <a:t>https://www.k12.wa.us/sites/default/files/public/science/pubdocs/LessonPlans8-FINAL%20DRAFT.pdf</a:t>
            </a:r>
            <a:endParaRPr lang="en-US" dirty="0"/>
          </a:p>
          <a:p>
            <a:r>
              <a:rPr lang="en-US" dirty="0"/>
              <a:t>Grade 11 Lesson Plan</a:t>
            </a:r>
            <a:br>
              <a:rPr lang="en-US" dirty="0"/>
            </a:br>
            <a:r>
              <a:rPr lang="en-US" dirty="0">
                <a:hlinkClick r:id="rId7"/>
              </a:rPr>
              <a:t>https://www.k12.wa.us/sites/default/files/public/science/pubdocs/LessonPlans11-FINAL%20DRAFT.pdf</a:t>
            </a:r>
            <a:endParaRPr lang="en-US" dirty="0"/>
          </a:p>
          <a:p>
            <a:endParaRPr lang="en-US" dirty="0"/>
          </a:p>
          <a:p>
            <a:pPr defTabSz="931774">
              <a:defRPr/>
            </a:pPr>
            <a:r>
              <a:rPr lang="en-US" dirty="0"/>
              <a:t>A separate Quick Start Guide includes information about accessing the training tests as a guest user or through the secure browser.</a:t>
            </a:r>
          </a:p>
          <a:p>
            <a:r>
              <a:rPr lang="en-US" dirty="0"/>
              <a:t>Quick Start Guide</a:t>
            </a:r>
            <a:br>
              <a:rPr lang="en-US" dirty="0"/>
            </a:br>
            <a:r>
              <a:rPr lang="en-US" dirty="0">
                <a:hlinkClick r:id="rId8"/>
              </a:rPr>
              <a:t>https://www.k12.wa.us/sites/default/files/public/science/pubdocs/OnlineTrainingTestQuickStart-FINAL_DRAFT.pdf</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23</a:t>
            </a:fld>
            <a:endParaRPr lang="en-US"/>
          </a:p>
        </p:txBody>
      </p:sp>
    </p:spTree>
    <p:extLst>
      <p:ext uri="{BB962C8B-B14F-4D97-AF65-F5344CB8AC3E}">
        <p14:creationId xmlns:p14="http://schemas.microsoft.com/office/powerpoint/2010/main" val="2420032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a:t>
            </a:r>
            <a:r>
              <a:rPr lang="en-US" baseline="0" dirty="0"/>
              <a:t> stop here for a few minutes and answer some questions that have come in. </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24</a:t>
            </a:fld>
            <a:endParaRPr lang="en-US"/>
          </a:p>
        </p:txBody>
      </p:sp>
    </p:spTree>
    <p:extLst>
      <p:ext uri="{BB962C8B-B14F-4D97-AF65-F5344CB8AC3E}">
        <p14:creationId xmlns:p14="http://schemas.microsoft.com/office/powerpoint/2010/main" val="2847744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move into the Item</a:t>
            </a:r>
            <a:r>
              <a:rPr lang="en-US" baseline="0" dirty="0"/>
              <a:t> Specifications part of the presentation.</a:t>
            </a:r>
          </a:p>
          <a:p>
            <a:endParaRPr lang="en-US" baseline="0" dirty="0"/>
          </a:p>
          <a:p>
            <a:pPr defTabSz="931501">
              <a:defRPr/>
            </a:pPr>
            <a:r>
              <a:rPr lang="en-US" dirty="0"/>
              <a:t>The science assessment team at OSPI worked with Washington State educators and assessment research and development partners to produce item specifications that will support multi-dimensional item development.</a:t>
            </a:r>
          </a:p>
          <a:p>
            <a:pPr defTabSz="931501">
              <a:defRPr/>
            </a:pPr>
            <a:endParaRPr lang="en-US" dirty="0"/>
          </a:p>
          <a:p>
            <a:pPr defTabSz="931501">
              <a:defRPr/>
            </a:pPr>
            <a:r>
              <a:rPr lang="en-US" dirty="0"/>
              <a:t>The following two slides represent an item specification. We</a:t>
            </a:r>
            <a:r>
              <a:rPr lang="en-US" baseline="0" dirty="0"/>
              <a:t> are going to use Performance Expectation HS-LS2-6 as the example. It can be found on pages 92 and 93 of the High School Test Design and Item Specifications document.</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25</a:t>
            </a:fld>
            <a:endParaRPr lang="en-US"/>
          </a:p>
        </p:txBody>
      </p:sp>
    </p:spTree>
    <p:extLst>
      <p:ext uri="{BB962C8B-B14F-4D97-AF65-F5344CB8AC3E}">
        <p14:creationId xmlns:p14="http://schemas.microsoft.com/office/powerpoint/2010/main" val="2595300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Item Specification has two pages.</a:t>
            </a:r>
          </a:p>
          <a:p>
            <a:endParaRPr lang="en-US" baseline="0" dirty="0"/>
          </a:p>
          <a:p>
            <a:r>
              <a:rPr lang="en-US" baseline="0" dirty="0"/>
              <a:t>Most of the first page is language copied from the NGSS.</a:t>
            </a:r>
          </a:p>
          <a:p>
            <a:endParaRPr lang="en-US" baseline="0" dirty="0"/>
          </a:p>
          <a:p>
            <a:pPr defTabSz="931774">
              <a:defRPr/>
            </a:pPr>
            <a:r>
              <a:rPr lang="en-US" dirty="0"/>
              <a:t>For example, the </a:t>
            </a:r>
            <a:r>
              <a:rPr lang="en-US" baseline="0" dirty="0"/>
              <a:t>Performance Expectation statement [CLICK]</a:t>
            </a:r>
          </a:p>
          <a:p>
            <a:endParaRPr lang="en-US" baseline="0" dirty="0"/>
          </a:p>
          <a:p>
            <a:pPr defTabSz="931774">
              <a:defRPr/>
            </a:pPr>
            <a:r>
              <a:rPr lang="en-US" baseline="0" dirty="0"/>
              <a:t>And the dimensions information</a:t>
            </a:r>
          </a:p>
          <a:p>
            <a:pPr marL="174708" indent="-174708" defTabSz="931774">
              <a:buFont typeface="Arial" panose="020B0604020202020204" pitchFamily="34" charset="0"/>
              <a:buChar char="•"/>
              <a:defRPr/>
            </a:pPr>
            <a:r>
              <a:rPr lang="en-US" baseline="0" dirty="0"/>
              <a:t>The Science and Engineering Practice in blue [CLICK] </a:t>
            </a:r>
          </a:p>
          <a:p>
            <a:pPr marL="174708" indent="-174708">
              <a:buFont typeface="Arial" panose="020B0604020202020204" pitchFamily="34" charset="0"/>
              <a:buChar char="•"/>
            </a:pPr>
            <a:r>
              <a:rPr lang="en-US" baseline="0" dirty="0"/>
              <a:t>The Disciplinary Core Idea in orange [CLICK]</a:t>
            </a:r>
          </a:p>
          <a:p>
            <a:pPr marL="174708" indent="-174708">
              <a:buFont typeface="Arial" panose="020B0604020202020204" pitchFamily="34" charset="0"/>
              <a:buChar char="•"/>
            </a:pPr>
            <a:r>
              <a:rPr lang="en-US" baseline="0" dirty="0"/>
              <a:t>And the Crosscutting Concept in green [CLICK] </a:t>
            </a:r>
          </a:p>
          <a:p>
            <a:pPr defTabSz="931774">
              <a:defRPr/>
            </a:pPr>
            <a:r>
              <a:rPr lang="en-US" baseline="0" dirty="0"/>
              <a:t>Come directly from the Performance Expectation. </a:t>
            </a:r>
          </a:p>
          <a:p>
            <a:pPr defTabSz="931774">
              <a:defRPr/>
            </a:pPr>
            <a:endParaRPr lang="en-US" baseline="0" dirty="0"/>
          </a:p>
          <a:p>
            <a:pPr defTabSz="931774">
              <a:defRPr/>
            </a:pPr>
            <a:r>
              <a:rPr lang="en-US" dirty="0"/>
              <a:t>While the performance expectations can stand alone, a more coherent and complete view of what students should be able to do comes when the performance expectations are viewed in tandem with the contents of the dimensions boxes.</a:t>
            </a:r>
            <a:r>
              <a:rPr lang="en-US" baseline="0" dirty="0"/>
              <a:t> </a:t>
            </a:r>
          </a:p>
          <a:p>
            <a:pPr defTabSz="931774">
              <a:defRPr/>
            </a:pPr>
            <a:endParaRPr lang="en-US" b="1" dirty="0"/>
          </a:p>
          <a:p>
            <a:pPr defTabSz="931774">
              <a:defRPr/>
            </a:pPr>
            <a:r>
              <a:rPr lang="en-US" baseline="0" dirty="0"/>
              <a:t>Let’s read these four pieces together to see how this works.</a:t>
            </a:r>
          </a:p>
          <a:p>
            <a:pPr defTabSz="931774">
              <a:defRPr/>
            </a:pPr>
            <a:endParaRPr lang="en-US" b="1" dirty="0"/>
          </a:p>
          <a:p>
            <a:pPr defTabSz="931774">
              <a:defRPr/>
            </a:pPr>
            <a:r>
              <a:rPr lang="en-US" b="1" dirty="0"/>
              <a:t>HS-LS2-6 </a:t>
            </a:r>
            <a:r>
              <a:rPr lang="en-US" dirty="0"/>
              <a:t>Evaluate claims, evidence, and reasoning that the complex interactions in ecosystems maintain relatively consistent numbers and types of organisms in stable conditions, but changing conditions may result in a new ecosystem.</a:t>
            </a:r>
          </a:p>
          <a:p>
            <a:pPr defTabSz="931774">
              <a:defRPr/>
            </a:pPr>
            <a:endParaRPr lang="en-US" dirty="0"/>
          </a:p>
          <a:p>
            <a:r>
              <a:rPr lang="en-US" b="1" dirty="0"/>
              <a:t>Science &amp; Engineering Practices: Engaging in Argument from Evidence</a:t>
            </a:r>
            <a:endParaRPr lang="en-US" dirty="0"/>
          </a:p>
          <a:p>
            <a:r>
              <a:rPr lang="en-US" dirty="0"/>
              <a:t>Engaging in argument from evidence in 9-12 builds on K-8 experience and progresses to using appropriate and sufficient evidence and scientific reasoning to defend and critique claims and explanations about the natural and designed world(s). Arguments may also come from current scientific or historical episodes in science. </a:t>
            </a:r>
          </a:p>
          <a:p>
            <a:pPr marL="174708" indent="-174708">
              <a:buFont typeface="Arial" panose="020B0604020202020204" pitchFamily="34" charset="0"/>
              <a:buChar char="•"/>
            </a:pPr>
            <a:r>
              <a:rPr lang="en-US" dirty="0"/>
              <a:t>Evaluate the claims, evidence, and reasoning behind currently accepted explanations or solutions to determine the merits of arguments. </a:t>
            </a:r>
          </a:p>
          <a:p>
            <a:endParaRPr lang="en-US" dirty="0"/>
          </a:p>
          <a:p>
            <a:r>
              <a:rPr lang="en-US" b="1" dirty="0"/>
              <a:t>Scientific Knowledge is Open to Revision in Light of New Evidence</a:t>
            </a:r>
          </a:p>
          <a:p>
            <a:pPr marL="174708" indent="-174708">
              <a:buFont typeface="Arial" panose="020B0604020202020204" pitchFamily="34" charset="0"/>
              <a:buChar char="•"/>
            </a:pPr>
            <a:r>
              <a:rPr lang="en-US" dirty="0"/>
              <a:t>Scientific argumentation is a mode of logical discourse used to clarify the strength of relationships between ideas and evidence that may result in revision of an explanation. </a:t>
            </a:r>
          </a:p>
          <a:p>
            <a:endParaRPr lang="en-US" dirty="0"/>
          </a:p>
          <a:p>
            <a:r>
              <a:rPr lang="en-US" b="1" dirty="0"/>
              <a:t>Disciplinary Core Ideas:  </a:t>
            </a:r>
          </a:p>
          <a:p>
            <a:r>
              <a:rPr lang="en-US" b="1" dirty="0"/>
              <a:t>LS2.C: Ecosystem Dynamics, Functioning, and Resilience</a:t>
            </a:r>
            <a:endParaRPr lang="en-US" dirty="0"/>
          </a:p>
          <a:p>
            <a:r>
              <a:rPr lang="en-US" dirty="0"/>
              <a:t>A complex set of interactions within an ecosystem can keep its numbers and types of organisms relatively constant over long periods of time under stable conditions. If a modest biological or physical disturbance to an ecosystem occurs, it may return to it more or less original status (i.e., the ecosystem is resilient), as opposed to becoming a very different ecosystem. Extreme fluctuations in conditions or the size of any population, however, can challenge the functioning of ecosystems in terms of resources and habitat availability. </a:t>
            </a:r>
            <a:endParaRPr lang="en-US" i="1" dirty="0"/>
          </a:p>
          <a:p>
            <a:endParaRPr lang="en-US" dirty="0"/>
          </a:p>
          <a:p>
            <a:r>
              <a:rPr lang="en-US" b="1" dirty="0"/>
              <a:t>Crosscutting Concepts: Stability and Change</a:t>
            </a:r>
            <a:endParaRPr lang="en-US" dirty="0"/>
          </a:p>
          <a:p>
            <a:r>
              <a:rPr lang="en-US" dirty="0"/>
              <a:t>Much of science deals with constructing explanations of how things change and how they remain stable. </a:t>
            </a:r>
          </a:p>
          <a:p>
            <a:endParaRPr lang="en-US" baseline="0" dirty="0"/>
          </a:p>
          <a:p>
            <a:r>
              <a:rPr lang="en-US" baseline="0" dirty="0"/>
              <a:t>Next, you’ll find links to the exact pages in the K-12 Framework for Science Education [CLICK] and the NGSS Appendices [CLICK] where more information about each dimension can be found. </a:t>
            </a:r>
          </a:p>
          <a:p>
            <a:pPr marL="174708" indent="-174708">
              <a:buFont typeface="Arial" panose="020B0604020202020204" pitchFamily="34" charset="0"/>
              <a:buChar char="•"/>
            </a:pPr>
            <a:r>
              <a:rPr lang="en-US" baseline="0" dirty="0"/>
              <a:t>The K-12 Framework for Science Education is the foundational document for the NGSS. I</a:t>
            </a:r>
            <a:r>
              <a:rPr lang="en-US" dirty="0"/>
              <a:t>t is grounded in the most current research on science and science learning and identifies the science all K–12 students should know upon completion of high school. </a:t>
            </a:r>
            <a:r>
              <a:rPr lang="en-US" dirty="0">
                <a:hlinkClick r:id="rId3"/>
              </a:rPr>
              <a:t>https://www.nap.edu/catalog/13165/a-framework-for-k-12-science-education-practices-crosscutting-concepts</a:t>
            </a:r>
            <a:endParaRPr lang="en-US" baseline="0" dirty="0"/>
          </a:p>
          <a:p>
            <a:pPr marL="174708" indent="-174708">
              <a:buFont typeface="Arial" panose="020B0604020202020204" pitchFamily="34" charset="0"/>
              <a:buChar char="•"/>
            </a:pPr>
            <a:r>
              <a:rPr lang="en-US" baseline="0" dirty="0"/>
              <a:t>The NGSS Appendices provide </a:t>
            </a:r>
            <a:r>
              <a:rPr lang="en-US" dirty="0"/>
              <a:t>background and detail about the standards.</a:t>
            </a:r>
            <a:r>
              <a:rPr lang="en-US" dirty="0">
                <a:hlinkClick r:id="rId4"/>
              </a:rPr>
              <a:t> https://www.nextgenscience.org/resources/ngss-appendices</a:t>
            </a:r>
            <a:endParaRPr lang="en-US" baseline="0" dirty="0"/>
          </a:p>
          <a:p>
            <a:pPr defTabSz="931774">
              <a:defRPr/>
            </a:pPr>
            <a:r>
              <a:rPr lang="en-US" baseline="0" dirty="0"/>
              <a:t>We won’t explore these links today, but this feature of the item specifications provides a quick way to access this helpful information. </a:t>
            </a:r>
          </a:p>
          <a:p>
            <a:endParaRPr lang="en-US" baseline="0" dirty="0"/>
          </a:p>
          <a:p>
            <a:r>
              <a:rPr lang="en-US" baseline="0" dirty="0"/>
              <a:t>Finally, the first page lists the clarification statement [CLICK] and assessment boundary [CLICK] which also include language directly from the Performance Expectation.</a:t>
            </a:r>
          </a:p>
          <a:p>
            <a:endParaRPr lang="en-US" baseline="0" dirty="0"/>
          </a:p>
          <a:p>
            <a:r>
              <a:rPr lang="en-US" dirty="0"/>
              <a:t>For this Performance Expectation, these statements tell us that the “Examples of changes in ecosystem conditions could include modest biological or physical changes, such as moderate hunting or a seasonal flood; and extreme changes, such as volcanic eruption or sea level rise.” and that “An assessment boundary is not provided for this PE.”</a:t>
            </a:r>
            <a:endParaRPr lang="en-US" baseline="0" dirty="0"/>
          </a:p>
        </p:txBody>
      </p:sp>
      <p:sp>
        <p:nvSpPr>
          <p:cNvPr id="4" name="Slide Number Placeholder 3"/>
          <p:cNvSpPr>
            <a:spLocks noGrp="1"/>
          </p:cNvSpPr>
          <p:nvPr>
            <p:ph type="sldNum" sz="quarter" idx="10"/>
          </p:nvPr>
        </p:nvSpPr>
        <p:spPr/>
        <p:txBody>
          <a:bodyPr/>
          <a:lstStyle/>
          <a:p>
            <a:fld id="{4C8005DD-FEDA-4D0D-9955-1A9CBC03E8DC}" type="slidenum">
              <a:rPr lang="en-US" smtClean="0"/>
              <a:t>26</a:t>
            </a:fld>
            <a:endParaRPr lang="en-US"/>
          </a:p>
        </p:txBody>
      </p:sp>
    </p:spTree>
    <p:extLst>
      <p:ext uri="{BB962C8B-B14F-4D97-AF65-F5344CB8AC3E}">
        <p14:creationId xmlns:p14="http://schemas.microsoft.com/office/powerpoint/2010/main" val="3909201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back page is specific to the WCAS and </a:t>
            </a:r>
            <a:r>
              <a:rPr lang="en-US" baseline="0" dirty="0"/>
              <a:t>always starts with a table of four Item Specifications [CLICK].  </a:t>
            </a:r>
          </a:p>
          <a:p>
            <a:endParaRPr lang="en-US" baseline="0" dirty="0"/>
          </a:p>
          <a:p>
            <a:r>
              <a:rPr lang="en-US" baseline="0" dirty="0"/>
              <a:t>The first item specification has a code with  a “.1” added onto the end of the </a:t>
            </a:r>
            <a:r>
              <a:rPr lang="en-US" b="0" baseline="0" dirty="0"/>
              <a:t>Performance Expectation</a:t>
            </a:r>
            <a:r>
              <a:rPr lang="en-US" baseline="0" dirty="0"/>
              <a:t> number.  The code for the first item specification here is HS-LS2-6.1 The first item specification describes how a </a:t>
            </a:r>
            <a:r>
              <a:rPr lang="en-US" b="1" baseline="0" dirty="0"/>
              <a:t>three dimensional </a:t>
            </a:r>
            <a:r>
              <a:rPr lang="en-US" baseline="0" dirty="0"/>
              <a:t>item is written to assess the </a:t>
            </a:r>
            <a:r>
              <a:rPr lang="en-US" b="1" baseline="0" dirty="0"/>
              <a:t>SEP</a:t>
            </a:r>
            <a:r>
              <a:rPr lang="en-US" baseline="0" dirty="0"/>
              <a:t>, </a:t>
            </a:r>
            <a:r>
              <a:rPr lang="en-US" b="1" baseline="0" dirty="0"/>
              <a:t>DCI</a:t>
            </a:r>
            <a:r>
              <a:rPr lang="en-US" baseline="0" dirty="0"/>
              <a:t>, and </a:t>
            </a:r>
            <a:r>
              <a:rPr lang="en-US" b="1" baseline="0" dirty="0"/>
              <a:t>CCC </a:t>
            </a:r>
            <a:r>
              <a:rPr lang="en-US" b="0" baseline="0" dirty="0"/>
              <a:t>of the Performance Expectation.</a:t>
            </a:r>
          </a:p>
          <a:p>
            <a:endParaRPr lang="en-US" b="0" baseline="0" dirty="0"/>
          </a:p>
          <a:p>
            <a:pPr defTabSz="931774">
              <a:defRPr/>
            </a:pPr>
            <a:r>
              <a:rPr lang="en-US" baseline="0" dirty="0"/>
              <a:t>The second item specification listed--has a code with  a “.2” added onto the end of the </a:t>
            </a:r>
            <a:r>
              <a:rPr lang="en-US" b="0" baseline="0" dirty="0"/>
              <a:t>Performance Expectation</a:t>
            </a:r>
            <a:r>
              <a:rPr lang="en-US" baseline="0" dirty="0"/>
              <a:t> number.  The second item specification describes how a </a:t>
            </a:r>
            <a:r>
              <a:rPr lang="en-US" b="1" baseline="0" dirty="0"/>
              <a:t>two dimensional </a:t>
            </a:r>
            <a:r>
              <a:rPr lang="en-US" baseline="0" dirty="0"/>
              <a:t>item is written to assess the </a:t>
            </a:r>
            <a:r>
              <a:rPr lang="en-US" b="1" baseline="0" dirty="0"/>
              <a:t>SEP</a:t>
            </a:r>
            <a:r>
              <a:rPr lang="en-US" baseline="0" dirty="0"/>
              <a:t> and </a:t>
            </a:r>
            <a:r>
              <a:rPr lang="en-US" b="1" baseline="0" dirty="0"/>
              <a:t>DCI</a:t>
            </a:r>
            <a:r>
              <a:rPr lang="en-US" b="0" baseline="0" dirty="0"/>
              <a:t> of the Performance Expectation.</a:t>
            </a:r>
          </a:p>
          <a:p>
            <a:endParaRPr lang="en-US" baseline="0" dirty="0"/>
          </a:p>
          <a:p>
            <a:pPr defTabSz="931501">
              <a:defRPr/>
            </a:pPr>
            <a:r>
              <a:rPr lang="en-US" baseline="0" dirty="0"/>
              <a:t>The third item specification listed--has a code with  a “.3”. The third item specification describes how a </a:t>
            </a:r>
            <a:r>
              <a:rPr lang="en-US" b="1" baseline="0" dirty="0"/>
              <a:t>two dimensional </a:t>
            </a:r>
            <a:r>
              <a:rPr lang="en-US" baseline="0" dirty="0"/>
              <a:t>item is written to assess the </a:t>
            </a:r>
            <a:r>
              <a:rPr lang="en-US" b="1" baseline="0" dirty="0"/>
              <a:t>DCI</a:t>
            </a:r>
            <a:r>
              <a:rPr lang="en-US" baseline="0" dirty="0"/>
              <a:t> and </a:t>
            </a:r>
            <a:r>
              <a:rPr lang="en-US" b="1" baseline="0" dirty="0"/>
              <a:t>CCC</a:t>
            </a:r>
            <a:r>
              <a:rPr lang="en-US" baseline="0" dirty="0"/>
              <a:t> </a:t>
            </a:r>
            <a:r>
              <a:rPr lang="en-US" b="0" baseline="0" dirty="0"/>
              <a:t>of the Performance Expectation.</a:t>
            </a:r>
          </a:p>
          <a:p>
            <a:pPr defTabSz="931501">
              <a:defRPr/>
            </a:pPr>
            <a:endParaRPr lang="en-US" baseline="0" dirty="0"/>
          </a:p>
          <a:p>
            <a:pPr defTabSz="931501">
              <a:defRPr/>
            </a:pPr>
            <a:r>
              <a:rPr lang="en-US" baseline="0" dirty="0"/>
              <a:t>The fourth item specification listed--has a code with  a “.4”. The fourth  item specification will describe how a </a:t>
            </a:r>
            <a:r>
              <a:rPr lang="en-US" b="1" baseline="0" dirty="0"/>
              <a:t>two dimensional </a:t>
            </a:r>
            <a:r>
              <a:rPr lang="en-US" baseline="0" dirty="0"/>
              <a:t>item is written to assess the </a:t>
            </a:r>
            <a:r>
              <a:rPr lang="en-US" b="1" baseline="0" dirty="0"/>
              <a:t>SEP</a:t>
            </a:r>
            <a:r>
              <a:rPr lang="en-US" baseline="0" dirty="0"/>
              <a:t> and </a:t>
            </a:r>
            <a:r>
              <a:rPr lang="en-US" b="1" baseline="0" dirty="0"/>
              <a:t>CCC</a:t>
            </a:r>
            <a:r>
              <a:rPr lang="en-US" baseline="0" dirty="0"/>
              <a:t> for </a:t>
            </a:r>
            <a:r>
              <a:rPr lang="en-US" b="0" baseline="0" dirty="0"/>
              <a:t>the Performance Expectation.</a:t>
            </a:r>
          </a:p>
          <a:p>
            <a:pPr defTabSz="931501">
              <a:defRPr/>
            </a:pPr>
            <a:endParaRPr lang="en-US" baseline="0" dirty="0"/>
          </a:p>
          <a:p>
            <a:r>
              <a:rPr lang="en-US" baseline="0" dirty="0"/>
              <a:t>When you read each of the four specifications, you’ll notice key words bolded. </a:t>
            </a:r>
          </a:p>
          <a:p>
            <a:endParaRPr lang="en-US" baseline="0" dirty="0"/>
          </a:p>
          <a:p>
            <a:r>
              <a:rPr lang="en-US" baseline="0" dirty="0"/>
              <a:t>The “Details and Clarifications” section includes information that helps unpack the those key words. [CLICK]</a:t>
            </a:r>
          </a:p>
          <a:p>
            <a:endParaRPr lang="en-US" baseline="0" dirty="0"/>
          </a:p>
          <a:p>
            <a:r>
              <a:rPr lang="en-US" baseline="0" dirty="0"/>
              <a:t>It is important to note that the details and clarifications section provides EXAMPLES only, NOT exhaustive lists.  </a:t>
            </a:r>
          </a:p>
          <a:p>
            <a:endParaRPr lang="en-US" baseline="0" dirty="0"/>
          </a:p>
          <a:p>
            <a:pPr defTabSz="931774">
              <a:defRPr/>
            </a:pPr>
            <a:r>
              <a:rPr lang="en-US" baseline="0" dirty="0"/>
              <a:t>If I want to write a three dimensional item, I would use item specification HS-LS2-6.1 as a guide, and then use the details and clarifications section to help put the pieces together.  The other three item specifications would guide the development of two-dimensional items. </a:t>
            </a:r>
          </a:p>
          <a:p>
            <a:endParaRPr lang="en-US" b="0" baseline="0" dirty="0"/>
          </a:p>
          <a:p>
            <a:pPr lvl="0"/>
            <a:r>
              <a:rPr lang="en-US" b="0" baseline="0" dirty="0"/>
              <a:t>I can see from the first set of bullets in the details and clarifications section that there are several ways to assess the SEP “</a:t>
            </a:r>
            <a:r>
              <a:rPr lang="en-US" dirty="0"/>
              <a:t>Engaging in Argument from Evidence</a:t>
            </a:r>
            <a:r>
              <a:rPr lang="en-US" b="0" baseline="0" dirty="0"/>
              <a:t>”. For example, I could write an item in which students are :</a:t>
            </a:r>
          </a:p>
          <a:p>
            <a:pPr marL="174708" indent="-174708">
              <a:buFont typeface="Arial" panose="020B0604020202020204" pitchFamily="34" charset="0"/>
              <a:buChar char="•"/>
            </a:pPr>
            <a:r>
              <a:rPr lang="en-US" b="0" baseline="0" dirty="0"/>
              <a:t>describing criteria used to critique claims</a:t>
            </a:r>
            <a:endParaRPr lang="en-US" dirty="0"/>
          </a:p>
          <a:p>
            <a:pPr marL="174708" indent="-174708">
              <a:buFont typeface="Arial" panose="020B0604020202020204" pitchFamily="34" charset="0"/>
              <a:buChar char="•"/>
            </a:pPr>
            <a:r>
              <a:rPr lang="en-US" dirty="0"/>
              <a:t>using evidence to compare and/or evaluate competing arguments and/or solutions</a:t>
            </a:r>
          </a:p>
          <a:p>
            <a:pPr marL="174708" indent="-174708">
              <a:buFont typeface="Arial" panose="020B0604020202020204" pitchFamily="34" charset="0"/>
              <a:buChar char="•"/>
            </a:pPr>
            <a:r>
              <a:rPr lang="en-US" dirty="0"/>
              <a:t>using evidence to determine the merit of an argument and/or an explanation</a:t>
            </a:r>
          </a:p>
          <a:p>
            <a:pPr marL="174708" indent="-174708">
              <a:buFont typeface="Arial" panose="020B0604020202020204" pitchFamily="34" charset="0"/>
              <a:buChar char="•"/>
            </a:pPr>
            <a:r>
              <a:rPr lang="en-US" dirty="0"/>
              <a:t>using evidence to construct and/or support an argument and/or a claim; or</a:t>
            </a:r>
          </a:p>
          <a:p>
            <a:pPr marL="174708" indent="-174708">
              <a:buFont typeface="Arial" panose="020B0604020202020204" pitchFamily="34" charset="0"/>
              <a:buChar char="•"/>
            </a:pPr>
            <a:r>
              <a:rPr lang="en-US" dirty="0"/>
              <a:t>evaluating competing design solutions to real world problems using scientific ideas and/or evidence and/or relevant economic, societal, and/or environmental considerations. </a:t>
            </a:r>
          </a:p>
          <a:p>
            <a:pPr marL="174708" indent="-174708">
              <a:buFont typeface="Arial" panose="020B0604020202020204" pitchFamily="34" charset="0"/>
              <a:buChar char="•"/>
            </a:pPr>
            <a:endParaRPr lang="en-US" b="0" baseline="0" dirty="0"/>
          </a:p>
          <a:p>
            <a:r>
              <a:rPr lang="en-US" b="0" baseline="0" dirty="0"/>
              <a:t>I am not limited to “</a:t>
            </a:r>
            <a:r>
              <a:rPr lang="en-US" dirty="0"/>
              <a:t>Engaging in argument from evidence.” like the blue box on the first page indicated. </a:t>
            </a:r>
          </a:p>
          <a:p>
            <a:endParaRPr lang="en-US" dirty="0"/>
          </a:p>
          <a:p>
            <a:pPr defTabSz="931774">
              <a:defRPr/>
            </a:pPr>
            <a:r>
              <a:rPr lang="en-US" b="0" baseline="0" dirty="0"/>
              <a:t>The second set of bullets gives some examples of complex interactions </a:t>
            </a:r>
            <a:r>
              <a:rPr lang="en-US" dirty="0"/>
              <a:t>such as: </a:t>
            </a:r>
          </a:p>
          <a:p>
            <a:pPr marL="174708" indent="-174708">
              <a:buFont typeface="Arial" panose="020B0604020202020204" pitchFamily="34" charset="0"/>
              <a:buChar char="•"/>
            </a:pPr>
            <a:r>
              <a:rPr lang="en-US" dirty="0"/>
              <a:t>relationships among different species</a:t>
            </a:r>
          </a:p>
          <a:p>
            <a:pPr marL="174708" indent="-174708">
              <a:buFont typeface="Arial" panose="020B0604020202020204" pitchFamily="34" charset="0"/>
              <a:buChar char="•"/>
            </a:pPr>
            <a:r>
              <a:rPr lang="en-US" dirty="0"/>
              <a:t>relationships between populations and their environment</a:t>
            </a:r>
          </a:p>
          <a:p>
            <a:pPr marL="174708" indent="-174708">
              <a:buFont typeface="Arial" panose="020B0604020202020204" pitchFamily="34" charset="0"/>
              <a:buChar char="•"/>
            </a:pPr>
            <a:r>
              <a:rPr lang="en-US" dirty="0"/>
              <a:t>biological disturbances and the effect on populations</a:t>
            </a:r>
          </a:p>
          <a:p>
            <a:pPr marL="174708" indent="-174708">
              <a:buFont typeface="Arial" panose="020B0604020202020204" pitchFamily="34" charset="0"/>
              <a:buChar char="•"/>
            </a:pPr>
            <a:r>
              <a:rPr lang="en-US" dirty="0"/>
              <a:t>physical disturbances and the effect on populations</a:t>
            </a:r>
          </a:p>
          <a:p>
            <a:pPr marL="174708" indent="-174708">
              <a:buFont typeface="Arial" panose="020B0604020202020204" pitchFamily="34" charset="0"/>
              <a:buChar char="•"/>
            </a:pPr>
            <a:r>
              <a:rPr lang="en-US" dirty="0"/>
              <a:t>resources affecting population size</a:t>
            </a:r>
          </a:p>
          <a:p>
            <a:pPr lvl="0"/>
            <a:endParaRPr lang="en-US" dirty="0"/>
          </a:p>
          <a:p>
            <a:pPr lvl="0"/>
            <a:r>
              <a:rPr lang="en-US" dirty="0"/>
              <a:t>And t</a:t>
            </a:r>
            <a:r>
              <a:rPr lang="en-US" b="0" baseline="0" dirty="0"/>
              <a:t>he third set of bullets gives some examples of </a:t>
            </a:r>
            <a:r>
              <a:rPr lang="en-US" dirty="0"/>
              <a:t>explanations of stability and change such as: </a:t>
            </a:r>
          </a:p>
          <a:p>
            <a:pPr marL="174708" indent="-174708">
              <a:buFont typeface="Arial" panose="020B0604020202020204" pitchFamily="34" charset="0"/>
              <a:buChar char="•"/>
            </a:pPr>
            <a:r>
              <a:rPr lang="en-US" dirty="0"/>
              <a:t>biological and/or physical disturbances can change the types and/or numbers of the ecosystem’s species</a:t>
            </a:r>
          </a:p>
          <a:p>
            <a:pPr marL="174708" indent="-174708">
              <a:buFont typeface="Arial" panose="020B0604020202020204" pitchFamily="34" charset="0"/>
              <a:buChar char="•"/>
            </a:pPr>
            <a:r>
              <a:rPr lang="en-US" dirty="0"/>
              <a:t>ecosystems with modest disruptions maintain stable conditions or return to their original state after the disruption</a:t>
            </a:r>
          </a:p>
          <a:p>
            <a:pPr marL="174708" indent="-174708">
              <a:buFont typeface="Arial" panose="020B0604020202020204" pitchFamily="34" charset="0"/>
              <a:buChar char="•"/>
            </a:pPr>
            <a:r>
              <a:rPr lang="en-US" dirty="0"/>
              <a:t>extreme fluctuations in ecosystem conditions can change the resources and/or habitat availability to such a degree that the ecosystem cannot return to its original state and instead becomes a very different ecosystem</a:t>
            </a:r>
          </a:p>
          <a:p>
            <a:pPr marL="174708" indent="-174708">
              <a:buFont typeface="Arial" panose="020B0604020202020204" pitchFamily="34" charset="0"/>
              <a:buChar char="•"/>
            </a:pPr>
            <a:r>
              <a:rPr lang="en-US" dirty="0"/>
              <a:t>feedback can stabilize or destabilize an ecosystem</a:t>
            </a:r>
          </a:p>
          <a:p>
            <a:pPr defTabSz="931774">
              <a:defRPr/>
            </a:pPr>
            <a:endParaRPr lang="en-US" b="0" baseline="0" dirty="0"/>
          </a:p>
        </p:txBody>
      </p:sp>
      <p:sp>
        <p:nvSpPr>
          <p:cNvPr id="4" name="Slide Number Placeholder 3"/>
          <p:cNvSpPr>
            <a:spLocks noGrp="1"/>
          </p:cNvSpPr>
          <p:nvPr>
            <p:ph type="sldNum" sz="quarter" idx="10"/>
          </p:nvPr>
        </p:nvSpPr>
        <p:spPr/>
        <p:txBody>
          <a:bodyPr/>
          <a:lstStyle/>
          <a:p>
            <a:fld id="{4C8005DD-FEDA-4D0D-9955-1A9CBC03E8DC}" type="slidenum">
              <a:rPr lang="en-US" smtClean="0"/>
              <a:t>27</a:t>
            </a:fld>
            <a:endParaRPr lang="en-US"/>
          </a:p>
        </p:txBody>
      </p:sp>
    </p:spTree>
    <p:extLst>
      <p:ext uri="{BB962C8B-B14F-4D97-AF65-F5344CB8AC3E}">
        <p14:creationId xmlns:p14="http://schemas.microsoft.com/office/powerpoint/2010/main" val="3757519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use</a:t>
            </a:r>
            <a:r>
              <a:rPr lang="en-US" baseline="0" dirty="0"/>
              <a:t> the Coral Bleaching cluster found in the Grade 11 WCAS Training Test to connect the item specification we just looked at to item development for the WCAS.</a:t>
            </a:r>
          </a:p>
          <a:p>
            <a:endParaRPr lang="en-US" baseline="0" dirty="0"/>
          </a:p>
          <a:p>
            <a:r>
              <a:rPr lang="en-US" baseline="0" dirty="0"/>
              <a:t>Please note that for of this next part of the presentation, even though the cluster is available online in the Grade 11 WCAS training test, we are not going to look at the cluster in the online platform. Instead, the science team has come up with a way to show alignment between the items and the performance expectation bundle using static images. </a:t>
            </a:r>
          </a:p>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28</a:t>
            </a:fld>
            <a:endParaRPr lang="en-US"/>
          </a:p>
        </p:txBody>
      </p:sp>
    </p:spTree>
    <p:extLst>
      <p:ext uri="{BB962C8B-B14F-4D97-AF65-F5344CB8AC3E}">
        <p14:creationId xmlns:p14="http://schemas.microsoft.com/office/powerpoint/2010/main" val="4029112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stimulus section for Coral Bleaching.</a:t>
            </a:r>
          </a:p>
          <a:p>
            <a:endParaRPr lang="en-US" baseline="0" dirty="0"/>
          </a:p>
          <a:p>
            <a:r>
              <a:rPr lang="en-US" baseline="0" dirty="0"/>
              <a:t>It reads:</a:t>
            </a:r>
          </a:p>
          <a:p>
            <a:r>
              <a:rPr lang="en-US" dirty="0"/>
              <a:t>“Coral Bleaching. Section 1. Read the information and answer the questions. A coral reef is made up of organisms called corals. Corals are marine animals whose skeletons form the structure of the reef. The bright colors of coral reefs are caused by algae that live inside the skeletons of the corals and provide the corals with energy. </a:t>
            </a:r>
          </a:p>
          <a:p>
            <a:endParaRPr lang="en-US" dirty="0"/>
          </a:p>
          <a:p>
            <a:r>
              <a:rPr lang="en-US" dirty="0"/>
              <a:t>Coral reefs provide homes for about 25% of all marine species. The Coral Reef Ecosystem diagram shows some of the organisms found in a coral reef ecosystem.”</a:t>
            </a:r>
          </a:p>
          <a:p>
            <a:pPr defTabSz="931774">
              <a:defRPr/>
            </a:pPr>
            <a:endParaRPr lang="en-US" dirty="0"/>
          </a:p>
          <a:p>
            <a:pPr defTabSz="931774">
              <a:defRPr/>
            </a:pPr>
            <a:r>
              <a:rPr lang="en-US" dirty="0"/>
              <a:t>Below the diagram it reads: “When stressed, corals expel the algae, lose their bright colors, and become white. This is known as a coral bleaching event. If the stress lasts for only a short time, the corals can recover. But if the stress last for a long time, the corals can starve.”</a:t>
            </a:r>
          </a:p>
          <a:p>
            <a:pPr defTabSz="931774">
              <a:defRPr/>
            </a:pPr>
            <a:endParaRPr lang="en-US" dirty="0"/>
          </a:p>
          <a:p>
            <a:r>
              <a:rPr lang="en-US" dirty="0"/>
              <a:t>The first item</a:t>
            </a:r>
            <a:r>
              <a:rPr lang="en-US" baseline="0" dirty="0"/>
              <a:t> in the Coral Bleaching cluster reads:</a:t>
            </a:r>
          </a:p>
          <a:p>
            <a:r>
              <a:rPr lang="en-US" baseline="0" dirty="0"/>
              <a:t>“</a:t>
            </a:r>
            <a:r>
              <a:rPr lang="en-US" dirty="0"/>
              <a:t>A student claims that coral reef ecosystems are stable because they can recover after a bleaching event. Which evidence should be collected to evaluate the student’s claim?”</a:t>
            </a:r>
          </a:p>
          <a:p>
            <a:endParaRPr lang="en-US" dirty="0"/>
          </a:p>
          <a:p>
            <a:r>
              <a:rPr lang="en-US" b="1" dirty="0"/>
              <a:t>A</a:t>
            </a:r>
            <a:r>
              <a:rPr lang="en-US" dirty="0"/>
              <a:t>  the number of algae in a coral reef ecosystem during a bleaching event</a:t>
            </a:r>
          </a:p>
          <a:p>
            <a:r>
              <a:rPr lang="en-US" b="1" dirty="0"/>
              <a:t>B</a:t>
            </a:r>
            <a:r>
              <a:rPr lang="en-US" dirty="0"/>
              <a:t>  the size of predators in a coral reef ecosystem that survive a bleaching event</a:t>
            </a:r>
          </a:p>
          <a:p>
            <a:r>
              <a:rPr lang="en-US" b="1" dirty="0"/>
              <a:t>C</a:t>
            </a:r>
            <a:r>
              <a:rPr lang="en-US" dirty="0"/>
              <a:t>  the temperature of the ocean in a coral reef ecosystem before and after a bleaching event</a:t>
            </a:r>
          </a:p>
          <a:p>
            <a:r>
              <a:rPr lang="en-US" b="1" dirty="0"/>
              <a:t>D</a:t>
            </a:r>
            <a:r>
              <a:rPr lang="en-US" dirty="0"/>
              <a:t>  the number and type of organisms in a coral reef ecosystem before and after a bleaching event</a:t>
            </a:r>
          </a:p>
          <a:p>
            <a:endParaRPr lang="en-US" dirty="0"/>
          </a:p>
          <a:p>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29</a:t>
            </a:fld>
            <a:endParaRPr lang="en-US"/>
          </a:p>
        </p:txBody>
      </p:sp>
    </p:spTree>
    <p:extLst>
      <p:ext uri="{BB962C8B-B14F-4D97-AF65-F5344CB8AC3E}">
        <p14:creationId xmlns:p14="http://schemas.microsoft.com/office/powerpoint/2010/main" val="157654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a:p>
        </p:txBody>
      </p:sp>
    </p:spTree>
    <p:extLst>
      <p:ext uri="{BB962C8B-B14F-4D97-AF65-F5344CB8AC3E}">
        <p14:creationId xmlns:p14="http://schemas.microsoft.com/office/powerpoint/2010/main" val="3133926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the correct answer for item 1. [PAUSE]</a:t>
            </a:r>
          </a:p>
          <a:p>
            <a:pPr defTabSz="931774">
              <a:defRPr/>
            </a:pPr>
            <a:endParaRPr lang="en-US" dirty="0"/>
          </a:p>
          <a:p>
            <a:pPr defTabSz="931774">
              <a:defRPr/>
            </a:pPr>
            <a:r>
              <a:rPr lang="en-US" dirty="0"/>
              <a:t>This item was developed to align to HS-LS2-6, the Performance Expectation we just looked at. The next question is—Which item specification does the item align to: HS-LS2-6.1, .2, .3, or .4?</a:t>
            </a:r>
          </a:p>
          <a:p>
            <a:pPr defTabSz="931774">
              <a:defRPr/>
            </a:pP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30</a:t>
            </a:fld>
            <a:endParaRPr lang="en-US"/>
          </a:p>
        </p:txBody>
      </p:sp>
    </p:spTree>
    <p:extLst>
      <p:ext uri="{BB962C8B-B14F-4D97-AF65-F5344CB8AC3E}">
        <p14:creationId xmlns:p14="http://schemas.microsoft.com/office/powerpoint/2010/main" val="3555853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the set of item specifications and details and clarifications again for HS-LS2-6.  </a:t>
            </a:r>
          </a:p>
          <a:p>
            <a:pPr defTabSz="931774">
              <a:defRPr/>
            </a:pPr>
            <a:endParaRPr lang="en-US" dirty="0"/>
          </a:p>
          <a:p>
            <a:r>
              <a:rPr lang="en-US" dirty="0"/>
              <a:t>Thinking about what students are asked to demonstrate in item 1, which specification does this item most closely align to? </a:t>
            </a:r>
          </a:p>
          <a:p>
            <a:endParaRPr lang="en-US" dirty="0"/>
          </a:p>
          <a:p>
            <a:r>
              <a:rPr lang="en-US" dirty="0"/>
              <a:t>If they are being asked to “Evaluate the claims, evidence, and/or reasoning behind currently accepted explanations of how the complex interactions within an ecosystem help maintain stability and/or cause change.” then this is a three-dimensional item aligned to HS-LS2-6.1.  </a:t>
            </a:r>
          </a:p>
          <a:p>
            <a:endParaRPr lang="en-US" dirty="0"/>
          </a:p>
          <a:p>
            <a:r>
              <a:rPr lang="en-US" dirty="0"/>
              <a:t>If they are being asked to “Evaluate the claims, evidence, and/or reasoning behind currently accepted explanations about complex interactions within an ecosystem.” then this is a two-dimensional item aligned to HS-LS2-6.2.  </a:t>
            </a:r>
          </a:p>
          <a:p>
            <a:endParaRPr lang="en-US" dirty="0"/>
          </a:p>
          <a:p>
            <a:pPr defTabSz="931774">
              <a:defRPr/>
            </a:pPr>
            <a:r>
              <a:rPr lang="en-US" dirty="0"/>
              <a:t>If they are being asked to “Connect complex interactions within an ecosystem to stability and/or change.” then this is a two-dimensional item aligned to HS-LS2-6.3.</a:t>
            </a:r>
          </a:p>
          <a:p>
            <a:endParaRPr lang="en-US" dirty="0"/>
          </a:p>
          <a:p>
            <a:pPr defTabSz="931774">
              <a:defRPr/>
            </a:pPr>
            <a:r>
              <a:rPr lang="en-US" dirty="0"/>
              <a:t>If they are being asked to “Evaluate the claims, evidence, and/or reasoning behind currently accepted explanations of how things change and/or how things remain stable.” then this is a two-dimensional item aligned to HS-LS2-6.4.</a:t>
            </a:r>
          </a:p>
          <a:p>
            <a:endParaRPr lang="en-US" dirty="0"/>
          </a:p>
          <a:p>
            <a:r>
              <a:rPr lang="en-US" dirty="0"/>
              <a:t>Take a few moments to decide which item specification you think this item is aligned to. [PAUSE]</a:t>
            </a:r>
          </a:p>
          <a:p>
            <a:endParaRPr lang="en-US" dirty="0"/>
          </a:p>
          <a:p>
            <a:r>
              <a:rPr lang="en-US" dirty="0"/>
              <a:t>If you chose HS-LS2-6.1, then you agree with the educator work groups that developed and reviewed this item. </a:t>
            </a:r>
          </a:p>
          <a:p>
            <a:endParaRPr lang="en-US" dirty="0"/>
          </a:p>
          <a:p>
            <a:r>
              <a:rPr lang="en-US" dirty="0"/>
              <a:t>Students describe evidence to evaluate a claim (</a:t>
            </a:r>
            <a:r>
              <a:rPr lang="en-US" b="1" dirty="0"/>
              <a:t>SEP</a:t>
            </a:r>
            <a:r>
              <a:rPr lang="en-US" dirty="0"/>
              <a:t>)  about an interaction in an ecosystem (</a:t>
            </a:r>
            <a:r>
              <a:rPr lang="en-US" b="1" dirty="0"/>
              <a:t>DCI</a:t>
            </a:r>
            <a:r>
              <a:rPr lang="en-US" dirty="0"/>
              <a:t>) that can affect the stability of that ecosystem (</a:t>
            </a:r>
            <a:r>
              <a:rPr lang="en-US" b="1" dirty="0"/>
              <a:t>CCC</a:t>
            </a:r>
            <a:r>
              <a:rPr lang="en-US" dirty="0"/>
              <a:t>). All three dimensions are assessed in this item. </a:t>
            </a:r>
          </a:p>
          <a:p>
            <a:endParaRPr lang="en-US" dirty="0"/>
          </a:p>
          <a:p>
            <a:r>
              <a:rPr lang="en-US" dirty="0"/>
              <a:t>This is a locking item. There is information in the 2</a:t>
            </a:r>
            <a:r>
              <a:rPr lang="en-US" baseline="30000" dirty="0"/>
              <a:t>nd</a:t>
            </a:r>
            <a:r>
              <a:rPr lang="en-US" dirty="0"/>
              <a:t> stimulus sections or items later in the cluster that could clue the answer to this item. Once students answer the question and move on, they can return to the item and the stimulus, but they cannot change their answer. </a:t>
            </a:r>
          </a:p>
        </p:txBody>
      </p:sp>
      <p:sp>
        <p:nvSpPr>
          <p:cNvPr id="4" name="Slide Number Placeholder 3"/>
          <p:cNvSpPr>
            <a:spLocks noGrp="1"/>
          </p:cNvSpPr>
          <p:nvPr>
            <p:ph type="sldNum" sz="quarter" idx="10"/>
          </p:nvPr>
        </p:nvSpPr>
        <p:spPr/>
        <p:txBody>
          <a:bodyPr/>
          <a:lstStyle/>
          <a:p>
            <a:fld id="{4C8005DD-FEDA-4D0D-9955-1A9CBC03E8DC}" type="slidenum">
              <a:rPr lang="en-US" smtClean="0"/>
              <a:t>31</a:t>
            </a:fld>
            <a:endParaRPr lang="en-US"/>
          </a:p>
        </p:txBody>
      </p:sp>
    </p:spTree>
    <p:extLst>
      <p:ext uri="{BB962C8B-B14F-4D97-AF65-F5344CB8AC3E}">
        <p14:creationId xmlns:p14="http://schemas.microsoft.com/office/powerpoint/2010/main" val="2538915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2. An increase in the temperature of seawater is one possible cause of coral bleaching. The Global Coral Bleaching Events graph shows the relationship between the change in seawater temperature and three global coral bleaching events.”</a:t>
            </a:r>
          </a:p>
          <a:p>
            <a:endParaRPr lang="en-US" dirty="0"/>
          </a:p>
          <a:p>
            <a:r>
              <a:rPr lang="en-US" dirty="0"/>
              <a:t>Below the first graph, it reads “The change in seawater temperature is correlated with the amount of carbon dioxide in the atmosphere. The Atmospheric Carbon Dioxide graph shows how the amount of carbon dioxide in the atmosphere has changed since 1960.”</a:t>
            </a:r>
          </a:p>
          <a:p>
            <a:endParaRPr lang="en-US" dirty="0"/>
          </a:p>
          <a:p>
            <a:r>
              <a:rPr lang="en-US" dirty="0"/>
              <a:t>Item 2 </a:t>
            </a:r>
            <a:r>
              <a:rPr lang="en-US" baseline="0" dirty="0"/>
              <a:t>reads:</a:t>
            </a:r>
          </a:p>
          <a:p>
            <a:endParaRPr lang="en-US" baseline="0" dirty="0"/>
          </a:p>
          <a:p>
            <a:r>
              <a:rPr lang="en-US" baseline="0" dirty="0"/>
              <a:t>“</a:t>
            </a:r>
            <a:r>
              <a:rPr lang="en-US" dirty="0"/>
              <a:t>Scientists claim that an increase in carbon dioxide in the atmosphere destabilizes coral reef ecosystems. Which evidence from the Global Coral Bleaching Events and Atmospheric Carbon Dioxide graphs supports the claim?</a:t>
            </a:r>
          </a:p>
          <a:p>
            <a:endParaRPr lang="en-US" dirty="0"/>
          </a:p>
          <a:p>
            <a:r>
              <a:rPr lang="en-US" b="1" dirty="0"/>
              <a:t>A</a:t>
            </a:r>
            <a:r>
              <a:rPr lang="en-US" dirty="0"/>
              <a:t>  The increase in the frequency of coral bleaching events correlates with the increase in atmospheric carbon dioxide levels. </a:t>
            </a:r>
          </a:p>
          <a:p>
            <a:r>
              <a:rPr lang="en-US" b="1" dirty="0"/>
              <a:t>B</a:t>
            </a:r>
            <a:r>
              <a:rPr lang="en-US" dirty="0"/>
              <a:t>  The increase in seawater temperature correlates with the decrease in atmospheric carbon dioxide levels. </a:t>
            </a:r>
          </a:p>
          <a:p>
            <a:r>
              <a:rPr lang="en-US" b="1" dirty="0"/>
              <a:t>C</a:t>
            </a:r>
            <a:r>
              <a:rPr lang="en-US" dirty="0"/>
              <a:t>  The atmospheric carbon dioxide level and change in seawater temperature fluctuate at regular intervals. </a:t>
            </a:r>
          </a:p>
          <a:p>
            <a:r>
              <a:rPr lang="en-US" b="1" dirty="0"/>
              <a:t>D</a:t>
            </a:r>
            <a:r>
              <a:rPr lang="en-US" dirty="0"/>
              <a:t>  The atmospheric carbon dioxide level was highest before the first coral bleaching event occurred.”</a:t>
            </a:r>
          </a:p>
          <a:p>
            <a:endParaRPr lang="en-US" dirty="0"/>
          </a:p>
          <a:p>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32</a:t>
            </a:fld>
            <a:endParaRPr lang="en-US"/>
          </a:p>
        </p:txBody>
      </p:sp>
    </p:spTree>
    <p:extLst>
      <p:ext uri="{BB962C8B-B14F-4D97-AF65-F5344CB8AC3E}">
        <p14:creationId xmlns:p14="http://schemas.microsoft.com/office/powerpoint/2010/main" val="2211488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the correct answer for Item 2. [PAUSE]</a:t>
            </a:r>
          </a:p>
          <a:p>
            <a:endParaRPr lang="en-US" baseline="0" dirty="0"/>
          </a:p>
          <a:p>
            <a:r>
              <a:rPr lang="en-US" dirty="0"/>
              <a:t>This item was also developed to align to HS-LS2-6</a:t>
            </a:r>
          </a:p>
          <a:p>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33</a:t>
            </a:fld>
            <a:endParaRPr lang="en-US"/>
          </a:p>
        </p:txBody>
      </p:sp>
    </p:spTree>
    <p:extLst>
      <p:ext uri="{BB962C8B-B14F-4D97-AF65-F5344CB8AC3E}">
        <p14:creationId xmlns:p14="http://schemas.microsoft.com/office/powerpoint/2010/main" val="2721565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the set of item specifications and details and clarifications again.  </a:t>
            </a:r>
          </a:p>
          <a:p>
            <a:endParaRPr lang="en-US" dirty="0"/>
          </a:p>
          <a:p>
            <a:r>
              <a:rPr lang="en-US" dirty="0"/>
              <a:t>Take a few moments to decide which item specification you think this item is aligned to. [PAUSE]</a:t>
            </a:r>
          </a:p>
          <a:p>
            <a:endParaRPr lang="en-US" dirty="0"/>
          </a:p>
          <a:p>
            <a:r>
              <a:rPr lang="en-US" dirty="0"/>
              <a:t>If you chose HS-LS2-6.1, then you agree with the educator work groups that developed and reviewed this item. </a:t>
            </a:r>
          </a:p>
          <a:p>
            <a:endParaRPr lang="en-US" dirty="0"/>
          </a:p>
          <a:p>
            <a:r>
              <a:rPr lang="en-US" dirty="0"/>
              <a:t>Students describe evidence that supports a claim (</a:t>
            </a:r>
            <a:r>
              <a:rPr lang="en-US" b="1" dirty="0"/>
              <a:t>SEP</a:t>
            </a:r>
            <a:r>
              <a:rPr lang="en-US" dirty="0"/>
              <a:t>)  about an interaction in an ecosystem (</a:t>
            </a:r>
            <a:r>
              <a:rPr lang="en-US" b="1" dirty="0"/>
              <a:t>DCI</a:t>
            </a:r>
            <a:r>
              <a:rPr lang="en-US" dirty="0"/>
              <a:t>) that results in the stability of that ecosystem (</a:t>
            </a:r>
            <a:r>
              <a:rPr lang="en-US" b="1" dirty="0"/>
              <a:t>CCC</a:t>
            </a:r>
            <a:r>
              <a:rPr lang="en-US" dirty="0"/>
              <a:t>). </a:t>
            </a:r>
          </a:p>
          <a:p>
            <a:endParaRPr lang="en-US" dirty="0"/>
          </a:p>
          <a:p>
            <a:pPr defTabSz="931774">
              <a:defRPr/>
            </a:pPr>
            <a:r>
              <a:rPr lang="en-US" dirty="0"/>
              <a:t>Item 2 is also a locking item. </a:t>
            </a:r>
          </a:p>
        </p:txBody>
      </p:sp>
      <p:sp>
        <p:nvSpPr>
          <p:cNvPr id="4" name="Slide Number Placeholder 3"/>
          <p:cNvSpPr>
            <a:spLocks noGrp="1"/>
          </p:cNvSpPr>
          <p:nvPr>
            <p:ph type="sldNum" sz="quarter" idx="10"/>
          </p:nvPr>
        </p:nvSpPr>
        <p:spPr/>
        <p:txBody>
          <a:bodyPr/>
          <a:lstStyle/>
          <a:p>
            <a:fld id="{4C8005DD-FEDA-4D0D-9955-1A9CBC03E8DC}" type="slidenum">
              <a:rPr lang="en-US" smtClean="0"/>
              <a:t>34</a:t>
            </a:fld>
            <a:endParaRPr lang="en-US"/>
          </a:p>
        </p:txBody>
      </p:sp>
    </p:spTree>
    <p:extLst>
      <p:ext uri="{BB962C8B-B14F-4D97-AF65-F5344CB8AC3E}">
        <p14:creationId xmlns:p14="http://schemas.microsoft.com/office/powerpoint/2010/main" val="240129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a:t>
            </a:r>
            <a:r>
              <a:rPr lang="en-US" baseline="0" dirty="0"/>
              <a:t> two items </a:t>
            </a:r>
            <a:r>
              <a:rPr lang="en-US" dirty="0"/>
              <a:t>in</a:t>
            </a:r>
            <a:r>
              <a:rPr lang="en-US" baseline="0" dirty="0"/>
              <a:t> the Coral Bleaching Cluster are aligned to HS-ESS2-2. Let’s take a look at the item specification for that Performance Expectation. As we read through this one, please note how the format is the same as that for HS-LS2-6. All item specifications are formatted the same way.</a:t>
            </a:r>
          </a:p>
          <a:p>
            <a:pPr defTabSz="931774">
              <a:defRPr/>
            </a:pPr>
            <a:endParaRPr lang="en-US" b="1" dirty="0"/>
          </a:p>
          <a:p>
            <a:pPr defTabSz="931774">
              <a:defRPr/>
            </a:pPr>
            <a:r>
              <a:rPr lang="en-US" b="1" dirty="0"/>
              <a:t>First, the performance expectation statement: </a:t>
            </a:r>
            <a:r>
              <a:rPr lang="en-US" dirty="0"/>
              <a:t>Analyze geoscience data to make the claim that one change to Earth’s surface can create feedbacks that cause changes to other Earth systems. </a:t>
            </a:r>
          </a:p>
          <a:p>
            <a:pPr defTabSz="931774">
              <a:defRPr/>
            </a:pPr>
            <a:endParaRPr lang="en-US" dirty="0"/>
          </a:p>
          <a:p>
            <a:r>
              <a:rPr lang="en-US" dirty="0"/>
              <a:t>Then, the </a:t>
            </a:r>
            <a:r>
              <a:rPr lang="en-US" b="1" dirty="0"/>
              <a:t>Science &amp; Engineering Practices: Analyzing and Interpreting Data</a:t>
            </a:r>
            <a:endParaRPr lang="en-US" dirty="0"/>
          </a:p>
          <a:p>
            <a:r>
              <a:rPr lang="en-US" dirty="0"/>
              <a:t>Analyzing data in 9-12 builds on K-8 experiences and progress to introducing more detailed statistical analysis, the comparison of data sets for consistency, and the use of models to generate and analyze data. </a:t>
            </a:r>
          </a:p>
          <a:p>
            <a:pPr marL="174708" indent="-174708">
              <a:buFont typeface="Arial" panose="020B0604020202020204" pitchFamily="34" charset="0"/>
              <a:buChar char="•"/>
            </a:pPr>
            <a:r>
              <a:rPr lang="en-US" dirty="0"/>
              <a:t>Analyze data using tools, technologies, and/or models (e.g., computational, mathematical) in order to make valid and reliable scientific claims or determine an optimal design solution. </a:t>
            </a:r>
          </a:p>
          <a:p>
            <a:endParaRPr lang="en-US" dirty="0"/>
          </a:p>
          <a:p>
            <a:r>
              <a:rPr lang="en-US" dirty="0"/>
              <a:t>The</a:t>
            </a:r>
            <a:r>
              <a:rPr lang="en-US" b="1" dirty="0"/>
              <a:t> Disciplinary Core Ideas:  </a:t>
            </a:r>
          </a:p>
          <a:p>
            <a:r>
              <a:rPr lang="en-US" b="1" dirty="0"/>
              <a:t>ESS2.A: Earth Materials and Systems</a:t>
            </a:r>
            <a:endParaRPr lang="en-US" dirty="0"/>
          </a:p>
          <a:p>
            <a:pPr lvl="0"/>
            <a:r>
              <a:rPr lang="en-US" dirty="0"/>
              <a:t>Earth’s systems, being dynamic and interacting, cause feedback effects that can increase or decrease the original changes. </a:t>
            </a:r>
          </a:p>
          <a:p>
            <a:r>
              <a:rPr lang="en-US" b="1" dirty="0"/>
              <a:t>ESS2.D: Weather and Climate</a:t>
            </a:r>
            <a:endParaRPr lang="en-US" dirty="0"/>
          </a:p>
          <a:p>
            <a:r>
              <a:rPr lang="en-US" dirty="0"/>
              <a:t>The foundation for Earth’s global climate systems is the electromagnetic radiation from the sun, as well as its reflection, absorption, storage, and redistribution among the atmosphere, ocean, and land systems, and this energy’s re-radiation into space. </a:t>
            </a:r>
          </a:p>
          <a:p>
            <a:endParaRPr lang="en-US" dirty="0"/>
          </a:p>
          <a:p>
            <a:r>
              <a:rPr lang="en-US" dirty="0"/>
              <a:t>and the </a:t>
            </a:r>
            <a:r>
              <a:rPr lang="en-US" b="1" dirty="0"/>
              <a:t>Crosscutting Concept: Stability and Change</a:t>
            </a:r>
          </a:p>
          <a:p>
            <a:r>
              <a:rPr lang="en-US" dirty="0"/>
              <a:t>Feedback (negative or positive) can stabilize or destabilize a system. </a:t>
            </a:r>
          </a:p>
          <a:p>
            <a:pPr defTabSz="931774">
              <a:defRPr/>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This is the same crosscutting concept as we had for HS-LS2-6, however, the bulleted statements are different between the two Performance expectations. </a:t>
            </a:r>
          </a:p>
          <a:p>
            <a:pPr defTabSz="931774">
              <a:defRPr/>
            </a:pPr>
            <a:endParaRPr lang="en-US" dirty="0"/>
          </a:p>
          <a:p>
            <a:pPr defTabSz="931774">
              <a:defRPr/>
            </a:pPr>
            <a:r>
              <a:rPr lang="en-US" b="1" dirty="0"/>
              <a:t>Influence of Engineering, Technology, and Science on Society and the Natural World</a:t>
            </a:r>
          </a:p>
          <a:p>
            <a:pPr marL="174708" indent="-174708" defTabSz="931774">
              <a:buFont typeface="Arial" panose="020B0604020202020204" pitchFamily="34" charset="0"/>
              <a:buChar char="•"/>
              <a:defRPr/>
            </a:pPr>
            <a:r>
              <a:rPr lang="en-US" dirty="0"/>
              <a:t>New technologies can have deep impacts on society and the environment, including some that were not anticipated. Analysis of costs and benefits is a critical aspect of decisions about technology. </a:t>
            </a:r>
          </a:p>
          <a:p>
            <a:endParaRPr lang="en-US" baseline="0" dirty="0"/>
          </a:p>
          <a:p>
            <a:r>
              <a:rPr lang="en-US" baseline="0" dirty="0"/>
              <a:t>Next, are the links to the exact pages in the K-12 Framework for Science Education and the </a:t>
            </a:r>
            <a:r>
              <a:rPr lang="en-US" baseline="0" dirty="0" err="1"/>
              <a:t>NGSS</a:t>
            </a:r>
            <a:r>
              <a:rPr lang="en-US" baseline="0" dirty="0"/>
              <a:t> Appendices where more information about each dimension can be found. </a:t>
            </a:r>
          </a:p>
          <a:p>
            <a:endParaRPr lang="en-US" baseline="0" dirty="0"/>
          </a:p>
          <a:p>
            <a:r>
              <a:rPr lang="en-US" dirty="0"/>
              <a:t>For this Performance Expectation, the clarification statement  tell us that the “Examples should include climate feedbacks, such as how an increase in greenhouse gases causes a rise in global temperatures that melts glacial ice, which reduces the amount of sunlight reflected from Earth’s surface, increasing surface temperatures and further reducing the amount of ice. Examples could also be take from other system interactions, such as how the loss of ground vegetation causes an increase in water runoff and soil erosion; how dammed rivers increase groundwater recharge, decrease sediment transport, and increase coastal erosion; or how the loss of wetlands causes a decrease in local humidity that further reduces the wetland extent. </a:t>
            </a:r>
          </a:p>
          <a:p>
            <a:endParaRPr lang="en-US" dirty="0"/>
          </a:p>
          <a:p>
            <a:r>
              <a:rPr lang="en-US" dirty="0"/>
              <a:t>An assessment boundary is not provided for this PE. </a:t>
            </a:r>
          </a:p>
          <a:p>
            <a:endParaRPr lang="en-US" dirty="0"/>
          </a:p>
          <a:p>
            <a:r>
              <a:rPr lang="en-US" dirty="0"/>
              <a:t>Remember, all of the information on this page (with the exception of the links) is taken directly from the NGSS.</a:t>
            </a:r>
          </a:p>
        </p:txBody>
      </p:sp>
      <p:sp>
        <p:nvSpPr>
          <p:cNvPr id="4" name="Slide Number Placeholder 3"/>
          <p:cNvSpPr>
            <a:spLocks noGrp="1"/>
          </p:cNvSpPr>
          <p:nvPr>
            <p:ph type="sldNum" sz="quarter" idx="10"/>
          </p:nvPr>
        </p:nvSpPr>
        <p:spPr/>
        <p:txBody>
          <a:bodyPr/>
          <a:lstStyle/>
          <a:p>
            <a:fld id="{4C8005DD-FEDA-4D0D-9955-1A9CBC03E8DC}" type="slidenum">
              <a:rPr lang="en-US" smtClean="0"/>
              <a:t>35</a:t>
            </a:fld>
            <a:endParaRPr lang="en-US"/>
          </a:p>
        </p:txBody>
      </p:sp>
    </p:spTree>
    <p:extLst>
      <p:ext uri="{BB962C8B-B14F-4D97-AF65-F5344CB8AC3E}">
        <p14:creationId xmlns:p14="http://schemas.microsoft.com/office/powerpoint/2010/main" val="4156748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back of the</a:t>
            </a:r>
            <a:r>
              <a:rPr lang="en-US" baseline="0" dirty="0"/>
              <a:t> page, we start with the table of item specifications [CLICK] , just like with HS-LS2-6.</a:t>
            </a:r>
          </a:p>
          <a:p>
            <a:endParaRPr lang="en-US" baseline="0" dirty="0"/>
          </a:p>
          <a:p>
            <a:r>
              <a:rPr lang="en-US" baseline="0" dirty="0"/>
              <a:t>HS-ESS2-2</a:t>
            </a:r>
            <a:r>
              <a:rPr lang="en-US" dirty="0"/>
              <a:t>.1 describes </a:t>
            </a:r>
            <a:r>
              <a:rPr lang="en-US" baseline="0" dirty="0"/>
              <a:t>how a </a:t>
            </a:r>
            <a:r>
              <a:rPr lang="en-US" b="1" baseline="0" dirty="0"/>
              <a:t>three-dimensional </a:t>
            </a:r>
            <a:r>
              <a:rPr lang="en-US" baseline="0" dirty="0"/>
              <a:t>item is written to assess the </a:t>
            </a:r>
            <a:r>
              <a:rPr lang="en-US" b="1" baseline="0" dirty="0"/>
              <a:t>SEP</a:t>
            </a:r>
            <a:r>
              <a:rPr lang="en-US" baseline="0" dirty="0"/>
              <a:t>, </a:t>
            </a:r>
            <a:r>
              <a:rPr lang="en-US" b="1" baseline="0" dirty="0"/>
              <a:t>DCI</a:t>
            </a:r>
            <a:r>
              <a:rPr lang="en-US" baseline="0" dirty="0"/>
              <a:t>, and </a:t>
            </a:r>
            <a:r>
              <a:rPr lang="en-US" b="1" baseline="0" dirty="0"/>
              <a:t>CCC. </a:t>
            </a:r>
          </a:p>
          <a:p>
            <a:endParaRPr lang="en-US" dirty="0"/>
          </a:p>
          <a:p>
            <a:pPr defTabSz="931774">
              <a:defRPr/>
            </a:pPr>
            <a:r>
              <a:rPr lang="en-US" dirty="0"/>
              <a:t>.2 describes </a:t>
            </a:r>
            <a:r>
              <a:rPr lang="en-US" baseline="0" dirty="0"/>
              <a:t>how a </a:t>
            </a:r>
            <a:r>
              <a:rPr lang="en-US" b="1" baseline="0" dirty="0"/>
              <a:t>two-dimensional </a:t>
            </a:r>
            <a:r>
              <a:rPr lang="en-US" baseline="0" dirty="0"/>
              <a:t>item is written to assess the </a:t>
            </a:r>
            <a:r>
              <a:rPr lang="en-US" b="1" baseline="0" dirty="0"/>
              <a:t>SEP</a:t>
            </a:r>
            <a:r>
              <a:rPr lang="en-US" baseline="0" dirty="0"/>
              <a:t> and </a:t>
            </a:r>
            <a:r>
              <a:rPr lang="en-US" b="1" baseline="0" dirty="0"/>
              <a:t>DCI.</a:t>
            </a:r>
            <a:r>
              <a:rPr lang="en-US" b="0" baseline="0" dirty="0"/>
              <a:t> </a:t>
            </a:r>
          </a:p>
          <a:p>
            <a:pPr defTabSz="931774">
              <a:defRPr/>
            </a:pPr>
            <a:endParaRPr lang="en-US" dirty="0"/>
          </a:p>
          <a:p>
            <a:r>
              <a:rPr lang="en-US" dirty="0"/>
              <a:t>.3 describes </a:t>
            </a:r>
            <a:r>
              <a:rPr lang="en-US" baseline="0" dirty="0"/>
              <a:t>how a </a:t>
            </a:r>
            <a:r>
              <a:rPr lang="en-US" b="1" baseline="0" dirty="0"/>
              <a:t>two-dimensional </a:t>
            </a:r>
            <a:r>
              <a:rPr lang="en-US" baseline="0" dirty="0"/>
              <a:t>item is written to assess the </a:t>
            </a:r>
            <a:r>
              <a:rPr lang="en-US" b="1" baseline="0" dirty="0"/>
              <a:t>DCI</a:t>
            </a:r>
            <a:r>
              <a:rPr lang="en-US" baseline="0" dirty="0"/>
              <a:t> and </a:t>
            </a:r>
            <a:r>
              <a:rPr lang="en-US" b="1" baseline="0" dirty="0"/>
              <a:t>CCC.</a:t>
            </a:r>
            <a:r>
              <a:rPr lang="en-US" b="0" baseline="0" dirty="0"/>
              <a:t> </a:t>
            </a:r>
          </a:p>
          <a:p>
            <a:endParaRPr lang="en-US" dirty="0"/>
          </a:p>
          <a:p>
            <a:pPr defTabSz="931774">
              <a:defRPr/>
            </a:pPr>
            <a:r>
              <a:rPr lang="en-US" dirty="0"/>
              <a:t>.4 describes </a:t>
            </a:r>
            <a:r>
              <a:rPr lang="en-US" baseline="0" dirty="0"/>
              <a:t>how a </a:t>
            </a:r>
            <a:r>
              <a:rPr lang="en-US" b="1" baseline="0" dirty="0"/>
              <a:t>two-dimensional </a:t>
            </a:r>
            <a:r>
              <a:rPr lang="en-US" baseline="0" dirty="0"/>
              <a:t>item is written to assess the </a:t>
            </a:r>
            <a:r>
              <a:rPr lang="en-US" b="1" baseline="0" dirty="0"/>
              <a:t>SEP</a:t>
            </a:r>
            <a:r>
              <a:rPr lang="en-US" baseline="0" dirty="0"/>
              <a:t> and </a:t>
            </a:r>
            <a:r>
              <a:rPr lang="en-US" b="1" baseline="0" dirty="0"/>
              <a:t>CCC.</a:t>
            </a:r>
            <a:r>
              <a:rPr lang="en-US" b="0" baseline="0" dirty="0"/>
              <a:t> </a:t>
            </a:r>
          </a:p>
          <a:p>
            <a:pPr defTabSz="931774">
              <a:defRPr/>
            </a:pPr>
            <a:endParaRPr lang="en-US" baseline="0" dirty="0"/>
          </a:p>
          <a:p>
            <a:r>
              <a:rPr lang="en-US" baseline="0" dirty="0"/>
              <a:t>And below the item specification we have the details and clarifications [CLICK]. </a:t>
            </a:r>
          </a:p>
          <a:p>
            <a:endParaRPr lang="en-US" baseline="0" dirty="0"/>
          </a:p>
          <a:p>
            <a:pPr defTabSz="931774">
              <a:defRPr/>
            </a:pPr>
            <a:r>
              <a:rPr lang="en-US" dirty="0"/>
              <a:t>T</a:t>
            </a:r>
            <a:r>
              <a:rPr lang="en-US" baseline="0" dirty="0"/>
              <a:t>he first set of  bullets identifies different ways to assess the Analyzing and Interpreting Data </a:t>
            </a:r>
            <a:r>
              <a:rPr lang="en-US" b="1" baseline="0" dirty="0"/>
              <a:t>SEP</a:t>
            </a:r>
            <a:r>
              <a:rPr lang="en-US" b="0" baseline="0" dirty="0"/>
              <a:t>, including:</a:t>
            </a:r>
          </a:p>
          <a:p>
            <a:pPr marL="174708" indent="-174708">
              <a:buFont typeface="Arial" panose="020B0604020202020204" pitchFamily="34" charset="0"/>
              <a:buChar char="•"/>
            </a:pPr>
            <a:r>
              <a:rPr lang="en-US" dirty="0"/>
              <a:t>organizing and/or interpreting data using tables, graphs, and/or statistical analysis</a:t>
            </a:r>
          </a:p>
          <a:p>
            <a:pPr marL="174708" indent="-174708">
              <a:buFont typeface="Arial" panose="020B0604020202020204" pitchFamily="34" charset="0"/>
              <a:buChar char="•"/>
            </a:pPr>
            <a:r>
              <a:rPr lang="en-US" dirty="0"/>
              <a:t>identifying relationships in data using tables and/or graphs</a:t>
            </a:r>
          </a:p>
          <a:p>
            <a:pPr marL="174708" indent="-174708">
              <a:buFont typeface="Arial" panose="020B0604020202020204" pitchFamily="34" charset="0"/>
              <a:buChar char="•"/>
            </a:pPr>
            <a:r>
              <a:rPr lang="en-US" dirty="0"/>
              <a:t>identifying limitations (e.g., measurement error, sample selection) in data</a:t>
            </a:r>
          </a:p>
          <a:p>
            <a:pPr marL="174708" indent="-174708">
              <a:buFont typeface="Arial" panose="020B0604020202020204" pitchFamily="34" charset="0"/>
              <a:buChar char="•"/>
            </a:pPr>
            <a:r>
              <a:rPr lang="en-US" dirty="0"/>
              <a:t>comparing the consistency in measurements and/or observations in sets of data; and</a:t>
            </a:r>
          </a:p>
          <a:p>
            <a:pPr marL="174708" indent="-174708">
              <a:buFont typeface="Arial" panose="020B0604020202020204" pitchFamily="34" charset="0"/>
              <a:buChar char="•"/>
            </a:pPr>
            <a:r>
              <a:rPr lang="en-US" dirty="0"/>
              <a:t>using analyzed data to support a claim and/or an explanation</a:t>
            </a:r>
            <a:endParaRPr lang="en-US" b="0" baseline="0" dirty="0"/>
          </a:p>
          <a:p>
            <a:pPr defTabSz="931774">
              <a:defRPr/>
            </a:pPr>
            <a:endParaRPr lang="en-US" baseline="0" dirty="0"/>
          </a:p>
          <a:p>
            <a:pPr lvl="0"/>
            <a:r>
              <a:rPr lang="en-US" b="0" baseline="0" dirty="0"/>
              <a:t>The second set of bullets lists the eligible </a:t>
            </a:r>
            <a:r>
              <a:rPr lang="en-US" dirty="0"/>
              <a:t>Earth systems :   </a:t>
            </a:r>
          </a:p>
          <a:p>
            <a:pPr marL="174708" indent="-174708">
              <a:buFont typeface="Arial" panose="020B0604020202020204" pitchFamily="34" charset="0"/>
              <a:buChar char="•"/>
            </a:pPr>
            <a:r>
              <a:rPr lang="en-US" dirty="0"/>
              <a:t>atmosphere</a:t>
            </a:r>
          </a:p>
          <a:p>
            <a:pPr marL="174708" indent="-174708">
              <a:buFont typeface="Arial" panose="020B0604020202020204" pitchFamily="34" charset="0"/>
              <a:buChar char="•"/>
            </a:pPr>
            <a:r>
              <a:rPr lang="en-US" dirty="0"/>
              <a:t>biosphere</a:t>
            </a:r>
          </a:p>
          <a:p>
            <a:pPr marL="174708" indent="-174708">
              <a:buFont typeface="Arial" panose="020B0604020202020204" pitchFamily="34" charset="0"/>
              <a:buChar char="•"/>
            </a:pPr>
            <a:r>
              <a:rPr lang="en-US" dirty="0"/>
              <a:t>cryosphere</a:t>
            </a:r>
          </a:p>
          <a:p>
            <a:pPr marL="174708" indent="-174708">
              <a:buFont typeface="Arial" panose="020B0604020202020204" pitchFamily="34" charset="0"/>
              <a:buChar char="•"/>
            </a:pPr>
            <a:r>
              <a:rPr lang="en-US" dirty="0"/>
              <a:t>geosphere</a:t>
            </a:r>
          </a:p>
          <a:p>
            <a:pPr marL="174708" indent="-174708">
              <a:buFont typeface="Arial" panose="020B0604020202020204" pitchFamily="34" charset="0"/>
              <a:buChar char="•"/>
            </a:pPr>
            <a:r>
              <a:rPr lang="en-US" dirty="0"/>
              <a:t>hydrosphere</a:t>
            </a:r>
          </a:p>
          <a:p>
            <a:pPr defTabSz="931774">
              <a:defRPr/>
            </a:pPr>
            <a:endParaRPr lang="en-US" dirty="0"/>
          </a:p>
          <a:p>
            <a:pPr lvl="0"/>
            <a:r>
              <a:rPr lang="en-US" b="0" baseline="0" dirty="0"/>
              <a:t>The third set of bullets gives some examples of </a:t>
            </a:r>
            <a:r>
              <a:rPr lang="en-US" dirty="0"/>
              <a:t>changes that can create feedbacks that affect stability, like: </a:t>
            </a:r>
          </a:p>
          <a:p>
            <a:pPr marL="174708" indent="-174708">
              <a:buFont typeface="Arial" panose="020B0604020202020204" pitchFamily="34" charset="0"/>
              <a:buChar char="•"/>
            </a:pPr>
            <a:r>
              <a:rPr lang="en-US" dirty="0"/>
              <a:t>atmospheric and/or oceanic processes influencing land, organisms, weather, and/or climate</a:t>
            </a:r>
          </a:p>
          <a:p>
            <a:pPr marL="174708" indent="-174708">
              <a:buFont typeface="Arial" panose="020B0604020202020204" pitchFamily="34" charset="0"/>
              <a:buChar char="•"/>
            </a:pPr>
            <a:r>
              <a:rPr lang="en-US" dirty="0"/>
              <a:t>energy inputs from the sun interacting with matter in the atmosphere and/or Earth’s surface to influence climate, organisms, and/or Earth’s surface features</a:t>
            </a:r>
          </a:p>
          <a:p>
            <a:pPr marL="174708" indent="-174708">
              <a:buFont typeface="Arial" panose="020B0604020202020204" pitchFamily="34" charset="0"/>
              <a:buChar char="•"/>
            </a:pPr>
            <a:r>
              <a:rPr lang="en-US" dirty="0"/>
              <a:t>energy released from Earth’s interior driving changes in Earth’s surface features that influence weather, climate, living things, and/or oceans</a:t>
            </a:r>
          </a:p>
          <a:p>
            <a:pPr marL="174708" indent="-174708">
              <a:buFont typeface="Arial" panose="020B0604020202020204" pitchFamily="34" charset="0"/>
              <a:buChar char="•"/>
            </a:pPr>
            <a:r>
              <a:rPr lang="en-US" dirty="0"/>
              <a:t>water, ice, wind, and/or organisms interacting with materials on Earth’s surface to shape landforms (i.e., through erosion, weathering, deposition)</a:t>
            </a:r>
          </a:p>
          <a:p>
            <a:pPr defTabSz="931774">
              <a:defRPr/>
            </a:pPr>
            <a:endParaRPr lang="en-US" dirty="0"/>
          </a:p>
          <a:p>
            <a:pPr defTabSz="931774">
              <a:defRPr/>
            </a:pPr>
            <a:r>
              <a:rPr lang="en-US" dirty="0"/>
              <a:t>Remember, </a:t>
            </a:r>
            <a:r>
              <a:rPr lang="en-US" baseline="0" dirty="0"/>
              <a:t>the details and clarifications section provides EXAMPLES only, NOT exhaustive lists.  </a:t>
            </a:r>
          </a:p>
        </p:txBody>
      </p:sp>
      <p:sp>
        <p:nvSpPr>
          <p:cNvPr id="4" name="Slide Number Placeholder 3"/>
          <p:cNvSpPr>
            <a:spLocks noGrp="1"/>
          </p:cNvSpPr>
          <p:nvPr>
            <p:ph type="sldNum" sz="quarter" idx="10"/>
          </p:nvPr>
        </p:nvSpPr>
        <p:spPr/>
        <p:txBody>
          <a:bodyPr/>
          <a:lstStyle/>
          <a:p>
            <a:fld id="{4C8005DD-FEDA-4D0D-9955-1A9CBC03E8DC}" type="slidenum">
              <a:rPr lang="en-US" smtClean="0"/>
              <a:t>36</a:t>
            </a:fld>
            <a:endParaRPr lang="en-US"/>
          </a:p>
        </p:txBody>
      </p:sp>
    </p:spTree>
    <p:extLst>
      <p:ext uri="{BB962C8B-B14F-4D97-AF65-F5344CB8AC3E}">
        <p14:creationId xmlns:p14="http://schemas.microsoft.com/office/powerpoint/2010/main" val="436956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back to the Coral</a:t>
            </a:r>
            <a:r>
              <a:rPr lang="en-US" baseline="0" dirty="0"/>
              <a:t> Bleaching Cluster.</a:t>
            </a:r>
          </a:p>
          <a:p>
            <a:pPr defTabSz="931774">
              <a:defRPr/>
            </a:pPr>
            <a:endParaRPr lang="en-US" baseline="0" dirty="0"/>
          </a:p>
          <a:p>
            <a:pPr defTabSz="931774">
              <a:defRPr/>
            </a:pPr>
            <a:r>
              <a:rPr lang="en-US" dirty="0"/>
              <a:t>The third item uses the </a:t>
            </a:r>
            <a:r>
              <a:rPr lang="en-US" baseline="0" dirty="0"/>
              <a:t>Section 2 stimulus. Item 3 reads “</a:t>
            </a:r>
            <a:r>
              <a:rPr lang="en-US" dirty="0"/>
              <a:t>The following question has two parts. First, answer part A. Then, answer part B. </a:t>
            </a:r>
          </a:p>
          <a:p>
            <a:endParaRPr lang="en-US" dirty="0"/>
          </a:p>
          <a:p>
            <a:r>
              <a:rPr lang="en-US" dirty="0"/>
              <a:t>Part A. </a:t>
            </a:r>
          </a:p>
          <a:p>
            <a:r>
              <a:rPr lang="en-US" dirty="0"/>
              <a:t>Atmospheric carbon dioxide is a greenhouse gas that absorbs thermal energy, resulting in an increase in air temperature. An increase in the amount of carbon dioxide in the atmosphere causes a feedback loop that stresses coral reef ecosystems by causing seawater temperature to increase. </a:t>
            </a:r>
          </a:p>
          <a:p>
            <a:endParaRPr lang="en-US" dirty="0"/>
          </a:p>
          <a:p>
            <a:r>
              <a:rPr lang="en-US" dirty="0"/>
              <a:t>Move the statements into the boxes to complete a model of a feedback loop that could stress coral reef ecosystems.”</a:t>
            </a:r>
          </a:p>
          <a:p>
            <a:endParaRPr lang="en-US" dirty="0"/>
          </a:p>
          <a:p>
            <a:r>
              <a:rPr lang="en-US" dirty="0"/>
              <a:t>Two components of the feedback loop are filled in: “Air temperature increases.” and “Sea Ice Melts.” </a:t>
            </a:r>
          </a:p>
          <a:p>
            <a:endParaRPr lang="en-US" dirty="0"/>
          </a:p>
          <a:p>
            <a:r>
              <a:rPr lang="en-US" dirty="0"/>
              <a:t>The statements that students use to complete the model are: “The amount of thermal energy transferred to the atmosphere increases.”, “Seawater temperature increases.”, and “The amount of solar radiation absorbed increases.”</a:t>
            </a:r>
          </a:p>
          <a:p>
            <a:endParaRPr lang="en-US" dirty="0"/>
          </a:p>
          <a:p>
            <a:r>
              <a:rPr lang="en-US" baseline="0" dirty="0"/>
              <a:t>Part B reads: </a:t>
            </a:r>
          </a:p>
          <a:p>
            <a:r>
              <a:rPr lang="en-US" baseline="0" dirty="0"/>
              <a:t>“Click each box and select a word or phrase to describe the answer to part A. The model represents (positive or negative) feedback, because as the air temperature increases over time, the amount of sea ice melting will (increase, decrease, or become constant) over time, causing the ecosystem to (stabilize or destabilize).”</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37</a:t>
            </a:fld>
            <a:endParaRPr lang="en-US"/>
          </a:p>
        </p:txBody>
      </p:sp>
    </p:spTree>
    <p:extLst>
      <p:ext uri="{BB962C8B-B14F-4D97-AF65-F5344CB8AC3E}">
        <p14:creationId xmlns:p14="http://schemas.microsoft.com/office/powerpoint/2010/main" val="542877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the correct answers for part A and part B for Item 3. [PAUSE]</a:t>
            </a:r>
          </a:p>
          <a:p>
            <a:endParaRPr lang="en-US" baseline="0" dirty="0"/>
          </a:p>
          <a:p>
            <a:r>
              <a:rPr lang="en-US" dirty="0"/>
              <a:t>This item was developed to align to HS-ESS2-2. </a:t>
            </a:r>
          </a:p>
          <a:p>
            <a:endParaRPr lang="en-US" dirty="0"/>
          </a:p>
          <a:p>
            <a:r>
              <a:rPr lang="en-US" dirty="0"/>
              <a:t>When we have a multipart item such as this, we consider part A and part B together when making alignment judgements. </a:t>
            </a:r>
          </a:p>
        </p:txBody>
      </p:sp>
      <p:sp>
        <p:nvSpPr>
          <p:cNvPr id="4" name="Slide Number Placeholder 3"/>
          <p:cNvSpPr>
            <a:spLocks noGrp="1"/>
          </p:cNvSpPr>
          <p:nvPr>
            <p:ph type="sldNum" sz="quarter" idx="10"/>
          </p:nvPr>
        </p:nvSpPr>
        <p:spPr/>
        <p:txBody>
          <a:bodyPr/>
          <a:lstStyle/>
          <a:p>
            <a:fld id="{4C8005DD-FEDA-4D0D-9955-1A9CBC03E8DC}" type="slidenum">
              <a:rPr lang="en-US" smtClean="0"/>
              <a:t>38</a:t>
            </a:fld>
            <a:endParaRPr lang="en-US"/>
          </a:p>
        </p:txBody>
      </p:sp>
    </p:spTree>
    <p:extLst>
      <p:ext uri="{BB962C8B-B14F-4D97-AF65-F5344CB8AC3E}">
        <p14:creationId xmlns:p14="http://schemas.microsoft.com/office/powerpoint/2010/main" val="836975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the set of item specifications and details and clarifications again for HS-ESS2-2.</a:t>
            </a:r>
          </a:p>
          <a:p>
            <a:endParaRPr lang="en-US" dirty="0"/>
          </a:p>
          <a:p>
            <a:r>
              <a:rPr lang="en-US" dirty="0"/>
              <a:t>Thinking about what students are asked to demonstrate in this item, which specification does this item most closely align to? </a:t>
            </a:r>
          </a:p>
          <a:p>
            <a:endParaRPr lang="en-US" dirty="0"/>
          </a:p>
          <a:p>
            <a:pPr defTabSz="931774">
              <a:defRPr/>
            </a:pPr>
            <a:r>
              <a:rPr lang="en-US" dirty="0"/>
              <a:t>If they are being asked to “Analyze geoscience data to make the claim that one change to Earth’s surface can create feedbacks that affect the stability of other Earth systems.” then the item is three dimensional and aligned to HS-ESS2-2.1. </a:t>
            </a:r>
          </a:p>
          <a:p>
            <a:endParaRPr lang="en-US" dirty="0"/>
          </a:p>
          <a:p>
            <a:pPr defTabSz="931774">
              <a:defRPr/>
            </a:pPr>
            <a:r>
              <a:rPr lang="en-US" dirty="0"/>
              <a:t>If they are being asked to </a:t>
            </a:r>
            <a:r>
              <a:rPr lang="en-US" b="0" baseline="0" dirty="0"/>
              <a:t>“</a:t>
            </a:r>
            <a:r>
              <a:rPr lang="en-US" dirty="0"/>
              <a:t>Analyze geoscience data to make claims about relationships among Earth’s surface and other Earth’s systems.” then the item is two dimensional and aligned to HS-ESS2-2.2. </a:t>
            </a:r>
          </a:p>
          <a:p>
            <a:endParaRPr lang="en-US" dirty="0"/>
          </a:p>
          <a:p>
            <a:pPr defTabSz="931774">
              <a:defRPr/>
            </a:pPr>
            <a:r>
              <a:rPr lang="en-US" dirty="0"/>
              <a:t>If they are being asked to: </a:t>
            </a:r>
            <a:r>
              <a:rPr lang="en-US" b="0" baseline="0" dirty="0"/>
              <a:t>“</a:t>
            </a:r>
            <a:r>
              <a:rPr lang="en-US" dirty="0"/>
              <a:t>Connect changes to Earth’s surface to feedbacks that affect the stability of other Earth systems.” then the item is two dimensional and aligned to HS-ESS2-2.3. </a:t>
            </a:r>
          </a:p>
          <a:p>
            <a:endParaRPr lang="en-US" dirty="0"/>
          </a:p>
          <a:p>
            <a:pPr defTabSz="931774">
              <a:defRPr/>
            </a:pPr>
            <a:r>
              <a:rPr lang="en-US" dirty="0"/>
              <a:t>If they are being asked to: </a:t>
            </a:r>
            <a:r>
              <a:rPr lang="en-US" b="0" baseline="0" dirty="0"/>
              <a:t>“</a:t>
            </a:r>
            <a:r>
              <a:rPr lang="en-US" dirty="0"/>
              <a:t>Analyze data to make claims that feedback can affect the stability of systems.” then the item is two dimensional and aligned to HS-ESS2-2.4. </a:t>
            </a:r>
          </a:p>
          <a:p>
            <a:pPr defTabSz="931774">
              <a:defRPr/>
            </a:pPr>
            <a:endParaRPr lang="en-US" dirty="0"/>
          </a:p>
          <a:p>
            <a:pPr defTabSz="931774">
              <a:defRPr/>
            </a:pPr>
            <a:r>
              <a:rPr lang="en-US" dirty="0"/>
              <a:t>Take a few moments to decide which item specification you think this item is aligned to. [PAUSE]</a:t>
            </a:r>
          </a:p>
          <a:p>
            <a:pPr defTabSz="931774">
              <a:defRPr/>
            </a:pPr>
            <a:endParaRPr lang="en-US" dirty="0"/>
          </a:p>
          <a:p>
            <a:pPr defTabSz="931774">
              <a:defRPr/>
            </a:pPr>
            <a:r>
              <a:rPr lang="en-US" dirty="0"/>
              <a:t>If you chose HS-ESS2-2.1, then you agree with the educator work groups that developed and reviewed this item. Part A asks students to describe relationships that result in a feedback loop (</a:t>
            </a:r>
            <a:r>
              <a:rPr lang="en-US" b="1" dirty="0"/>
              <a:t>DCI</a:t>
            </a:r>
            <a:r>
              <a:rPr lang="en-US" dirty="0"/>
              <a:t>), based on section 2 data and information (</a:t>
            </a:r>
            <a:r>
              <a:rPr lang="en-US" b="1" dirty="0"/>
              <a:t>SEP</a:t>
            </a:r>
            <a:r>
              <a:rPr lang="en-US" dirty="0"/>
              <a:t>).  In part B students describe the type of feedback and how it affects the stability of the ecosystem (</a:t>
            </a:r>
            <a:r>
              <a:rPr lang="en-US" b="1" dirty="0"/>
              <a:t>CCC</a:t>
            </a:r>
            <a:r>
              <a:rPr lang="en-US" dirty="0"/>
              <a:t>). </a:t>
            </a:r>
          </a:p>
          <a:p>
            <a:pPr defTabSz="931774">
              <a:defRPr/>
            </a:pPr>
            <a:endParaRPr lang="en-US" dirty="0"/>
          </a:p>
          <a:p>
            <a:pPr defTabSz="931774">
              <a:defRPr/>
            </a:pPr>
            <a:r>
              <a:rPr lang="en-US" dirty="0"/>
              <a:t>This is a locking item. You’ll see why when we look at item 4. </a:t>
            </a:r>
          </a:p>
        </p:txBody>
      </p:sp>
      <p:sp>
        <p:nvSpPr>
          <p:cNvPr id="4" name="Slide Number Placeholder 3"/>
          <p:cNvSpPr>
            <a:spLocks noGrp="1"/>
          </p:cNvSpPr>
          <p:nvPr>
            <p:ph type="sldNum" sz="quarter" idx="10"/>
          </p:nvPr>
        </p:nvSpPr>
        <p:spPr/>
        <p:txBody>
          <a:bodyPr/>
          <a:lstStyle/>
          <a:p>
            <a:fld id="{4C8005DD-FEDA-4D0D-9955-1A9CBC03E8DC}" type="slidenum">
              <a:rPr lang="en-US" smtClean="0"/>
              <a:t>39</a:t>
            </a:fld>
            <a:endParaRPr lang="en-US"/>
          </a:p>
        </p:txBody>
      </p:sp>
    </p:spTree>
    <p:extLst>
      <p:ext uri="{BB962C8B-B14F-4D97-AF65-F5344CB8AC3E}">
        <p14:creationId xmlns:p14="http://schemas.microsoft.com/office/powerpoint/2010/main" val="201409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4</a:t>
            </a:fld>
            <a:endParaRPr lang="en-US"/>
          </a:p>
        </p:txBody>
      </p:sp>
    </p:spTree>
    <p:extLst>
      <p:ext uri="{BB962C8B-B14F-4D97-AF65-F5344CB8AC3E}">
        <p14:creationId xmlns:p14="http://schemas.microsoft.com/office/powerpoint/2010/main" val="2051760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fourth item again uses the same</a:t>
            </a:r>
            <a:r>
              <a:rPr lang="en-US" baseline="0" dirty="0"/>
              <a:t> Section 2 stimulus, and provides an update to Item 3.  If the student did </a:t>
            </a:r>
            <a:r>
              <a:rPr lang="en-US" b="1" baseline="0" dirty="0"/>
              <a:t>NOT</a:t>
            </a:r>
            <a:r>
              <a:rPr lang="en-US" baseline="0" dirty="0"/>
              <a:t> complete the feedback loop correctly, that error is not carried forward to item 4. </a:t>
            </a:r>
            <a:endParaRPr lang="en-US" dirty="0"/>
          </a:p>
          <a:p>
            <a:endParaRPr lang="en-US" dirty="0"/>
          </a:p>
          <a:p>
            <a:pPr defTabSz="931774">
              <a:defRPr/>
            </a:pPr>
            <a:r>
              <a:rPr lang="en-US" dirty="0"/>
              <a:t>The item reads: “One student made the Positive Feedback Model to describe a feedback loop that could destabilize coral reef ecosystems.”</a:t>
            </a:r>
          </a:p>
          <a:p>
            <a:pPr defTabSz="931774">
              <a:defRPr/>
            </a:pPr>
            <a:endParaRPr lang="en-US" dirty="0"/>
          </a:p>
          <a:p>
            <a:pPr defTabSz="931774">
              <a:defRPr/>
            </a:pPr>
            <a:r>
              <a:rPr lang="en-US" dirty="0"/>
              <a:t>The model shows the completed positive feedback loop. </a:t>
            </a:r>
          </a:p>
          <a:p>
            <a:pPr defTabSz="931774">
              <a:defRPr/>
            </a:pPr>
            <a:endParaRPr lang="en-US" dirty="0"/>
          </a:p>
          <a:p>
            <a:pPr defTabSz="931774">
              <a:defRPr/>
            </a:pPr>
            <a:r>
              <a:rPr lang="en-US" dirty="0"/>
              <a:t>“Select a box to identify whether each human activity would speed up or slow down the rate of change in the feedback loop.”</a:t>
            </a:r>
          </a:p>
          <a:p>
            <a:pPr defTabSz="931774">
              <a:defRPr/>
            </a:pPr>
            <a:endParaRPr lang="en-US" dirty="0"/>
          </a:p>
          <a:p>
            <a:pPr defTabSz="931774">
              <a:defRPr/>
            </a:pPr>
            <a:r>
              <a:rPr lang="en-US" dirty="0"/>
              <a:t>The human activities read “Planting a new forest.”, “Walking to school instead of driving to school.”, “Increasing the number of trucks driving on roads.” , and “Replacing a coal power plant with a solar power plant.”</a:t>
            </a:r>
          </a:p>
        </p:txBody>
      </p:sp>
      <p:sp>
        <p:nvSpPr>
          <p:cNvPr id="4" name="Slide Number Placeholder 3"/>
          <p:cNvSpPr>
            <a:spLocks noGrp="1"/>
          </p:cNvSpPr>
          <p:nvPr>
            <p:ph type="sldNum" sz="quarter" idx="10"/>
          </p:nvPr>
        </p:nvSpPr>
        <p:spPr/>
        <p:txBody>
          <a:bodyPr/>
          <a:lstStyle/>
          <a:p>
            <a:fld id="{4C8005DD-FEDA-4D0D-9955-1A9CBC03E8DC}" type="slidenum">
              <a:rPr lang="en-US" smtClean="0"/>
              <a:t>40</a:t>
            </a:fld>
            <a:endParaRPr lang="en-US"/>
          </a:p>
        </p:txBody>
      </p:sp>
    </p:spTree>
    <p:extLst>
      <p:ext uri="{BB962C8B-B14F-4D97-AF65-F5344CB8AC3E}">
        <p14:creationId xmlns:p14="http://schemas.microsoft.com/office/powerpoint/2010/main" val="1332126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correct answer for Item 4. [PAUSE]</a:t>
            </a:r>
          </a:p>
          <a:p>
            <a:endParaRPr lang="en-US" baseline="0" dirty="0"/>
          </a:p>
          <a:p>
            <a:r>
              <a:rPr lang="en-US" dirty="0"/>
              <a:t>This item was also developed to align to HS-ESS2-2. </a:t>
            </a:r>
          </a:p>
        </p:txBody>
      </p:sp>
      <p:sp>
        <p:nvSpPr>
          <p:cNvPr id="4" name="Slide Number Placeholder 3"/>
          <p:cNvSpPr>
            <a:spLocks noGrp="1"/>
          </p:cNvSpPr>
          <p:nvPr>
            <p:ph type="sldNum" sz="quarter" idx="10"/>
          </p:nvPr>
        </p:nvSpPr>
        <p:spPr/>
        <p:txBody>
          <a:bodyPr/>
          <a:lstStyle/>
          <a:p>
            <a:fld id="{4C8005DD-FEDA-4D0D-9955-1A9CBC03E8DC}" type="slidenum">
              <a:rPr lang="en-US" smtClean="0"/>
              <a:t>41</a:t>
            </a:fld>
            <a:endParaRPr lang="en-US"/>
          </a:p>
        </p:txBody>
      </p:sp>
    </p:spTree>
    <p:extLst>
      <p:ext uri="{BB962C8B-B14F-4D97-AF65-F5344CB8AC3E}">
        <p14:creationId xmlns:p14="http://schemas.microsoft.com/office/powerpoint/2010/main" val="3953561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the set of item specifications and details and clarifications again for HS-ESS2-2.</a:t>
            </a:r>
          </a:p>
          <a:p>
            <a:endParaRPr lang="en-US" dirty="0"/>
          </a:p>
          <a:p>
            <a:r>
              <a:rPr lang="en-US" dirty="0"/>
              <a:t>Take a few moments to decide which item specification you think this item is aligned to. [PAUSE]</a:t>
            </a:r>
          </a:p>
          <a:p>
            <a:pPr defTabSz="931774">
              <a:defRPr/>
            </a:pPr>
            <a:endParaRPr lang="en-US" dirty="0"/>
          </a:p>
          <a:p>
            <a:pPr defTabSz="931774">
              <a:defRPr/>
            </a:pPr>
            <a:r>
              <a:rPr lang="en-US" dirty="0"/>
              <a:t>If you chose HS-ESS2-2.3, then you agree with the educator work groups that developed and reviewed this item. </a:t>
            </a:r>
          </a:p>
          <a:p>
            <a:pPr defTabSz="931774">
              <a:defRPr/>
            </a:pPr>
            <a:endParaRPr lang="en-US" dirty="0"/>
          </a:p>
          <a:p>
            <a:pPr defTabSz="931774">
              <a:defRPr/>
            </a:pPr>
            <a:r>
              <a:rPr lang="en-US" dirty="0"/>
              <a:t>This item asks students to connect changes caused by human activities to a feedback that affects Earth systems. (</a:t>
            </a:r>
            <a:r>
              <a:rPr lang="en-US" b="1" dirty="0"/>
              <a:t>DCI</a:t>
            </a:r>
            <a:r>
              <a:rPr lang="en-US" dirty="0"/>
              <a:t> and </a:t>
            </a:r>
            <a:r>
              <a:rPr lang="en-US" b="1" dirty="0"/>
              <a:t>CCC</a:t>
            </a:r>
            <a:r>
              <a:rPr lang="en-US" dirty="0"/>
              <a:t> alignment). Because students are not asked to analyze data, the item is not aligned to the </a:t>
            </a:r>
            <a:r>
              <a:rPr lang="en-US" b="1" dirty="0"/>
              <a:t>SEP</a:t>
            </a:r>
            <a:r>
              <a:rPr lang="en-US" dirty="0"/>
              <a:t>. </a:t>
            </a:r>
          </a:p>
          <a:p>
            <a:pPr defTabSz="931774">
              <a:defRPr/>
            </a:pP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42</a:t>
            </a:fld>
            <a:endParaRPr lang="en-US"/>
          </a:p>
        </p:txBody>
      </p:sp>
    </p:spTree>
    <p:extLst>
      <p:ext uri="{BB962C8B-B14F-4D97-AF65-F5344CB8AC3E}">
        <p14:creationId xmlns:p14="http://schemas.microsoft.com/office/powerpoint/2010/main" val="1498500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item in the Coral Bleaching</a:t>
            </a:r>
            <a:r>
              <a:rPr lang="en-US" baseline="0" dirty="0"/>
              <a:t> cluster </a:t>
            </a:r>
            <a:r>
              <a:rPr lang="en-US" dirty="0"/>
              <a:t>uses the same</a:t>
            </a:r>
            <a:r>
              <a:rPr lang="en-US" baseline="0" dirty="0"/>
              <a:t> Section 2 stimulus. </a:t>
            </a:r>
          </a:p>
          <a:p>
            <a:endParaRPr lang="en-US" baseline="0" dirty="0"/>
          </a:p>
          <a:p>
            <a:r>
              <a:rPr lang="en-US" baseline="0" dirty="0"/>
              <a:t>The item </a:t>
            </a:r>
            <a:r>
              <a:rPr lang="en-US" dirty="0"/>
              <a:t>reads:</a:t>
            </a:r>
            <a:r>
              <a:rPr lang="en-US" baseline="0" dirty="0"/>
              <a:t> </a:t>
            </a:r>
            <a:r>
              <a:rPr lang="en-US" dirty="0"/>
              <a:t>“Describe what could happen to a healthy coral reef ecosystem if atmospheric carbon dioxide levels continue to increase. In your description, be sure to: Describe </a:t>
            </a:r>
            <a:r>
              <a:rPr lang="en-US" b="1" dirty="0"/>
              <a:t>one</a:t>
            </a:r>
            <a:r>
              <a:rPr lang="en-US" dirty="0"/>
              <a:t> way a healthy coral reef ecosystem could change if atmospheric carbon dioxide levels continue to increase. Describe how </a:t>
            </a:r>
            <a:r>
              <a:rPr lang="en-US" b="1" dirty="0"/>
              <a:t>that</a:t>
            </a:r>
            <a:r>
              <a:rPr lang="en-US" dirty="0"/>
              <a:t> change to a coral reef ecosystem could affect other organisms in the coral reef ecosystem.” </a:t>
            </a:r>
          </a:p>
        </p:txBody>
      </p:sp>
      <p:sp>
        <p:nvSpPr>
          <p:cNvPr id="4" name="Slide Number Placeholder 3"/>
          <p:cNvSpPr>
            <a:spLocks noGrp="1"/>
          </p:cNvSpPr>
          <p:nvPr>
            <p:ph type="sldNum" sz="quarter" idx="10"/>
          </p:nvPr>
        </p:nvSpPr>
        <p:spPr/>
        <p:txBody>
          <a:bodyPr/>
          <a:lstStyle/>
          <a:p>
            <a:fld id="{4C8005DD-FEDA-4D0D-9955-1A9CBC03E8DC}" type="slidenum">
              <a:rPr lang="en-US" smtClean="0"/>
              <a:t>43</a:t>
            </a:fld>
            <a:endParaRPr lang="en-US"/>
          </a:p>
        </p:txBody>
      </p:sp>
    </p:spTree>
    <p:extLst>
      <p:ext uri="{BB962C8B-B14F-4D97-AF65-F5344CB8AC3E}">
        <p14:creationId xmlns:p14="http://schemas.microsoft.com/office/powerpoint/2010/main" val="36364779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sample answers for Item 5. There are other creditable answers. [PAUSE]</a:t>
            </a:r>
          </a:p>
          <a:p>
            <a:endParaRPr lang="en-US" baseline="0" dirty="0"/>
          </a:p>
          <a:p>
            <a:r>
              <a:rPr lang="en-US" dirty="0"/>
              <a:t>This item was developed to align to HS-LS2-6, the first Performance Expectation we looked at. </a:t>
            </a:r>
          </a:p>
        </p:txBody>
      </p:sp>
      <p:sp>
        <p:nvSpPr>
          <p:cNvPr id="4" name="Slide Number Placeholder 3"/>
          <p:cNvSpPr>
            <a:spLocks noGrp="1"/>
          </p:cNvSpPr>
          <p:nvPr>
            <p:ph type="sldNum" sz="quarter" idx="10"/>
          </p:nvPr>
        </p:nvSpPr>
        <p:spPr/>
        <p:txBody>
          <a:bodyPr/>
          <a:lstStyle/>
          <a:p>
            <a:fld id="{4C8005DD-FEDA-4D0D-9955-1A9CBC03E8DC}" type="slidenum">
              <a:rPr lang="en-US" smtClean="0"/>
              <a:t>44</a:t>
            </a:fld>
            <a:endParaRPr lang="en-US"/>
          </a:p>
        </p:txBody>
      </p:sp>
    </p:spTree>
    <p:extLst>
      <p:ext uri="{BB962C8B-B14F-4D97-AF65-F5344CB8AC3E}">
        <p14:creationId xmlns:p14="http://schemas.microsoft.com/office/powerpoint/2010/main" val="27117315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the set of item specifications and details and clarifications again for HS-LS2-6.  </a:t>
            </a:r>
          </a:p>
          <a:p>
            <a:endParaRPr lang="en-US" dirty="0"/>
          </a:p>
          <a:p>
            <a:r>
              <a:rPr lang="en-US" dirty="0"/>
              <a:t>Which specification does this item most closely align to? Take a few moments to decide. </a:t>
            </a:r>
          </a:p>
          <a:p>
            <a:endParaRPr lang="en-US" dirty="0"/>
          </a:p>
          <a:p>
            <a:r>
              <a:rPr lang="en-US" dirty="0"/>
              <a:t>If you chose HS-LS2-6.1, then you agree with the educator work groups that developed and reviewed this item. </a:t>
            </a:r>
          </a:p>
          <a:p>
            <a:endParaRPr lang="en-US" dirty="0"/>
          </a:p>
          <a:p>
            <a:r>
              <a:rPr lang="en-US" dirty="0"/>
              <a:t>Students use evidence given in the stimulus to construct an argument (</a:t>
            </a:r>
            <a:r>
              <a:rPr lang="en-US" b="1" dirty="0"/>
              <a:t>SEP</a:t>
            </a:r>
            <a:r>
              <a:rPr lang="en-US" dirty="0"/>
              <a:t>) about how a change (</a:t>
            </a:r>
            <a:r>
              <a:rPr lang="en-US" b="1" dirty="0"/>
              <a:t>CCC</a:t>
            </a:r>
            <a:r>
              <a:rPr lang="en-US" dirty="0"/>
              <a:t>) could affect the relationships between different species in an ecosystem (</a:t>
            </a:r>
            <a:r>
              <a:rPr lang="en-US" b="1" dirty="0"/>
              <a:t>DCI</a:t>
            </a:r>
            <a:r>
              <a:rPr lang="en-US" dirty="0"/>
              <a:t>).</a:t>
            </a:r>
          </a:p>
          <a:p>
            <a:endParaRPr lang="en-US" baseline="0" dirty="0"/>
          </a:p>
          <a:p>
            <a:r>
              <a:rPr lang="en-US" dirty="0"/>
              <a:t>This brings us to the end of our</a:t>
            </a:r>
            <a:r>
              <a:rPr lang="en-US" baseline="0" dirty="0"/>
              <a:t> alignment activity. Alignment judgements are made and revisited during each step of the science assessment development process, and Washington educators are a key part of these discussions. Although making some alignment judgements is more clean cut than making others, we are confident in the process, documentation, and decisions that are used for aligning the WCAS items to the NGSS.</a:t>
            </a:r>
          </a:p>
          <a:p>
            <a:endParaRPr lang="en-US" baseline="0" dirty="0"/>
          </a:p>
          <a:p>
            <a:pPr defTabSz="931774">
              <a:defRPr/>
            </a:pPr>
            <a:r>
              <a:rPr lang="en-US" dirty="0"/>
              <a:t>The alignment activity can be repeated using the three standalone items and the Competing Forces cluster from the Grade 11 Training test. Performance Expectation and answer key information for all of the training test items is found on page 7 of the Grade 11 Training Test Lesson Plan mentioned on slide 23.  </a:t>
            </a:r>
          </a:p>
        </p:txBody>
      </p:sp>
      <p:sp>
        <p:nvSpPr>
          <p:cNvPr id="4" name="Slide Number Placeholder 3"/>
          <p:cNvSpPr>
            <a:spLocks noGrp="1"/>
          </p:cNvSpPr>
          <p:nvPr>
            <p:ph type="sldNum" sz="quarter" idx="10"/>
          </p:nvPr>
        </p:nvSpPr>
        <p:spPr/>
        <p:txBody>
          <a:bodyPr/>
          <a:lstStyle/>
          <a:p>
            <a:fld id="{4C8005DD-FEDA-4D0D-9955-1A9CBC03E8DC}" type="slidenum">
              <a:rPr lang="en-US" smtClean="0"/>
              <a:t>45</a:t>
            </a:fld>
            <a:endParaRPr lang="en-US"/>
          </a:p>
        </p:txBody>
      </p:sp>
    </p:spTree>
    <p:extLst>
      <p:ext uri="{BB962C8B-B14F-4D97-AF65-F5344CB8AC3E}">
        <p14:creationId xmlns:p14="http://schemas.microsoft.com/office/powerpoint/2010/main" val="1326559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You’ll find a list of expected </a:t>
            </a:r>
            <a:r>
              <a:rPr lang="en-US" b="1" dirty="0"/>
              <a:t>SEP</a:t>
            </a:r>
            <a:r>
              <a:rPr lang="en-US" dirty="0"/>
              <a:t>, </a:t>
            </a:r>
            <a:r>
              <a:rPr lang="en-US" b="1" dirty="0"/>
              <a:t>DCI</a:t>
            </a:r>
            <a:r>
              <a:rPr lang="en-US" dirty="0"/>
              <a:t>, and </a:t>
            </a:r>
            <a:r>
              <a:rPr lang="en-US" b="1" dirty="0"/>
              <a:t>CCC</a:t>
            </a:r>
            <a:r>
              <a:rPr lang="en-US" dirty="0"/>
              <a:t> </a:t>
            </a:r>
            <a:r>
              <a:rPr lang="en-US" baseline="0" dirty="0"/>
              <a:t>vocabulary terms on</a:t>
            </a:r>
            <a:r>
              <a:rPr lang="en-US" dirty="0"/>
              <a:t> the last three pages of the Test Design and Item Specifications document.</a:t>
            </a:r>
            <a:endParaRPr lang="en-US" baseline="0" dirty="0"/>
          </a:p>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46</a:t>
            </a:fld>
            <a:endParaRPr lang="en-US"/>
          </a:p>
        </p:txBody>
      </p:sp>
    </p:spTree>
    <p:extLst>
      <p:ext uri="{BB962C8B-B14F-4D97-AF65-F5344CB8AC3E}">
        <p14:creationId xmlns:p14="http://schemas.microsoft.com/office/powerpoint/2010/main" val="2856543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1">
              <a:defRPr/>
            </a:pPr>
            <a:r>
              <a:rPr lang="en-US" dirty="0"/>
              <a:t>WCAS stimuli and items use language targeted to the previous grade level or lower readability with the exception of the required SEP, DCI, and CCC terms that are included in the vocabulary list. </a:t>
            </a:r>
            <a:r>
              <a:rPr lang="en-US" baseline="0" dirty="0"/>
              <a:t>Students are expected to know the meaning of these words when they take the WCAS, even though the words may be above grade level.</a:t>
            </a:r>
          </a:p>
          <a:p>
            <a:pPr defTabSz="931501">
              <a:defRPr/>
            </a:pPr>
            <a:endParaRPr lang="en-US" baseline="0" dirty="0"/>
          </a:p>
          <a:p>
            <a:pPr defTabSz="931501">
              <a:defRPr/>
            </a:pPr>
            <a:r>
              <a:rPr lang="en-US" baseline="0" dirty="0"/>
              <a:t>Notice that the list includes the science words required for grades 5 and 8 . High School students are expected to know these words also. </a:t>
            </a:r>
            <a:endParaRPr lang="en-US" dirty="0"/>
          </a:p>
          <a:p>
            <a:pPr defTabSz="931501">
              <a:defRPr/>
            </a:pPr>
            <a:endParaRPr lang="en-US" dirty="0"/>
          </a:p>
          <a:p>
            <a:pPr defTabSz="931501">
              <a:defRPr/>
            </a:pPr>
            <a:r>
              <a:rPr lang="en-US" dirty="0"/>
              <a:t>OSPI cannot endorse any particular resource or curriculum, therefore we can’t point to a particular source for definitions.</a:t>
            </a:r>
          </a:p>
          <a:p>
            <a:pPr defTabSz="931501">
              <a:defRPr/>
            </a:pP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47</a:t>
            </a:fld>
            <a:endParaRPr lang="en-US"/>
          </a:p>
        </p:txBody>
      </p:sp>
    </p:spTree>
    <p:extLst>
      <p:ext uri="{BB962C8B-B14F-4D97-AF65-F5344CB8AC3E}">
        <p14:creationId xmlns:p14="http://schemas.microsoft.com/office/powerpoint/2010/main" val="17740988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stop here and </a:t>
            </a:r>
            <a:r>
              <a:rPr lang="en-US" baseline="0" dirty="0"/>
              <a:t>answer a few more questions that have come in. </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48</a:t>
            </a:fld>
            <a:endParaRPr lang="en-US"/>
          </a:p>
        </p:txBody>
      </p:sp>
    </p:spTree>
    <p:extLst>
      <p:ext uri="{BB962C8B-B14F-4D97-AF65-F5344CB8AC3E}">
        <p14:creationId xmlns:p14="http://schemas.microsoft.com/office/powerpoint/2010/main" val="15485192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remember </a:t>
            </a:r>
            <a:r>
              <a:rPr lang="en-US" baseline="0" dirty="0"/>
              <a:t>that the </a:t>
            </a:r>
            <a:r>
              <a:rPr lang="en-US" dirty="0"/>
              <a:t>Test Design and Items Specifications documents</a:t>
            </a:r>
            <a:r>
              <a:rPr lang="en-US" baseline="0" dirty="0"/>
              <a:t> </a:t>
            </a:r>
            <a:r>
              <a:rPr lang="en-US" dirty="0"/>
              <a:t>are intended to guide the writing</a:t>
            </a:r>
            <a:r>
              <a:rPr lang="en-US" baseline="0" dirty="0"/>
              <a:t> of</a:t>
            </a:r>
            <a:r>
              <a:rPr lang="en-US" dirty="0"/>
              <a:t> test items for the state summative assessment.</a:t>
            </a:r>
            <a:r>
              <a:rPr lang="en-US" baseline="0" dirty="0"/>
              <a:t> </a:t>
            </a:r>
          </a:p>
          <a:p>
            <a:endParaRPr lang="en-US" baseline="0" dirty="0"/>
          </a:p>
          <a:p>
            <a:r>
              <a:rPr lang="en-US" dirty="0"/>
              <a:t>Classroom instruction should align to the Washington State K–12 Science Learning Standards (NGSS). The </a:t>
            </a:r>
            <a:r>
              <a:rPr lang="en-US" baseline="0" dirty="0"/>
              <a:t>Test Design and Items Specifications documents can also serve as another resource, much like the NGSS Appendices, to help clarify understanding of the standards.</a:t>
            </a:r>
          </a:p>
          <a:p>
            <a:endParaRPr lang="en-US" dirty="0"/>
          </a:p>
          <a:p>
            <a:r>
              <a:rPr lang="en-US" dirty="0"/>
              <a:t>The Test Design and Items Specifications documents will be updated through the steps of the assessment</a:t>
            </a:r>
            <a:r>
              <a:rPr lang="en-US" baseline="0" dirty="0"/>
              <a:t> development cycle, and a modifications log will be published that shows where changes were made. </a:t>
            </a:r>
            <a:endParaRPr lang="en-US" b="0" i="0" dirty="0"/>
          </a:p>
        </p:txBody>
      </p:sp>
      <p:sp>
        <p:nvSpPr>
          <p:cNvPr id="4" name="Slide Number Placeholder 3"/>
          <p:cNvSpPr>
            <a:spLocks noGrp="1"/>
          </p:cNvSpPr>
          <p:nvPr>
            <p:ph type="sldNum" sz="quarter" idx="10"/>
          </p:nvPr>
        </p:nvSpPr>
        <p:spPr/>
        <p:txBody>
          <a:bodyPr/>
          <a:lstStyle/>
          <a:p>
            <a:fld id="{4C8005DD-FEDA-4D0D-9955-1A9CBC03E8DC}" type="slidenum">
              <a:rPr lang="en-US" smtClean="0"/>
              <a:t>49</a:t>
            </a:fld>
            <a:endParaRPr lang="en-US"/>
          </a:p>
        </p:txBody>
      </p:sp>
    </p:spTree>
    <p:extLst>
      <p:ext uri="{BB962C8B-B14F-4D97-AF65-F5344CB8AC3E}">
        <p14:creationId xmlns:p14="http://schemas.microsoft.com/office/powerpoint/2010/main" val="357274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objectives of this presentation are to:</a:t>
            </a:r>
          </a:p>
          <a:p>
            <a:endParaRPr lang="en-US" dirty="0"/>
          </a:p>
          <a:p>
            <a:pPr marL="174708" indent="-174708">
              <a:buFont typeface="Arial" panose="020B0604020202020204" pitchFamily="34" charset="0"/>
              <a:buChar char="•"/>
            </a:pPr>
            <a:r>
              <a:rPr lang="en-US" dirty="0"/>
              <a:t>Share </a:t>
            </a:r>
            <a:r>
              <a:rPr lang="en-US" baseline="0" dirty="0"/>
              <a:t>how the Grade 11 WCAS is designed and developed. </a:t>
            </a:r>
          </a:p>
          <a:p>
            <a:pPr marL="174708" indent="-174708">
              <a:buFont typeface="Arial" panose="020B0604020202020204" pitchFamily="34" charset="0"/>
              <a:buChar char="•"/>
            </a:pPr>
            <a:r>
              <a:rPr lang="en-US" baseline="0" dirty="0"/>
              <a:t>Share how Grade 11 WCAS items are written to assess the </a:t>
            </a:r>
            <a:r>
              <a:rPr lang="en-US" i="1" baseline="0" dirty="0"/>
              <a:t>2013 Washington State K-12 Science Learning Standards </a:t>
            </a:r>
            <a:r>
              <a:rPr lang="en-US" baseline="0" dirty="0"/>
              <a:t>which are the </a:t>
            </a:r>
            <a:r>
              <a:rPr lang="en-US" i="1" baseline="0" dirty="0"/>
              <a:t>Next Generation Science Standards</a:t>
            </a:r>
            <a:r>
              <a:rPr lang="en-US" baseline="0" dirty="0"/>
              <a:t>, or </a:t>
            </a:r>
            <a:r>
              <a:rPr lang="en-US" i="1" baseline="0" dirty="0"/>
              <a:t>NGSS</a:t>
            </a:r>
            <a:r>
              <a:rPr lang="en-US" baseline="0" dirty="0"/>
              <a:t>. </a:t>
            </a:r>
          </a:p>
          <a:p>
            <a:endParaRPr lang="en-US" baseline="0" dirty="0"/>
          </a:p>
          <a:p>
            <a:r>
              <a:rPr lang="en-US" baseline="0" dirty="0"/>
              <a:t>The information we are going to share is found in a document called the High School WCAS Test Design and Item Specifications. The most recent version of the Test Design &amp; Item Specifications document was published in August 2019. This version included item specifications for all </a:t>
            </a:r>
            <a:r>
              <a:rPr lang="en-US" b="1" baseline="0" dirty="0"/>
              <a:t>71</a:t>
            </a:r>
            <a:r>
              <a:rPr lang="en-US" baseline="0" dirty="0"/>
              <a:t> PEs. </a:t>
            </a:r>
          </a:p>
          <a:p>
            <a:endParaRPr lang="en-US" baseline="0" dirty="0"/>
          </a:p>
          <a:p>
            <a:r>
              <a:rPr lang="en-US" baseline="0" dirty="0"/>
              <a:t>The OSPI Science Team wants to acknowledge and extend a big THANK YOU to all of the Washington State educators who contributed to the development of the item specifications.</a:t>
            </a:r>
          </a:p>
          <a:p>
            <a:endParaRPr lang="en-US" baseline="0" dirty="0"/>
          </a:p>
          <a:p>
            <a:r>
              <a:rPr lang="en-US" dirty="0"/>
              <a:t>The Test Design and</a:t>
            </a:r>
            <a:r>
              <a:rPr lang="en-US" baseline="0" dirty="0"/>
              <a:t> Item Specifications document is always in draft form. We make slight modifications throughout the year as we receive feedback from educators that participate in assessment development work groups like item writing and content review. An updated document is published each fall, accompanied by a modifications log so you can see the changes that were applied. </a:t>
            </a:r>
          </a:p>
          <a:p>
            <a:endParaRPr lang="en-US" baseline="0" dirty="0"/>
          </a:p>
          <a:p>
            <a:pPr defTabSz="931501">
              <a:defRPr/>
            </a:pPr>
            <a:r>
              <a:rPr lang="en-US" dirty="0"/>
              <a:t>Please note that the Test Design and Item Specifications document</a:t>
            </a:r>
            <a:r>
              <a:rPr lang="en-US" baseline="0" dirty="0"/>
              <a:t> </a:t>
            </a:r>
            <a:r>
              <a:rPr lang="en-US" dirty="0"/>
              <a:t>is not intended to guide classroom instruction, but rather,</a:t>
            </a:r>
            <a:r>
              <a:rPr lang="en-US" baseline="0" dirty="0"/>
              <a:t> it </a:t>
            </a:r>
            <a:r>
              <a:rPr lang="en-US" dirty="0"/>
              <a:t>describes how item clusters (stimuli and items) and standalone items are developed to assess the </a:t>
            </a:r>
            <a:r>
              <a:rPr lang="en-US" i="1" dirty="0"/>
              <a:t>Washington State K–12 Science Learning Standards </a:t>
            </a:r>
            <a:r>
              <a:rPr lang="en-US" dirty="0"/>
              <a:t>(</a:t>
            </a:r>
            <a:r>
              <a:rPr lang="en-US" i="1" dirty="0"/>
              <a:t>NGSS</a:t>
            </a:r>
            <a:r>
              <a:rPr lang="en-US" dirty="0"/>
              <a:t>) on the state summative test. </a:t>
            </a:r>
          </a:p>
        </p:txBody>
      </p:sp>
      <p:sp>
        <p:nvSpPr>
          <p:cNvPr id="4" name="Slide Number Placeholder 3"/>
          <p:cNvSpPr>
            <a:spLocks noGrp="1"/>
          </p:cNvSpPr>
          <p:nvPr>
            <p:ph type="sldNum" sz="quarter" idx="10"/>
          </p:nvPr>
        </p:nvSpPr>
        <p:spPr/>
        <p:txBody>
          <a:bodyPr/>
          <a:lstStyle/>
          <a:p>
            <a:fld id="{4C8005DD-FEDA-4D0D-9955-1A9CBC03E8DC}" type="slidenum">
              <a:rPr lang="en-US" smtClean="0"/>
              <a:t>5</a:t>
            </a:fld>
            <a:endParaRPr lang="en-US"/>
          </a:p>
        </p:txBody>
      </p:sp>
    </p:spTree>
    <p:extLst>
      <p:ext uri="{BB962C8B-B14F-4D97-AF65-F5344CB8AC3E}">
        <p14:creationId xmlns:p14="http://schemas.microsoft.com/office/powerpoint/2010/main" val="30090940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We will post this PowerPoint presentation,</a:t>
            </a:r>
            <a:r>
              <a:rPr lang="en-US" baseline="0" dirty="0"/>
              <a:t> including notes with our script, on the </a:t>
            </a:r>
            <a:r>
              <a:rPr lang="en-US" dirty="0"/>
              <a:t>WCAS Educator Resources Webpage </a:t>
            </a:r>
            <a:r>
              <a:rPr lang="en-US" baseline="0" dirty="0"/>
              <a:t>by a week from today. We’ll put it in the section about the “Test Design and Item Specifications.”</a:t>
            </a:r>
          </a:p>
          <a:p>
            <a:endParaRPr lang="en-US" baseline="0" dirty="0"/>
          </a:p>
          <a:p>
            <a:r>
              <a:rPr lang="en-US" baseline="0" dirty="0"/>
              <a:t>An FAQ with your questions as well as a recording of the webinar will be posted next to the presentation by the end of the following week.</a:t>
            </a:r>
          </a:p>
          <a:p>
            <a:endParaRPr lang="en-US" baseline="0" dirty="0"/>
          </a:p>
          <a:p>
            <a:r>
              <a:rPr lang="en-US" baseline="0" dirty="0"/>
              <a:t>Remember that if you would like to receive clock hours, you need to sign in, register, and complete an evaluation of the webinar through </a:t>
            </a:r>
            <a:r>
              <a:rPr lang="en-US" baseline="0" dirty="0" err="1"/>
              <a:t>pdEnroller</a:t>
            </a:r>
            <a:r>
              <a:rPr lang="en-US" baseline="0" dirty="0"/>
              <a:t>.</a:t>
            </a:r>
          </a:p>
        </p:txBody>
      </p:sp>
      <p:sp>
        <p:nvSpPr>
          <p:cNvPr id="4" name="Slide Number Placeholder 3"/>
          <p:cNvSpPr>
            <a:spLocks noGrp="1"/>
          </p:cNvSpPr>
          <p:nvPr>
            <p:ph type="sldNum" sz="quarter" idx="10"/>
          </p:nvPr>
        </p:nvSpPr>
        <p:spPr/>
        <p:txBody>
          <a:bodyPr/>
          <a:lstStyle/>
          <a:p>
            <a:fld id="{4C8005DD-FEDA-4D0D-9955-1A9CBC03E8DC}" type="slidenum">
              <a:rPr lang="en-US" smtClean="0"/>
              <a:t>50</a:t>
            </a:fld>
            <a:endParaRPr lang="en-US"/>
          </a:p>
        </p:txBody>
      </p:sp>
    </p:spTree>
    <p:extLst>
      <p:ext uri="{BB962C8B-B14F-4D97-AF65-F5344CB8AC3E}">
        <p14:creationId xmlns:p14="http://schemas.microsoft.com/office/powerpoint/2010/main" val="3249757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keep the webinar open for a few more minutes to capture any remaining questions you may want to enter into the chat box. </a:t>
            </a:r>
          </a:p>
          <a:p>
            <a:endParaRPr lang="en-US" dirty="0"/>
          </a:p>
          <a:p>
            <a:r>
              <a:rPr lang="en-US" dirty="0"/>
              <a:t>Thank you for joining us this afternoon. </a:t>
            </a:r>
          </a:p>
        </p:txBody>
      </p:sp>
      <p:sp>
        <p:nvSpPr>
          <p:cNvPr id="4" name="Slide Number Placeholder 3"/>
          <p:cNvSpPr>
            <a:spLocks noGrp="1"/>
          </p:cNvSpPr>
          <p:nvPr>
            <p:ph type="sldNum" sz="quarter" idx="10"/>
          </p:nvPr>
        </p:nvSpPr>
        <p:spPr/>
        <p:txBody>
          <a:bodyPr/>
          <a:lstStyle/>
          <a:p>
            <a:fld id="{4C8005DD-FEDA-4D0D-9955-1A9CBC03E8DC}" type="slidenum">
              <a:rPr lang="en-US" smtClean="0"/>
              <a:t>51</a:t>
            </a:fld>
            <a:endParaRPr lang="en-US"/>
          </a:p>
        </p:txBody>
      </p:sp>
    </p:spTree>
    <p:extLst>
      <p:ext uri="{BB962C8B-B14F-4D97-AF65-F5344CB8AC3E}">
        <p14:creationId xmlns:p14="http://schemas.microsoft.com/office/powerpoint/2010/main" val="291603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52</a:t>
            </a:fld>
            <a:endParaRPr lang="en-US"/>
          </a:p>
        </p:txBody>
      </p:sp>
    </p:spTree>
    <p:extLst>
      <p:ext uri="{BB962C8B-B14F-4D97-AF65-F5344CB8AC3E}">
        <p14:creationId xmlns:p14="http://schemas.microsoft.com/office/powerpoint/2010/main" val="2660119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joined today</a:t>
            </a:r>
            <a:r>
              <a:rPr lang="en-US" baseline="0" dirty="0"/>
              <a:t> by Jacob Parikh and Korey Peterson, state Science Assessment specialists. </a:t>
            </a:r>
          </a:p>
          <a:p>
            <a:endParaRPr lang="en-US" baseline="0" dirty="0"/>
          </a:p>
          <a:p>
            <a:r>
              <a:rPr lang="en-US" baseline="0" dirty="0"/>
              <a:t>Korey and Jacob will be presenting the webinar today, and I will be monitoring the chat box. We will pause about mid-way through and near the end of the presentation to address questions as needed. </a:t>
            </a:r>
          </a:p>
          <a:p>
            <a:endParaRPr lang="en-US" baseline="0" dirty="0"/>
          </a:p>
          <a:p>
            <a:r>
              <a:rPr lang="en-US" baseline="0" dirty="0"/>
              <a:t>This slide provides contact information for the science assessment team. Please do not hesitate to contact us with your questions about this training or any other questions you have about the state science assessment.</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6</a:t>
            </a:fld>
            <a:endParaRPr lang="en-US"/>
          </a:p>
        </p:txBody>
      </p:sp>
    </p:spTree>
    <p:extLst>
      <p:ext uri="{BB962C8B-B14F-4D97-AF65-F5344CB8AC3E}">
        <p14:creationId xmlns:p14="http://schemas.microsoft.com/office/powerpoint/2010/main" val="399900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You can find the High School Test Design and Item Specifications document by going</a:t>
            </a:r>
            <a:r>
              <a:rPr lang="en-US" baseline="0" dirty="0"/>
              <a:t> to the WCAS Educator Resources webpage: </a:t>
            </a:r>
            <a:r>
              <a:rPr lang="en-US" dirty="0">
                <a:hlinkClick r:id="rId3"/>
              </a:rPr>
              <a:t>https://www.k12.wa.us/student-success/testing/state-testing-overview/washington-comprehensive-assessment-science/wcas-educator-resources</a:t>
            </a:r>
            <a:endParaRPr lang="en-US" baseline="0" dirty="0"/>
          </a:p>
          <a:p>
            <a:endParaRPr lang="en-US" baseline="0" dirty="0"/>
          </a:p>
          <a:p>
            <a:r>
              <a:rPr lang="en-US" baseline="0" dirty="0"/>
              <a:t>There are separate documents for 5</a:t>
            </a:r>
            <a:r>
              <a:rPr lang="en-US" baseline="30000" dirty="0"/>
              <a:t>th</a:t>
            </a:r>
            <a:r>
              <a:rPr lang="en-US" baseline="0" dirty="0"/>
              <a:t> grade, 8</a:t>
            </a:r>
            <a:r>
              <a:rPr lang="en-US" baseline="30000" dirty="0"/>
              <a:t>th</a:t>
            </a:r>
            <a:r>
              <a:rPr lang="en-US" baseline="0" dirty="0"/>
              <a:t> grade, and high school. Many parts of the documents are similar. Key differences occur on the Test Blueprint pages and the Item Specifications sections of the documents.</a:t>
            </a:r>
          </a:p>
          <a:p>
            <a:endParaRPr lang="en-US" baseline="0" dirty="0"/>
          </a:p>
          <a:p>
            <a:r>
              <a:rPr lang="en-US" baseline="0" dirty="0"/>
              <a:t>This training is for the High School Test Design and Item Specifications document. </a:t>
            </a:r>
          </a:p>
          <a:p>
            <a:endParaRPr lang="en-US" baseline="0" dirty="0"/>
          </a:p>
          <a:p>
            <a:r>
              <a:rPr lang="en-US" baseline="0" dirty="0"/>
              <a:t>[CLICK]</a:t>
            </a:r>
          </a:p>
          <a:p>
            <a:endParaRPr lang="en-US" baseline="0" dirty="0"/>
          </a:p>
          <a:p>
            <a:r>
              <a:rPr lang="en-US" baseline="0" dirty="0"/>
              <a:t>Additional trainings cover the Grade 5 and Grade 8 documents.</a:t>
            </a:r>
          </a:p>
          <a:p>
            <a:endParaRPr lang="en-US" baseline="0" dirty="0"/>
          </a:p>
          <a:p>
            <a:r>
              <a:rPr lang="en-US" baseline="0" dirty="0"/>
              <a:t>Those of you who registered for this webinar were sent a PDF of the High School Test Design and Item Specifications via email yesterday. I am going to pause for one minute so you can access the document in your email or from the Science Assessment Educator Resources page.</a:t>
            </a:r>
          </a:p>
          <a:p>
            <a:endParaRPr lang="en-US" baseline="0" dirty="0"/>
          </a:p>
          <a:p>
            <a:r>
              <a:rPr lang="en-US" baseline="0" dirty="0"/>
              <a:t>We posted a link to the High School document in the chat. </a:t>
            </a:r>
          </a:p>
          <a:p>
            <a:endParaRPr lang="en-US" baseline="0" dirty="0"/>
          </a:p>
        </p:txBody>
      </p:sp>
      <p:sp>
        <p:nvSpPr>
          <p:cNvPr id="4" name="Slide Number Placeholder 3"/>
          <p:cNvSpPr>
            <a:spLocks noGrp="1"/>
          </p:cNvSpPr>
          <p:nvPr>
            <p:ph type="sldNum" sz="quarter" idx="10"/>
          </p:nvPr>
        </p:nvSpPr>
        <p:spPr/>
        <p:txBody>
          <a:bodyPr/>
          <a:lstStyle/>
          <a:p>
            <a:fld id="{4C8005DD-FEDA-4D0D-9955-1A9CBC03E8DC}" type="slidenum">
              <a:rPr lang="en-US" smtClean="0"/>
              <a:t>7</a:t>
            </a:fld>
            <a:endParaRPr lang="en-US"/>
          </a:p>
        </p:txBody>
      </p:sp>
    </p:spTree>
    <p:extLst>
      <p:ext uri="{BB962C8B-B14F-4D97-AF65-F5344CB8AC3E}">
        <p14:creationId xmlns:p14="http://schemas.microsoft.com/office/powerpoint/2010/main" val="361956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Design section of the document </a:t>
            </a:r>
            <a:r>
              <a:rPr lang="en-US" baseline="0" dirty="0"/>
              <a:t>(pages 1-14) </a:t>
            </a:r>
            <a:r>
              <a:rPr lang="en-US" dirty="0"/>
              <a:t>is an overview</a:t>
            </a:r>
            <a:r>
              <a:rPr lang="en-US" baseline="0" dirty="0"/>
              <a:t> of the test design and development. We will be touching on many components of this section during the presentation. The section has the answers to important and commonly asked questions. We encourage you to become familiar with the information the test design section contains. </a:t>
            </a:r>
          </a:p>
          <a:p>
            <a:endParaRPr lang="en-US" baseline="0" dirty="0"/>
          </a:p>
          <a:p>
            <a:r>
              <a:rPr lang="en-US" baseline="0" dirty="0"/>
              <a:t>The second section of the document contains the item specifications (pages 15 to 165). Item specifications describe how items are written for the WCAS. The section has an item specification for each of the </a:t>
            </a:r>
            <a:r>
              <a:rPr lang="en-US" b="1" baseline="0" dirty="0"/>
              <a:t>71 </a:t>
            </a:r>
            <a:r>
              <a:rPr lang="en-US" baseline="0" dirty="0"/>
              <a:t>Performance Expectations that could be assessed on a Grade 11 WCAS. For a given year, about 25 to 30% of the Performance Expectations are assessed. This will be explained further when we talk about the test blueprint.</a:t>
            </a:r>
          </a:p>
          <a:p>
            <a:endParaRPr lang="en-US" baseline="0" dirty="0"/>
          </a:p>
          <a:p>
            <a:r>
              <a:rPr lang="en-US" baseline="0" dirty="0"/>
              <a:t>The third section of the document contains a list of vocabulary terms (pages 166-169).</a:t>
            </a:r>
          </a:p>
          <a:p>
            <a:endParaRPr lang="en-US" baseline="0" dirty="0"/>
          </a:p>
          <a:p>
            <a:r>
              <a:rPr lang="en-US" baseline="0" dirty="0"/>
              <a:t>As we move through today’s presentation, relevant page numbers for the Test Design and Item Specifications document will be displayed in purple text boxes. </a:t>
            </a:r>
          </a:p>
        </p:txBody>
      </p:sp>
      <p:sp>
        <p:nvSpPr>
          <p:cNvPr id="4" name="Slide Number Placeholder 3"/>
          <p:cNvSpPr>
            <a:spLocks noGrp="1"/>
          </p:cNvSpPr>
          <p:nvPr>
            <p:ph type="sldNum" sz="quarter" idx="10"/>
          </p:nvPr>
        </p:nvSpPr>
        <p:spPr/>
        <p:txBody>
          <a:bodyPr/>
          <a:lstStyle/>
          <a:p>
            <a:fld id="{4C8005DD-FEDA-4D0D-9955-1A9CBC03E8DC}" type="slidenum">
              <a:rPr lang="en-US" smtClean="0"/>
              <a:t>8</a:t>
            </a:fld>
            <a:endParaRPr lang="en-US"/>
          </a:p>
        </p:txBody>
      </p:sp>
    </p:spTree>
    <p:extLst>
      <p:ext uri="{BB962C8B-B14F-4D97-AF65-F5344CB8AC3E}">
        <p14:creationId xmlns:p14="http://schemas.microsoft.com/office/powerpoint/2010/main" val="3314625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a:t>
            </a:r>
            <a:r>
              <a:rPr lang="en-US" baseline="0" dirty="0"/>
              <a:t> 1 and 2 of the </a:t>
            </a:r>
            <a:r>
              <a:rPr lang="en-US" dirty="0"/>
              <a:t>Test Design and Item Specifications </a:t>
            </a:r>
            <a:r>
              <a:rPr lang="en-US" baseline="0" dirty="0"/>
              <a:t>document give an overview of the WCAS development process.</a:t>
            </a:r>
          </a:p>
        </p:txBody>
      </p:sp>
      <p:sp>
        <p:nvSpPr>
          <p:cNvPr id="4" name="Slide Number Placeholder 3"/>
          <p:cNvSpPr>
            <a:spLocks noGrp="1"/>
          </p:cNvSpPr>
          <p:nvPr>
            <p:ph type="sldNum" sz="quarter" idx="10"/>
          </p:nvPr>
        </p:nvSpPr>
        <p:spPr/>
        <p:txBody>
          <a:bodyPr/>
          <a:lstStyle/>
          <a:p>
            <a:fld id="{4C8005DD-FEDA-4D0D-9955-1A9CBC03E8DC}" type="slidenum">
              <a:rPr lang="en-US" smtClean="0"/>
              <a:t>9</a:t>
            </a:fld>
            <a:endParaRPr lang="en-US"/>
          </a:p>
        </p:txBody>
      </p:sp>
    </p:spTree>
    <p:extLst>
      <p:ext uri="{BB962C8B-B14F-4D97-AF65-F5344CB8AC3E}">
        <p14:creationId xmlns:p14="http://schemas.microsoft.com/office/powerpoint/2010/main" val="818660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5D386E17-F8CF-47AF-AE3A-C26E89DB1DB3}" type="datetime1">
              <a:rPr lang="en-US" smtClean="0"/>
              <a:t>8/10/2020</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140381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47665" y="1333251"/>
            <a:ext cx="2737153" cy="457951"/>
          </a:xfrm>
          <a:prstGeom prst="rect">
            <a:avLst/>
          </a:prstGeom>
        </p:spPr>
      </p:pic>
    </p:spTree>
    <p:extLst>
      <p:ext uri="{BB962C8B-B14F-4D97-AF65-F5344CB8AC3E}">
        <p14:creationId xmlns:p14="http://schemas.microsoft.com/office/powerpoint/2010/main" val="188752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47665" y="1333251"/>
            <a:ext cx="2737153" cy="457951"/>
          </a:xfrm>
          <a:prstGeom prst="rect">
            <a:avLst/>
          </a:prstGeom>
        </p:spPr>
      </p:pic>
    </p:spTree>
    <p:extLst>
      <p:ext uri="{BB962C8B-B14F-4D97-AF65-F5344CB8AC3E}">
        <p14:creationId xmlns:p14="http://schemas.microsoft.com/office/powerpoint/2010/main" val="2134913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22575884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1/10/2020</a:t>
            </a:r>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Tree>
    <p:extLst>
      <p:ext uri="{BB962C8B-B14F-4D97-AF65-F5344CB8AC3E}">
        <p14:creationId xmlns:p14="http://schemas.microsoft.com/office/powerpoint/2010/main" val="2515371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1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282FAD5D-31B6-4E74-89D5-6ACA0A4AE2C1}" type="datetime1">
              <a:rPr lang="en-US" smtClean="0"/>
              <a:t>8/10/2020</a:t>
            </a:fld>
            <a:endParaRPr lang="en-US" dirty="0"/>
          </a:p>
        </p:txBody>
      </p:sp>
      <p:sp>
        <p:nvSpPr>
          <p:cNvPr id="16"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7"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Tree>
    <p:extLst>
      <p:ext uri="{BB962C8B-B14F-4D97-AF65-F5344CB8AC3E}">
        <p14:creationId xmlns:p14="http://schemas.microsoft.com/office/powerpoint/2010/main" val="3290076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8/10/2020</a:t>
            </a:fld>
            <a:endParaRPr lang="en-US" dirty="0"/>
          </a:p>
        </p:txBody>
      </p:sp>
      <p:sp>
        <p:nvSpPr>
          <p:cNvPr id="13"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8/10/2020</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2165465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8/10/2020</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41982921-751A-4039-819B-4624610BA7C0}" type="datetime1">
              <a:rPr lang="en-US" smtClean="0"/>
              <a:t>8/10/2020</a:t>
            </a:fld>
            <a:r>
              <a:rPr lang="en-US"/>
              <a:t> |</a:t>
            </a:r>
            <a:endParaRPr lang="en-US" dirty="0"/>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2022031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8/10/2020</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Tree>
    <p:extLst>
      <p:ext uri="{BB962C8B-B14F-4D97-AF65-F5344CB8AC3E}">
        <p14:creationId xmlns:p14="http://schemas.microsoft.com/office/powerpoint/2010/main" val="3336405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1097280" y="1845734"/>
            <a:ext cx="10058400" cy="361660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9208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5D386E17-F8CF-47AF-AE3A-C26E89DB1DB3}" type="datetime1">
              <a:rPr lang="en-US" smtClean="0"/>
              <a:t>8/10/2020</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905937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41982921-751A-4039-819B-4624610BA7C0}" type="datetime1">
              <a:rPr lang="en-US" smtClean="0"/>
              <a:t>8/10/2020</a:t>
            </a:fld>
            <a:r>
              <a:rPr lang="en-US"/>
              <a:t> |</a:t>
            </a:r>
            <a:endParaRPr lang="en-US" dirty="0"/>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2810117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90D6690C-5134-4A25-A8E0-8B233ADCD8FC}" type="datetime1">
              <a:rPr lang="en-US" smtClean="0"/>
              <a:t>8/10/2020</a:t>
            </a:fld>
            <a:r>
              <a:rPr lang="en-US"/>
              <a:t> |</a:t>
            </a:r>
            <a:endParaRPr lang="en-US" dirty="0"/>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350731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8C520A67-EF72-4EF3-B9F5-8D3C234F8A3E}" type="datetime1">
              <a:rPr lang="en-US" smtClean="0"/>
              <a:t>8/10/2020</a:t>
            </a:fld>
            <a:r>
              <a:rPr lang="en-US"/>
              <a:t> |</a:t>
            </a:r>
            <a:endParaRPr lang="en-US" dirty="0"/>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321912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D1AE50F7-A69C-4B56-B33D-CD16CDBC5049}" type="datetime1">
              <a:rPr lang="en-US" smtClean="0"/>
              <a:t>8/10/2020</a:t>
            </a:fld>
            <a:r>
              <a:rPr lang="en-US"/>
              <a:t> |</a:t>
            </a:r>
            <a:endParaRPr lang="en-US" dirty="0"/>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1203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189107D1-09AF-41F4-A424-7BD82757A508}" type="datetime1">
              <a:rPr lang="en-US" smtClean="0"/>
              <a:t>8/10/2020</a:t>
            </a:fld>
            <a:r>
              <a:rPr lang="en-US"/>
              <a:t> |</a:t>
            </a:r>
            <a:endParaRPr lang="en-US" dirty="0"/>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60670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indent="0">
              <a:buNone/>
            </a:pPr>
            <a:r>
              <a:rPr lang="en-US" dirty="0"/>
              <a:t>Except where otherwise noted, this work by the </a:t>
            </a:r>
            <a:r>
              <a:rPr lang="en-US" dirty="0">
                <a:hlinkClick r:id="rId4"/>
              </a:rPr>
              <a:t>Office of Superintendent of Public Instruction </a:t>
            </a:r>
            <a:r>
              <a:rPr lang="en-US" dirty="0"/>
              <a:t>is licensed under a </a:t>
            </a:r>
            <a:r>
              <a:rPr lang="en-US" dirty="0">
                <a:hlinkClick r:id="rId5"/>
              </a:rPr>
              <a:t>Creative Commons 4.0 International License</a:t>
            </a:r>
            <a:r>
              <a:rPr lang="en-US" dirty="0"/>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r>
              <a:rPr lang="en-US" sz="4400" dirty="0"/>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35F243A7-3AB4-4536-AADE-FF380E50D9E6}" type="datetime1">
              <a:rPr lang="en-US" smtClean="0"/>
              <a:t>8/10/2020</a:t>
            </a:fld>
            <a:r>
              <a:rPr lang="en-US"/>
              <a:t> |</a:t>
            </a:r>
            <a:endParaRPr lang="en-US" dirty="0"/>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158365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1B2822EA-A644-495B-8815-4C70994813F7}" type="datetime1">
              <a:rPr lang="en-US" smtClean="0"/>
              <a:t>8/10/2020</a:t>
            </a:fld>
            <a:r>
              <a:rPr lang="en-US"/>
              <a:t> |</a:t>
            </a:r>
            <a:endParaRPr lang="en-US" dirty="0"/>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229451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90D6690C-5134-4A25-A8E0-8B233ADCD8FC}" type="datetime1">
              <a:rPr lang="en-US" smtClean="0"/>
              <a:t>8/10/2020</a:t>
            </a:fld>
            <a:r>
              <a:rPr lang="en-US"/>
              <a:t> |</a:t>
            </a:r>
            <a:endParaRPr lang="en-US" dirty="0"/>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135082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04C0FC7D-98FC-428F-931B-99A410E61E15}" type="datetime1">
              <a:rPr lang="en-US" smtClean="0"/>
              <a:t>8/10/2020</a:t>
            </a:fld>
            <a:r>
              <a:rPr lang="en-US"/>
              <a:t> |</a:t>
            </a:r>
            <a:endParaRPr lang="en-US" dirty="0"/>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686203428"/>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 id="2147483654" r:id="rId5"/>
    <p:sldLayoutId id="2147483655" r:id="rId6"/>
    <p:sldLayoutId id="2147483670" r:id="rId7"/>
    <p:sldLayoutId id="2147483656" r:id="rId8"/>
    <p:sldLayoutId id="2147483657" r:id="rId9"/>
    <p:sldLayoutId id="2147483658" r:id="rId10"/>
    <p:sldLayoutId id="2147483659" r:id="rId11"/>
    <p:sldLayoutId id="2147483684" r:id="rId12"/>
    <p:sldLayoutId id="214748368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 id="2147483683" r:id="rId18"/>
    <p:sldLayoutId id="2147483685" r:id="rId19"/>
    <p:sldLayoutId id="2147483686" r:id="rId20"/>
    <p:sldLayoutId id="2147483687"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k12.wa.us/student-success/resources-subject-area/science/science-assessment-professional-development-opportuniti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public.govdelivery.com/accounts/WAOSPI/subscriber/ne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12.wa.us/student-success/resources-subject-area/science/science-k%E2%80%9312-learning-standards/washington-state-science-and-learning-standards" TargetMode="External"/><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nextgenscience.org/understanding-standards/understanding-standards" TargetMode="External"/><Relationship Id="rId5" Type="http://schemas.openxmlformats.org/officeDocument/2006/relationships/hyperlink" Target="https://www.nextgenscience.org/get-to-know" TargetMode="External"/><Relationship Id="rId4" Type="http://schemas.openxmlformats.org/officeDocument/2006/relationships/hyperlink" Target="https://www.nextgenscience.org/search-standard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k12.wa.us/student-success/testing/state-testing-overview/washington-comprehensive-assessment-science/wcas-educator-resources" TargetMode="External"/><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hyperlink" Target="https://www.pdenroller.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a.portal.airast.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desmos.com/testing/washingt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a.portal.airast.org/training-tests.stml" TargetMode="External"/><Relationship Id="rId7" Type="http://schemas.openxmlformats.org/officeDocument/2006/relationships/hyperlink" Target="https://www.k12.wa.us/sites/default/files/public/science/pubdocs/OnlineTrainingTestQuickStart-FINAL_DRAFT.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k12.wa.us/sites/default/files/public/science/pubdocs/LessonPlans11-FINAL%20DRAFT.pdf" TargetMode="External"/><Relationship Id="rId5" Type="http://schemas.openxmlformats.org/officeDocument/2006/relationships/hyperlink" Target="https://www.k12.wa.us/sites/default/files/public/science/pubdocs/LessonPlans8-FINAL%20DRAFT.pdf" TargetMode="External"/><Relationship Id="rId4" Type="http://schemas.openxmlformats.org/officeDocument/2006/relationships/hyperlink" Target="https://www.k12.wa.us/sites/default/files/public/science/pubdocs/LessonPlans5-FINAL%20DRAFT.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8.JPG"/></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3.JPG"/></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3.JP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k12.wa.us/student-success/testing/state-testing-overview/washington-comprehensive-assessment-science/wcas-educator-resource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www.pdenroller.org/"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mailto:dawn.cope@k12.wa.us" TargetMode="External"/><Relationship Id="rId7" Type="http://schemas.openxmlformats.org/officeDocument/2006/relationships/hyperlink" Target="mailto:science@k12.wa.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Jessica.cole@k12.wa.us" TargetMode="External"/><Relationship Id="rId5" Type="http://schemas.openxmlformats.org/officeDocument/2006/relationships/hyperlink" Target="mailto:korey.peterson@k12.wa.us" TargetMode="External"/><Relationship Id="rId4" Type="http://schemas.openxmlformats.org/officeDocument/2006/relationships/hyperlink" Target="mailto:Amy.Viveiros@k12.wa.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k12.wa.us/student-success/testing/state-testing-overview/washington-comprehensive-assessment-science/wcas-educator-resourc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931653" y="69011"/>
            <a:ext cx="10084279" cy="3429510"/>
          </a:xfrm>
        </p:spPr>
        <p:txBody>
          <a:bodyPr>
            <a:normAutofit fontScale="90000"/>
          </a:bodyPr>
          <a:lstStyle/>
          <a:p>
            <a:pPr>
              <a:lnSpc>
                <a:spcPct val="100000"/>
              </a:lnSpc>
            </a:pPr>
            <a:r>
              <a:rPr lang="en-US" sz="5300" b="1" dirty="0"/>
              <a:t>W</a:t>
            </a:r>
            <a:r>
              <a:rPr lang="en-US" sz="5300" dirty="0"/>
              <a:t>ashington </a:t>
            </a:r>
            <a:r>
              <a:rPr lang="en-US" sz="5300" b="1" dirty="0"/>
              <a:t>C</a:t>
            </a:r>
            <a:r>
              <a:rPr lang="en-US" sz="5300" dirty="0"/>
              <a:t>omprehensive </a:t>
            </a:r>
            <a:r>
              <a:rPr lang="en-US" sz="5300" b="1" dirty="0"/>
              <a:t>A</a:t>
            </a:r>
            <a:r>
              <a:rPr lang="en-US" sz="5300" dirty="0"/>
              <a:t>ssessment of </a:t>
            </a:r>
            <a:r>
              <a:rPr lang="en-US" sz="5300" b="1" dirty="0"/>
              <a:t>S</a:t>
            </a:r>
            <a:r>
              <a:rPr lang="en-US" sz="5300" dirty="0"/>
              <a:t>cience</a:t>
            </a:r>
            <a:br>
              <a:rPr lang="en-US" sz="5300" dirty="0"/>
            </a:br>
            <a:br>
              <a:rPr lang="en-US" sz="5300" dirty="0"/>
            </a:br>
            <a:r>
              <a:rPr lang="en-US" sz="4000" dirty="0"/>
              <a:t>Test Design &amp; Item Specifications</a:t>
            </a:r>
            <a:br>
              <a:rPr lang="en-US" sz="3100" dirty="0"/>
            </a:br>
            <a:r>
              <a:rPr lang="en-US" sz="3100" dirty="0"/>
              <a:t>High School</a:t>
            </a:r>
            <a:endParaRPr lang="en-US" sz="2700" dirty="0"/>
          </a:p>
        </p:txBody>
      </p:sp>
      <p:sp>
        <p:nvSpPr>
          <p:cNvPr id="23" name="Subtitle 22"/>
          <p:cNvSpPr>
            <a:spLocks noGrp="1"/>
          </p:cNvSpPr>
          <p:nvPr>
            <p:ph type="subTitle" idx="1"/>
          </p:nvPr>
        </p:nvSpPr>
        <p:spPr>
          <a:xfrm>
            <a:off x="695864" y="3576159"/>
            <a:ext cx="9144000" cy="2438544"/>
          </a:xfrm>
        </p:spPr>
        <p:txBody>
          <a:bodyPr>
            <a:normAutofit/>
          </a:bodyPr>
          <a:lstStyle/>
          <a:p>
            <a:pPr algn="l"/>
            <a:endParaRPr lang="en-US" dirty="0"/>
          </a:p>
          <a:p>
            <a:pPr algn="l"/>
            <a:endParaRPr lang="en-US" dirty="0"/>
          </a:p>
          <a:p>
            <a:pPr algn="l"/>
            <a:endParaRPr lang="en-US" dirty="0"/>
          </a:p>
          <a:p>
            <a:pPr algn="l"/>
            <a:r>
              <a:rPr lang="en-US" dirty="0"/>
              <a:t>Science Assessment Development Team</a:t>
            </a:r>
          </a:p>
          <a:p>
            <a:pPr algn="l"/>
            <a:r>
              <a:rPr lang="en-US" b="1" dirty="0">
                <a:solidFill>
                  <a:schemeClr val="accent4">
                    <a:lumMod val="75000"/>
                  </a:schemeClr>
                </a:solidFill>
              </a:rPr>
              <a:t>February 6, 2020</a:t>
            </a:r>
            <a:endParaRPr lang="en-US" dirty="0">
              <a:solidFill>
                <a:schemeClr val="accent4">
                  <a:lumMod val="75000"/>
                </a:schemeClr>
              </a:solidFill>
            </a:endParaRPr>
          </a:p>
          <a:p>
            <a:endParaRPr lang="en-US" dirty="0"/>
          </a:p>
          <a:p>
            <a:endParaRPr lang="en-US" dirty="0"/>
          </a:p>
        </p:txBody>
      </p:sp>
    </p:spTree>
    <p:extLst>
      <p:ext uri="{BB962C8B-B14F-4D97-AF65-F5344CB8AC3E}">
        <p14:creationId xmlns:p14="http://schemas.microsoft.com/office/powerpoint/2010/main" val="30407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6"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EC6AE8A-5AE1-4E2F-9910-06175FBB77B8}" type="slidenum">
              <a:rPr lang="en-US" altLang="en-US" sz="1400" smtClean="0">
                <a:latin typeface="+mn-lt"/>
                <a:ea typeface="ＭＳ Ｐゴシック" panose="020B0600070205080204" pitchFamily="34" charset="-128"/>
              </a:rPr>
              <a:pPr/>
              <a:t>10</a:t>
            </a:fld>
            <a:endParaRPr lang="en-US" altLang="en-US" sz="1400" dirty="0">
              <a:latin typeface="+mn-lt"/>
              <a:ea typeface="ＭＳ Ｐゴシック" panose="020B0600070205080204" pitchFamily="34" charset="-128"/>
            </a:endParaRPr>
          </a:p>
        </p:txBody>
      </p:sp>
      <p:sp>
        <p:nvSpPr>
          <p:cNvPr id="3" name="Title 2"/>
          <p:cNvSpPr>
            <a:spLocks noGrp="1"/>
          </p:cNvSpPr>
          <p:nvPr>
            <p:ph type="title"/>
          </p:nvPr>
        </p:nvSpPr>
        <p:spPr>
          <a:xfrm>
            <a:off x="299581" y="715854"/>
            <a:ext cx="10515600" cy="1325563"/>
          </a:xfrm>
        </p:spPr>
        <p:txBody>
          <a:bodyPr>
            <a:normAutofit fontScale="90000"/>
          </a:bodyPr>
          <a:lstStyle/>
          <a:p>
            <a:r>
              <a:rPr lang="en-US" dirty="0"/>
              <a:t>Science </a:t>
            </a:r>
            <a:br>
              <a:rPr lang="en-US" dirty="0"/>
            </a:br>
            <a:r>
              <a:rPr lang="en-US" dirty="0"/>
              <a:t>Assessment </a:t>
            </a:r>
            <a:br>
              <a:rPr lang="en-US" dirty="0"/>
            </a:br>
            <a:r>
              <a:rPr lang="en-US" dirty="0"/>
              <a:t>Development </a:t>
            </a:r>
            <a:br>
              <a:rPr lang="en-US" dirty="0"/>
            </a:br>
            <a:r>
              <a:rPr lang="en-US" dirty="0"/>
              <a:t>Cycle</a:t>
            </a:r>
          </a:p>
        </p:txBody>
      </p:sp>
      <p:pic>
        <p:nvPicPr>
          <p:cNvPr id="4" name="Picture 3" descr="Screenshot of Science Assessment Development Cycle. Detailed information in notes section." title="Screenshot of image"/>
          <p:cNvPicPr>
            <a:picLocks noChangeAspect="1"/>
          </p:cNvPicPr>
          <p:nvPr/>
        </p:nvPicPr>
        <p:blipFill>
          <a:blip r:embed="rId3"/>
          <a:stretch>
            <a:fillRect/>
          </a:stretch>
        </p:blipFill>
        <p:spPr>
          <a:xfrm>
            <a:off x="3524866" y="158235"/>
            <a:ext cx="8545028" cy="6095297"/>
          </a:xfrm>
          <a:prstGeom prst="rect">
            <a:avLst/>
          </a:prstGeom>
        </p:spPr>
      </p:pic>
      <p:sp>
        <p:nvSpPr>
          <p:cNvPr id="6" name="TextBox 5" descr="Purple box labeled &quot;Pages 1-2&quot;"/>
          <p:cNvSpPr txBox="1"/>
          <p:nvPr/>
        </p:nvSpPr>
        <p:spPr>
          <a:xfrm>
            <a:off x="838200" y="2702992"/>
            <a:ext cx="1229926" cy="373349"/>
          </a:xfrm>
          <a:prstGeom prst="rect">
            <a:avLst/>
          </a:prstGeom>
          <a:solidFill>
            <a:srgbClr val="CCCCFF"/>
          </a:solidFill>
          <a:ln>
            <a:solidFill>
              <a:schemeClr val="tx1"/>
            </a:solidFill>
            <a:prstDash val="dash"/>
          </a:ln>
        </p:spPr>
        <p:txBody>
          <a:bodyPr wrap="square" rtlCol="0">
            <a:spAutoFit/>
          </a:bodyPr>
          <a:lstStyle/>
          <a:p>
            <a:r>
              <a:rPr lang="en-US" dirty="0"/>
              <a:t>Pages 1-2</a:t>
            </a:r>
          </a:p>
        </p:txBody>
      </p:sp>
    </p:spTree>
    <p:extLst>
      <p:ext uri="{BB962C8B-B14F-4D97-AF65-F5344CB8AC3E}">
        <p14:creationId xmlns:p14="http://schemas.microsoft.com/office/powerpoint/2010/main" val="19996247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FAB73BC-B049-4115-A692-8D63A059BFB8}" type="slidenum">
              <a:rPr lang="en-US" sz="1400" smtClean="0"/>
              <a:pPr/>
              <a:t>11</a:t>
            </a:fld>
            <a:endParaRPr lang="en-US" sz="1400" dirty="0"/>
          </a:p>
        </p:txBody>
      </p:sp>
      <p:sp>
        <p:nvSpPr>
          <p:cNvPr id="2" name="Title 1"/>
          <p:cNvSpPr>
            <a:spLocks noGrp="1"/>
          </p:cNvSpPr>
          <p:nvPr>
            <p:ph type="title"/>
          </p:nvPr>
        </p:nvSpPr>
        <p:spPr/>
        <p:txBody>
          <a:bodyPr/>
          <a:lstStyle/>
          <a:p>
            <a:r>
              <a:rPr lang="en-US" dirty="0"/>
              <a:t>Join Us!</a:t>
            </a:r>
          </a:p>
        </p:txBody>
      </p:sp>
      <p:sp>
        <p:nvSpPr>
          <p:cNvPr id="5" name="Rectangle 4"/>
          <p:cNvSpPr/>
          <p:nvPr/>
        </p:nvSpPr>
        <p:spPr>
          <a:xfrm>
            <a:off x="786810" y="1588678"/>
            <a:ext cx="4880344" cy="1938992"/>
          </a:xfrm>
          <a:prstGeom prst="rect">
            <a:avLst/>
          </a:prstGeom>
        </p:spPr>
        <p:txBody>
          <a:bodyPr wrap="square">
            <a:spAutoFit/>
          </a:bodyPr>
          <a:lstStyle/>
          <a:p>
            <a:r>
              <a:rPr lang="en-US" sz="2000" dirty="0"/>
              <a:t>Science Assessment Professional Development Opportunities</a:t>
            </a:r>
          </a:p>
          <a:p>
            <a:r>
              <a:rPr lang="en-US" sz="2000" dirty="0">
                <a:hlinkClick r:id="rId3"/>
              </a:rPr>
              <a:t>https://www.k12.wa.us/student-success/resources-subject-area/science/science-assessment-professional-development-opportunities</a:t>
            </a:r>
            <a:endParaRPr lang="en-US" sz="2000" dirty="0"/>
          </a:p>
        </p:txBody>
      </p:sp>
      <p:sp>
        <p:nvSpPr>
          <p:cNvPr id="6" name="Rectangle 5"/>
          <p:cNvSpPr/>
          <p:nvPr/>
        </p:nvSpPr>
        <p:spPr>
          <a:xfrm>
            <a:off x="786810" y="3882842"/>
            <a:ext cx="4880344" cy="2246769"/>
          </a:xfrm>
          <a:prstGeom prst="rect">
            <a:avLst/>
          </a:prstGeom>
        </p:spPr>
        <p:txBody>
          <a:bodyPr wrap="square">
            <a:spAutoFit/>
          </a:bodyPr>
          <a:lstStyle/>
          <a:p>
            <a:r>
              <a:rPr lang="en-US" sz="2000" dirty="0">
                <a:solidFill>
                  <a:srgbClr val="49473B"/>
                </a:solidFill>
              </a:rPr>
              <a:t>Invitations to apply for work groups are emailed to those signed up for science assessment updates through the science assessment listserv. </a:t>
            </a:r>
            <a:r>
              <a:rPr lang="en-US" sz="2000" dirty="0">
                <a:hlinkClick r:id="rId4"/>
              </a:rPr>
              <a:t>https://public.govdelivery.com/accounts/WAOSPI/subscriber/new</a:t>
            </a:r>
            <a:endParaRPr lang="en-US" sz="2000" dirty="0"/>
          </a:p>
          <a:p>
            <a:endParaRPr lang="en-US" sz="2000" dirty="0"/>
          </a:p>
        </p:txBody>
      </p:sp>
      <p:pic>
        <p:nvPicPr>
          <p:cNvPr id="7" name="Picture 6" descr="Screenshot of the Science Assessment Professional Development Opportunities page. URL listed on slide." title="Webpage image"/>
          <p:cNvPicPr>
            <a:picLocks noChangeAspect="1"/>
          </p:cNvPicPr>
          <p:nvPr/>
        </p:nvPicPr>
        <p:blipFill>
          <a:blip r:embed="rId5"/>
          <a:stretch>
            <a:fillRect/>
          </a:stretch>
        </p:blipFill>
        <p:spPr>
          <a:xfrm>
            <a:off x="5881504" y="388597"/>
            <a:ext cx="6134057" cy="5741014"/>
          </a:xfrm>
          <a:prstGeom prst="rect">
            <a:avLst/>
          </a:prstGeom>
          <a:ln>
            <a:solidFill>
              <a:schemeClr val="accent1"/>
            </a:solidFill>
          </a:ln>
        </p:spPr>
      </p:pic>
    </p:spTree>
    <p:extLst>
      <p:ext uri="{BB962C8B-B14F-4D97-AF65-F5344CB8AC3E}">
        <p14:creationId xmlns:p14="http://schemas.microsoft.com/office/powerpoint/2010/main" val="194347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z="1400" smtClean="0"/>
              <a:pPr/>
              <a:t>12</a:t>
            </a:fld>
            <a:endParaRPr lang="en-US" sz="1400" dirty="0"/>
          </a:p>
        </p:txBody>
      </p:sp>
      <p:sp>
        <p:nvSpPr>
          <p:cNvPr id="2" name="Title 1"/>
          <p:cNvSpPr>
            <a:spLocks noGrp="1"/>
          </p:cNvSpPr>
          <p:nvPr>
            <p:ph type="title"/>
          </p:nvPr>
        </p:nvSpPr>
        <p:spPr>
          <a:xfrm>
            <a:off x="662836" y="2569706"/>
            <a:ext cx="10515600" cy="1325563"/>
          </a:xfrm>
        </p:spPr>
        <p:txBody>
          <a:bodyPr>
            <a:noAutofit/>
          </a:bodyPr>
          <a:lstStyle/>
          <a:p>
            <a:r>
              <a:rPr lang="en-US" sz="6000" dirty="0"/>
              <a:t>Washington Standards </a:t>
            </a:r>
            <a:br>
              <a:rPr lang="en-US" sz="6000" dirty="0"/>
            </a:br>
            <a:r>
              <a:rPr lang="en-US" sz="6000" dirty="0"/>
              <a:t>Overview</a:t>
            </a:r>
          </a:p>
        </p:txBody>
      </p:sp>
      <p:sp>
        <p:nvSpPr>
          <p:cNvPr id="3" name="Text Placeholder 2"/>
          <p:cNvSpPr>
            <a:spLocks noGrp="1"/>
          </p:cNvSpPr>
          <p:nvPr>
            <p:ph idx="1"/>
          </p:nvPr>
        </p:nvSpPr>
        <p:spPr>
          <a:xfrm>
            <a:off x="662836" y="3976851"/>
            <a:ext cx="2706665" cy="825376"/>
          </a:xfrm>
        </p:spPr>
        <p:txBody>
          <a:bodyPr>
            <a:normAutofit/>
          </a:bodyPr>
          <a:lstStyle/>
          <a:p>
            <a:pPr marL="0" indent="0">
              <a:buNone/>
            </a:pPr>
            <a:r>
              <a:rPr lang="en-US" sz="2400" dirty="0">
                <a:solidFill>
                  <a:schemeClr val="tx1">
                    <a:tint val="75000"/>
                  </a:schemeClr>
                </a:solidFill>
              </a:rPr>
              <a:t>NGSS 101</a:t>
            </a:r>
          </a:p>
        </p:txBody>
      </p:sp>
      <p:pic>
        <p:nvPicPr>
          <p:cNvPr id="6" name="Picture 5" descr="WA NGSS logo"/>
          <p:cNvPicPr>
            <a:picLocks noChangeAspect="1"/>
          </p:cNvPicPr>
          <p:nvPr/>
        </p:nvPicPr>
        <p:blipFill>
          <a:blip r:embed="rId3"/>
          <a:stretch>
            <a:fillRect/>
          </a:stretch>
        </p:blipFill>
        <p:spPr>
          <a:xfrm>
            <a:off x="9044131" y="4883809"/>
            <a:ext cx="2457101" cy="1399742"/>
          </a:xfrm>
          <a:prstGeom prst="rect">
            <a:avLst/>
          </a:prstGeom>
        </p:spPr>
      </p:pic>
    </p:spTree>
    <p:extLst>
      <p:ext uri="{BB962C8B-B14F-4D97-AF65-F5344CB8AC3E}">
        <p14:creationId xmlns:p14="http://schemas.microsoft.com/office/powerpoint/2010/main" val="3805864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89084B-39F4-403E-BA75-8CA8BF49A0B4}"/>
              </a:ext>
            </a:extLst>
          </p:cNvPr>
          <p:cNvSpPr/>
          <p:nvPr/>
        </p:nvSpPr>
        <p:spPr>
          <a:xfrm>
            <a:off x="10570602" y="6031757"/>
            <a:ext cx="377026" cy="307777"/>
          </a:xfrm>
          <a:prstGeom prst="rect">
            <a:avLst/>
          </a:prstGeom>
        </p:spPr>
        <p:txBody>
          <a:bodyPr wrap="none">
            <a:spAutoFit/>
          </a:bodyPr>
          <a:lstStyle/>
          <a:p>
            <a:fld id="{4FAB73BC-B049-4115-A692-8D63A059BFB8}" type="slidenum">
              <a:rPr lang="en-US" sz="1400"/>
              <a:pPr/>
              <a:t>13</a:t>
            </a:fld>
            <a:endParaRPr lang="en-US" sz="1600" dirty="0"/>
          </a:p>
        </p:txBody>
      </p:sp>
      <p:sp>
        <p:nvSpPr>
          <p:cNvPr id="2" name="Title 1"/>
          <p:cNvSpPr>
            <a:spLocks noGrp="1"/>
          </p:cNvSpPr>
          <p:nvPr>
            <p:ph type="title"/>
          </p:nvPr>
        </p:nvSpPr>
        <p:spPr/>
        <p:txBody>
          <a:bodyPr/>
          <a:lstStyle/>
          <a:p>
            <a:r>
              <a:rPr lang="en-US" dirty="0"/>
              <a:t>NGSS High School Band</a:t>
            </a:r>
          </a:p>
        </p:txBody>
      </p:sp>
      <p:sp>
        <p:nvSpPr>
          <p:cNvPr id="3" name="Content Placeholder 2"/>
          <p:cNvSpPr>
            <a:spLocks noGrp="1"/>
          </p:cNvSpPr>
          <p:nvPr>
            <p:ph idx="1"/>
          </p:nvPr>
        </p:nvSpPr>
        <p:spPr/>
        <p:txBody>
          <a:bodyPr/>
          <a:lstStyle/>
          <a:p>
            <a:r>
              <a:rPr lang="en-US" dirty="0"/>
              <a:t>Domains</a:t>
            </a:r>
          </a:p>
          <a:p>
            <a:pPr lvl="1">
              <a:buFont typeface="Wingdings" panose="05000000000000000000" pitchFamily="2" charset="2"/>
              <a:buChar char="§"/>
            </a:pPr>
            <a:r>
              <a:rPr lang="en-US" dirty="0"/>
              <a:t>Physical Sciences (PS)—24 Performance Expectations</a:t>
            </a:r>
          </a:p>
          <a:p>
            <a:pPr lvl="1">
              <a:buFont typeface="Wingdings" panose="05000000000000000000" pitchFamily="2" charset="2"/>
              <a:buChar char="§"/>
            </a:pPr>
            <a:r>
              <a:rPr lang="en-US" dirty="0"/>
              <a:t>Life Sciences (LS)—24 Performance Expectations</a:t>
            </a:r>
          </a:p>
          <a:p>
            <a:pPr lvl="1">
              <a:buFont typeface="Wingdings" panose="05000000000000000000" pitchFamily="2" charset="2"/>
              <a:buChar char="§"/>
            </a:pPr>
            <a:r>
              <a:rPr lang="en-US" dirty="0"/>
              <a:t>Earth and Space Sciences (ESS)—19 Performance Expectations</a:t>
            </a:r>
          </a:p>
          <a:p>
            <a:pPr lvl="1">
              <a:buFont typeface="Wingdings" panose="05000000000000000000" pitchFamily="2" charset="2"/>
              <a:buChar char="§"/>
            </a:pPr>
            <a:r>
              <a:rPr lang="en-US" dirty="0"/>
              <a:t>Engineering Design (ETS)—4 Performance Expectations</a:t>
            </a:r>
          </a:p>
          <a:p>
            <a:pPr marL="201168" lvl="1" indent="0">
              <a:buNone/>
            </a:pPr>
            <a:endParaRPr lang="en-US" dirty="0"/>
          </a:p>
          <a:p>
            <a:pPr marL="201168" lvl="1" indent="0">
              <a:buNone/>
            </a:pPr>
            <a:r>
              <a:rPr lang="en-US" dirty="0">
                <a:latin typeface="Calibri" panose="020F0502020204030204" pitchFamily="34" charset="0"/>
              </a:rPr>
              <a:t>Each Performance Expectation includes a Science and Engineering Practice (SEP), a Disciplinary Core Idea (DCI), and a Crosscutting Concept (CCC)</a:t>
            </a:r>
          </a:p>
          <a:p>
            <a:pPr lvl="1">
              <a:buFont typeface="Wingdings" panose="05000000000000000000" pitchFamily="2" charset="2"/>
              <a:buChar char="§"/>
            </a:pPr>
            <a:endParaRPr lang="en-US" dirty="0"/>
          </a:p>
          <a:p>
            <a:endParaRPr lang="en-US" dirty="0"/>
          </a:p>
        </p:txBody>
      </p:sp>
      <p:sp>
        <p:nvSpPr>
          <p:cNvPr id="5" name="TextBox 4" descr="Purple box labeled &quot;Pages 10-12&quot;"/>
          <p:cNvSpPr txBox="1"/>
          <p:nvPr/>
        </p:nvSpPr>
        <p:spPr>
          <a:xfrm>
            <a:off x="7736967" y="843240"/>
            <a:ext cx="1439179" cy="369332"/>
          </a:xfrm>
          <a:prstGeom prst="rect">
            <a:avLst/>
          </a:prstGeom>
          <a:solidFill>
            <a:srgbClr val="CCCCFF"/>
          </a:solidFill>
          <a:ln>
            <a:solidFill>
              <a:schemeClr val="tx1"/>
            </a:solidFill>
            <a:prstDash val="dash"/>
          </a:ln>
        </p:spPr>
        <p:txBody>
          <a:bodyPr wrap="square" rtlCol="0">
            <a:spAutoFit/>
          </a:bodyPr>
          <a:lstStyle/>
          <a:p>
            <a:r>
              <a:rPr lang="en-US" dirty="0"/>
              <a:t>Pages 10-12</a:t>
            </a:r>
          </a:p>
        </p:txBody>
      </p:sp>
    </p:spTree>
    <p:extLst>
      <p:ext uri="{BB962C8B-B14F-4D97-AF65-F5344CB8AC3E}">
        <p14:creationId xmlns:p14="http://schemas.microsoft.com/office/powerpoint/2010/main" val="2852838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US" sz="1400" dirty="0"/>
              <a:t>14</a:t>
            </a:r>
          </a:p>
        </p:txBody>
      </p:sp>
      <p:sp>
        <p:nvSpPr>
          <p:cNvPr id="50178" name="Title 1"/>
          <p:cNvSpPr>
            <a:spLocks noGrp="1"/>
          </p:cNvSpPr>
          <p:nvPr>
            <p:ph type="title"/>
          </p:nvPr>
        </p:nvSpPr>
        <p:spPr>
          <a:xfrm>
            <a:off x="267970" y="526404"/>
            <a:ext cx="10515600" cy="1325563"/>
          </a:xfrm>
        </p:spPr>
        <p:txBody>
          <a:bodyPr>
            <a:normAutofit fontScale="90000"/>
          </a:bodyPr>
          <a:lstStyle/>
          <a:p>
            <a:pPr eaLnBrk="1" hangingPunct="1"/>
            <a:r>
              <a:rPr lang="en-US" altLang="en-US" dirty="0">
                <a:ea typeface="ＭＳ Ｐゴシック" panose="020B0600070205080204" pitchFamily="34" charset="-128"/>
              </a:rPr>
              <a:t>NGSS </a:t>
            </a:r>
            <a:br>
              <a:rPr lang="en-US" altLang="en-US" dirty="0">
                <a:ea typeface="ＭＳ Ｐゴシック" panose="020B0600070205080204" pitchFamily="34" charset="-128"/>
              </a:rPr>
            </a:br>
            <a:r>
              <a:rPr lang="en-US" altLang="en-US" dirty="0">
                <a:ea typeface="ＭＳ Ｐゴシック" panose="020B0600070205080204" pitchFamily="34" charset="-128"/>
              </a:rPr>
              <a:t>Performance </a:t>
            </a:r>
            <a:br>
              <a:rPr lang="en-US" altLang="en-US" dirty="0">
                <a:ea typeface="ＭＳ Ｐゴシック" panose="020B0600070205080204" pitchFamily="34" charset="-128"/>
              </a:rPr>
            </a:br>
            <a:r>
              <a:rPr lang="en-US" altLang="en-US" dirty="0">
                <a:ea typeface="ＭＳ Ｐゴシック" panose="020B0600070205080204" pitchFamily="34" charset="-128"/>
              </a:rPr>
              <a:t>Expectation </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pic>
        <p:nvPicPr>
          <p:cNvPr id="4" name="Picture 3" descr="Screenshot of PE: 3LS4-4. Notes section describes the image."/>
          <p:cNvPicPr>
            <a:picLocks noChangeAspect="1"/>
          </p:cNvPicPr>
          <p:nvPr/>
        </p:nvPicPr>
        <p:blipFill>
          <a:blip r:embed="rId3"/>
          <a:stretch>
            <a:fillRect/>
          </a:stretch>
        </p:blipFill>
        <p:spPr>
          <a:xfrm>
            <a:off x="267970" y="2174964"/>
            <a:ext cx="11788320" cy="3755571"/>
          </a:xfrm>
          <a:prstGeom prst="rect">
            <a:avLst/>
          </a:prstGeom>
        </p:spPr>
      </p:pic>
    </p:spTree>
    <p:extLst>
      <p:ext uri="{BB962C8B-B14F-4D97-AF65-F5344CB8AC3E}">
        <p14:creationId xmlns:p14="http://schemas.microsoft.com/office/powerpoint/2010/main" val="1517582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15</a:t>
            </a:fld>
            <a:endParaRPr lang="en-US" dirty="0"/>
          </a:p>
        </p:txBody>
      </p:sp>
      <p:sp>
        <p:nvSpPr>
          <p:cNvPr id="2" name="Title 1"/>
          <p:cNvSpPr>
            <a:spLocks noGrp="1"/>
          </p:cNvSpPr>
          <p:nvPr>
            <p:ph type="title"/>
          </p:nvPr>
        </p:nvSpPr>
        <p:spPr>
          <a:xfrm>
            <a:off x="838199" y="365125"/>
            <a:ext cx="10735849" cy="1325563"/>
          </a:xfrm>
        </p:spPr>
        <p:txBody>
          <a:bodyPr>
            <a:noAutofit/>
          </a:bodyPr>
          <a:lstStyle/>
          <a:p>
            <a:r>
              <a:rPr lang="en-US" sz="2800" i="1" dirty="0"/>
              <a:t>The 2013 Washington State K-12 Science Learning Standards </a:t>
            </a:r>
            <a:r>
              <a:rPr lang="en-US" sz="2800" dirty="0"/>
              <a:t>are the </a:t>
            </a:r>
            <a:r>
              <a:rPr lang="en-US" sz="2800" i="1" dirty="0"/>
              <a:t>Next Generation Science Standards </a:t>
            </a:r>
            <a:r>
              <a:rPr lang="en-US" sz="2800" dirty="0"/>
              <a:t>(</a:t>
            </a:r>
            <a:r>
              <a:rPr lang="en-US" sz="2800" i="1" dirty="0"/>
              <a:t>NGSS</a:t>
            </a:r>
            <a:r>
              <a:rPr lang="en-US" sz="2800" dirty="0"/>
              <a:t>)</a:t>
            </a:r>
          </a:p>
        </p:txBody>
      </p:sp>
      <p:sp>
        <p:nvSpPr>
          <p:cNvPr id="3" name="Content Placeholder 2"/>
          <p:cNvSpPr>
            <a:spLocks noGrp="1"/>
          </p:cNvSpPr>
          <p:nvPr>
            <p:ph idx="1"/>
          </p:nvPr>
        </p:nvSpPr>
        <p:spPr>
          <a:xfrm>
            <a:off x="6475956" y="1825625"/>
            <a:ext cx="4877844" cy="4255861"/>
          </a:xfrm>
        </p:spPr>
        <p:txBody>
          <a:bodyPr>
            <a:normAutofit fontScale="70000" lnSpcReduction="20000"/>
          </a:bodyPr>
          <a:lstStyle/>
          <a:p>
            <a:r>
              <a:rPr lang="en-US" dirty="0"/>
              <a:t>OSPI Science Standards Webpage</a:t>
            </a:r>
            <a:br>
              <a:rPr lang="en-US" dirty="0"/>
            </a:br>
            <a:r>
              <a:rPr lang="en-US" dirty="0">
                <a:hlinkClick r:id="rId3"/>
              </a:rPr>
              <a:t>https://www.k12.wa.us/student-success/resources-subject-area/science/science-k%E2%80%9312-learning-standards/washington-state-science-and-learning-standards</a:t>
            </a:r>
            <a:endParaRPr lang="en-US" dirty="0"/>
          </a:p>
          <a:p>
            <a:r>
              <a:rPr lang="en-US" dirty="0"/>
              <a:t>Next Generation Science Standards </a:t>
            </a:r>
            <a:r>
              <a:rPr lang="en-US" dirty="0">
                <a:hlinkClick r:id="rId4"/>
              </a:rPr>
              <a:t>https://www.nextgenscience.org/search-standards</a:t>
            </a:r>
            <a:endParaRPr lang="en-US" dirty="0"/>
          </a:p>
          <a:p>
            <a:r>
              <a:rPr lang="en-US" dirty="0"/>
              <a:t>Get to Know the Standards</a:t>
            </a:r>
            <a:br>
              <a:rPr lang="en-US" dirty="0"/>
            </a:br>
            <a:r>
              <a:rPr lang="en-US" dirty="0">
                <a:hlinkClick r:id="rId5"/>
              </a:rPr>
              <a:t>https://www.nextgenscience.org/get-to-know</a:t>
            </a:r>
            <a:endParaRPr lang="en-US" dirty="0"/>
          </a:p>
          <a:p>
            <a:r>
              <a:rPr lang="en-US" dirty="0"/>
              <a:t>Understanding the Standards: </a:t>
            </a:r>
            <a:r>
              <a:rPr lang="en-US" dirty="0">
                <a:hlinkClick r:id="rId6"/>
              </a:rPr>
              <a:t>https://www.nextgenscience.org/understanding-standards/understanding-standards</a:t>
            </a:r>
            <a:endParaRPr lang="en-US" dirty="0"/>
          </a:p>
          <a:p>
            <a:endParaRPr lang="en-US" dirty="0"/>
          </a:p>
        </p:txBody>
      </p:sp>
      <p:pic>
        <p:nvPicPr>
          <p:cNvPr id="5" name="Picture 4" descr="Screenshot of WSSLS website. " title="Webpage image"/>
          <p:cNvPicPr>
            <a:picLocks noChangeAspect="1"/>
          </p:cNvPicPr>
          <p:nvPr/>
        </p:nvPicPr>
        <p:blipFill>
          <a:blip r:embed="rId7"/>
          <a:stretch>
            <a:fillRect/>
          </a:stretch>
        </p:blipFill>
        <p:spPr>
          <a:xfrm>
            <a:off x="906212" y="1845734"/>
            <a:ext cx="5364394" cy="3733917"/>
          </a:xfrm>
          <a:prstGeom prst="rect">
            <a:avLst/>
          </a:prstGeom>
          <a:ln w="28575">
            <a:solidFill>
              <a:schemeClr val="accent1"/>
            </a:solidFill>
          </a:ln>
        </p:spPr>
      </p:pic>
      <p:sp>
        <p:nvSpPr>
          <p:cNvPr id="6" name="Oval 5" descr="The red oval is circling &quot;The Standards&quot; tab on the WSSLS website. Links to webpages on slide. " title="Red Oval"/>
          <p:cNvSpPr/>
          <p:nvPr/>
        </p:nvSpPr>
        <p:spPr>
          <a:xfrm>
            <a:off x="2019868" y="4490112"/>
            <a:ext cx="1037230" cy="272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1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16</a:t>
            </a:fld>
            <a:endParaRPr lang="en-US" sz="1400" dirty="0"/>
          </a:p>
        </p:txBody>
      </p:sp>
      <p:sp>
        <p:nvSpPr>
          <p:cNvPr id="5" name="Title 4"/>
          <p:cNvSpPr>
            <a:spLocks noGrp="1"/>
          </p:cNvSpPr>
          <p:nvPr>
            <p:ph type="title"/>
          </p:nvPr>
        </p:nvSpPr>
        <p:spPr/>
        <p:txBody>
          <a:bodyPr/>
          <a:lstStyle/>
          <a:p>
            <a:r>
              <a:rPr lang="en-US" dirty="0"/>
              <a:t>Test Structure</a:t>
            </a:r>
          </a:p>
        </p:txBody>
      </p:sp>
    </p:spTree>
    <p:extLst>
      <p:ext uri="{BB962C8B-B14F-4D97-AF65-F5344CB8AC3E}">
        <p14:creationId xmlns:p14="http://schemas.microsoft.com/office/powerpoint/2010/main" val="2721018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17</a:t>
            </a:fld>
            <a:endParaRPr lang="en-US" sz="1400" dirty="0"/>
          </a:p>
        </p:txBody>
      </p:sp>
      <p:sp>
        <p:nvSpPr>
          <p:cNvPr id="2" name="Title 1"/>
          <p:cNvSpPr>
            <a:spLocks noGrp="1"/>
          </p:cNvSpPr>
          <p:nvPr>
            <p:ph type="title"/>
          </p:nvPr>
        </p:nvSpPr>
        <p:spPr/>
        <p:txBody>
          <a:bodyPr>
            <a:normAutofit/>
          </a:bodyPr>
          <a:lstStyle/>
          <a:p>
            <a:r>
              <a:rPr lang="en-US" dirty="0"/>
              <a:t>Cluster </a:t>
            </a:r>
            <a:br>
              <a:rPr lang="en-US" dirty="0"/>
            </a:br>
            <a:r>
              <a:rPr lang="en-US" dirty="0"/>
              <a:t>Map </a:t>
            </a:r>
          </a:p>
        </p:txBody>
      </p:sp>
      <p:pic>
        <p:nvPicPr>
          <p:cNvPr id="6" name="Picture 5" descr="Screenshot of item cluster map. Detailed description in notes section." title="Item cluster image"/>
          <p:cNvPicPr/>
          <p:nvPr/>
        </p:nvPicPr>
        <p:blipFill>
          <a:blip r:embed="rId3"/>
          <a:stretch>
            <a:fillRect/>
          </a:stretch>
        </p:blipFill>
        <p:spPr>
          <a:xfrm>
            <a:off x="3510116" y="450094"/>
            <a:ext cx="8342518" cy="5803438"/>
          </a:xfrm>
          <a:prstGeom prst="rect">
            <a:avLst/>
          </a:prstGeom>
          <a:ln w="28575">
            <a:solidFill>
              <a:srgbClr val="3A6983"/>
            </a:solidFill>
          </a:ln>
        </p:spPr>
      </p:pic>
      <p:sp>
        <p:nvSpPr>
          <p:cNvPr id="11" name="Down Arrow 10" descr="Red Arrow&#10;&#10;Red arrow is pointing to &quot;Phenomenon/Design Problem&quot;"/>
          <p:cNvSpPr/>
          <p:nvPr/>
        </p:nvSpPr>
        <p:spPr>
          <a:xfrm rot="1278839">
            <a:off x="7480070" y="2497741"/>
            <a:ext cx="402610" cy="7779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descr="Red arrow&#10;&#10;Red arrow pointing to &quot;Bundled Performance Expectations&quot;"/>
          <p:cNvSpPr/>
          <p:nvPr/>
        </p:nvSpPr>
        <p:spPr>
          <a:xfrm rot="1281599">
            <a:off x="5707211" y="1657022"/>
            <a:ext cx="402610" cy="7779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descr="Red arrow points to &quot;Item Cluster with several stimuli and items with PE bundles&quot;" title="Red Arrow"/>
          <p:cNvSpPr/>
          <p:nvPr/>
        </p:nvSpPr>
        <p:spPr>
          <a:xfrm rot="1219547">
            <a:off x="11011179" y="363370"/>
            <a:ext cx="402610" cy="7779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descr="Purple box labeled &quot;Page 3&quot;"/>
          <p:cNvSpPr txBox="1"/>
          <p:nvPr/>
        </p:nvSpPr>
        <p:spPr>
          <a:xfrm>
            <a:off x="336628" y="2527814"/>
            <a:ext cx="943897" cy="369332"/>
          </a:xfrm>
          <a:prstGeom prst="rect">
            <a:avLst/>
          </a:prstGeom>
          <a:solidFill>
            <a:srgbClr val="CCCCFF"/>
          </a:solidFill>
          <a:ln>
            <a:solidFill>
              <a:schemeClr val="tx1"/>
            </a:solidFill>
            <a:prstDash val="dash"/>
          </a:ln>
        </p:spPr>
        <p:txBody>
          <a:bodyPr wrap="square" rtlCol="0">
            <a:spAutoFit/>
          </a:bodyPr>
          <a:lstStyle/>
          <a:p>
            <a:r>
              <a:rPr lang="en-US" dirty="0"/>
              <a:t>Page 3</a:t>
            </a:r>
          </a:p>
        </p:txBody>
      </p:sp>
    </p:spTree>
    <p:extLst>
      <p:ext uri="{BB962C8B-B14F-4D97-AF65-F5344CB8AC3E}">
        <p14:creationId xmlns:p14="http://schemas.microsoft.com/office/powerpoint/2010/main" val="239428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18</a:t>
            </a:fld>
            <a:endParaRPr lang="en-US" sz="1400" dirty="0"/>
          </a:p>
        </p:txBody>
      </p:sp>
      <p:sp>
        <p:nvSpPr>
          <p:cNvPr id="2" name="Title 1"/>
          <p:cNvSpPr>
            <a:spLocks noGrp="1"/>
          </p:cNvSpPr>
          <p:nvPr>
            <p:ph type="title"/>
          </p:nvPr>
        </p:nvSpPr>
        <p:spPr/>
        <p:txBody>
          <a:bodyPr/>
          <a:lstStyle/>
          <a:p>
            <a:r>
              <a:rPr lang="en-US" dirty="0"/>
              <a:t>Standalone Items</a:t>
            </a:r>
          </a:p>
        </p:txBody>
      </p:sp>
      <p:sp>
        <p:nvSpPr>
          <p:cNvPr id="3" name="Content Placeholder 2"/>
          <p:cNvSpPr>
            <a:spLocks noGrp="1"/>
          </p:cNvSpPr>
          <p:nvPr>
            <p:ph idx="1"/>
          </p:nvPr>
        </p:nvSpPr>
        <p:spPr/>
        <p:txBody>
          <a:bodyPr/>
          <a:lstStyle/>
          <a:p>
            <a:r>
              <a:rPr lang="en-US" dirty="0"/>
              <a:t>Use a single item to address two or three dimensions of one PE </a:t>
            </a:r>
          </a:p>
          <a:p>
            <a:r>
              <a:rPr lang="en-US" dirty="0"/>
              <a:t>Stimulus and question/questions</a:t>
            </a:r>
          </a:p>
        </p:txBody>
      </p:sp>
    </p:spTree>
    <p:extLst>
      <p:ext uri="{BB962C8B-B14F-4D97-AF65-F5344CB8AC3E}">
        <p14:creationId xmlns:p14="http://schemas.microsoft.com/office/powerpoint/2010/main" val="1444541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19</a:t>
            </a:fld>
            <a:endParaRPr lang="en-US" sz="1400" dirty="0"/>
          </a:p>
        </p:txBody>
      </p:sp>
      <p:sp>
        <p:nvSpPr>
          <p:cNvPr id="2" name="Title 1"/>
          <p:cNvSpPr>
            <a:spLocks noGrp="1"/>
          </p:cNvSpPr>
          <p:nvPr>
            <p:ph type="title"/>
          </p:nvPr>
        </p:nvSpPr>
        <p:spPr>
          <a:xfrm>
            <a:off x="141820" y="218592"/>
            <a:ext cx="10515600" cy="1325563"/>
          </a:xfrm>
        </p:spPr>
        <p:txBody>
          <a:bodyPr>
            <a:normAutofit/>
          </a:bodyPr>
          <a:lstStyle/>
          <a:p>
            <a:r>
              <a:rPr lang="en-US" dirty="0"/>
              <a:t>Grade 11 Blueprint</a:t>
            </a:r>
            <a:endParaRPr lang="en-US" sz="3200" dirty="0"/>
          </a:p>
        </p:txBody>
      </p:sp>
      <p:graphicFrame>
        <p:nvGraphicFramePr>
          <p:cNvPr id="5" name="Content Placeholder 4" descr="There are 4 columns and 3 rows of information after the header row."/>
          <p:cNvGraphicFramePr>
            <a:graphicFrameLocks noGrp="1"/>
          </p:cNvGraphicFramePr>
          <p:nvPr>
            <p:ph idx="1"/>
            <p:extLst>
              <p:ext uri="{D42A27DB-BD31-4B8C-83A1-F6EECF244321}">
                <p14:modId xmlns:p14="http://schemas.microsoft.com/office/powerpoint/2010/main" val="1415518500"/>
              </p:ext>
            </p:extLst>
          </p:nvPr>
        </p:nvGraphicFramePr>
        <p:xfrm>
          <a:off x="141820" y="1321583"/>
          <a:ext cx="8806918" cy="4842406"/>
        </p:xfrm>
        <a:graphic>
          <a:graphicData uri="http://schemas.openxmlformats.org/drawingml/2006/table">
            <a:tbl>
              <a:tblPr firstRow="1" bandRow="1">
                <a:tableStyleId>{5C22544A-7EE6-4342-B048-85BDC9FD1C3A}</a:tableStyleId>
              </a:tblPr>
              <a:tblGrid>
                <a:gridCol w="2085700">
                  <a:extLst>
                    <a:ext uri="{9D8B030D-6E8A-4147-A177-3AD203B41FA5}">
                      <a16:colId xmlns:a16="http://schemas.microsoft.com/office/drawing/2014/main" val="1294781993"/>
                    </a:ext>
                  </a:extLst>
                </a:gridCol>
                <a:gridCol w="2240406">
                  <a:extLst>
                    <a:ext uri="{9D8B030D-6E8A-4147-A177-3AD203B41FA5}">
                      <a16:colId xmlns:a16="http://schemas.microsoft.com/office/drawing/2014/main" val="677343663"/>
                    </a:ext>
                  </a:extLst>
                </a:gridCol>
                <a:gridCol w="2240406">
                  <a:extLst>
                    <a:ext uri="{9D8B030D-6E8A-4147-A177-3AD203B41FA5}">
                      <a16:colId xmlns:a16="http://schemas.microsoft.com/office/drawing/2014/main" val="1607892538"/>
                    </a:ext>
                  </a:extLst>
                </a:gridCol>
                <a:gridCol w="2240406">
                  <a:extLst>
                    <a:ext uri="{9D8B030D-6E8A-4147-A177-3AD203B41FA5}">
                      <a16:colId xmlns:a16="http://schemas.microsoft.com/office/drawing/2014/main" val="2941534139"/>
                    </a:ext>
                  </a:extLst>
                </a:gridCol>
              </a:tblGrid>
              <a:tr h="1036951">
                <a:tc>
                  <a:txBody>
                    <a:bodyPr/>
                    <a:lstStyle/>
                    <a:p>
                      <a:pPr algn="ctr"/>
                      <a:r>
                        <a:rPr lang="en-US" sz="1800" dirty="0"/>
                        <a:t>Reporting Area</a:t>
                      </a:r>
                    </a:p>
                  </a:txBody>
                  <a:tcPr marL="63306" marR="633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Percentage of PEs </a:t>
                      </a:r>
                      <a:r>
                        <a:rPr lang="en-US" sz="1800" baseline="0" dirty="0"/>
                        <a:t>per Science Domain in the Standards</a:t>
                      </a:r>
                      <a:endParaRPr lang="en-US" sz="1800" dirty="0"/>
                    </a:p>
                  </a:txBody>
                  <a:tcPr marL="63306" marR="63306" anchor="ctr">
                    <a:solidFill>
                      <a:schemeClr val="accent1"/>
                    </a:solidFill>
                  </a:tcPr>
                </a:tc>
                <a:tc>
                  <a:txBody>
                    <a:bodyPr/>
                    <a:lstStyle/>
                    <a:p>
                      <a:pPr algn="ctr"/>
                      <a:r>
                        <a:rPr lang="en-US" sz="1800" dirty="0"/>
                        <a:t>Percent Range for the WCAS per Science Domain</a:t>
                      </a:r>
                    </a:p>
                  </a:txBody>
                  <a:tcPr marL="63306" marR="633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Score Point Range</a:t>
                      </a:r>
                      <a:r>
                        <a:rPr lang="en-US" sz="1800" baseline="0" dirty="0"/>
                        <a:t> for WCAS </a:t>
                      </a:r>
                      <a:r>
                        <a:rPr lang="en-US" sz="1800" dirty="0"/>
                        <a:t>per Science Domain</a:t>
                      </a:r>
                    </a:p>
                  </a:txBody>
                  <a:tcPr marL="63306" marR="63306" anchor="ctr"/>
                </a:tc>
                <a:extLst>
                  <a:ext uri="{0D108BD9-81ED-4DB2-BD59-A6C34878D82A}">
                    <a16:rowId xmlns:a16="http://schemas.microsoft.com/office/drawing/2014/main" val="1456703659"/>
                  </a:ext>
                </a:extLst>
              </a:tr>
              <a:tr h="1118420">
                <a:tc>
                  <a:txBody>
                    <a:bodyPr/>
                    <a:lstStyle/>
                    <a:p>
                      <a:pPr algn="ctr"/>
                      <a:r>
                        <a:rPr lang="en-US" sz="1800" dirty="0"/>
                        <a:t>Practices and Crosscutting</a:t>
                      </a:r>
                      <a:r>
                        <a:rPr lang="en-US" sz="1800" baseline="0" dirty="0"/>
                        <a:t> Concepts in P</a:t>
                      </a:r>
                      <a:r>
                        <a:rPr lang="en-US" sz="1800" dirty="0"/>
                        <a:t>hysical</a:t>
                      </a:r>
                      <a:r>
                        <a:rPr lang="en-US" sz="1800" baseline="0" dirty="0"/>
                        <a:t> Sciences</a:t>
                      </a:r>
                      <a:endParaRPr lang="en-US" sz="1800" dirty="0"/>
                    </a:p>
                  </a:txBody>
                  <a:tcPr marL="63306" marR="63306" anchor="ctr"/>
                </a:tc>
                <a:tc>
                  <a:txBody>
                    <a:bodyPr/>
                    <a:lstStyle/>
                    <a:p>
                      <a:pPr algn="ctr"/>
                      <a:r>
                        <a:rPr lang="en-US" sz="2000" dirty="0"/>
                        <a:t>36%</a:t>
                      </a:r>
                    </a:p>
                  </a:txBody>
                  <a:tcPr marL="63306" marR="63306" anchor="ctr"/>
                </a:tc>
                <a:tc>
                  <a:txBody>
                    <a:bodyPr/>
                    <a:lstStyle/>
                    <a:p>
                      <a:pPr algn="ctr"/>
                      <a:r>
                        <a:rPr lang="en-US" sz="2000" dirty="0"/>
                        <a:t>31-41%</a:t>
                      </a:r>
                    </a:p>
                  </a:txBody>
                  <a:tcPr marL="63306" marR="63306" anchor="ctr"/>
                </a:tc>
                <a:tc>
                  <a:txBody>
                    <a:bodyPr/>
                    <a:lstStyle/>
                    <a:p>
                      <a:pPr algn="ctr"/>
                      <a:r>
                        <a:rPr lang="en-US" sz="2000" dirty="0"/>
                        <a:t>14-18</a:t>
                      </a:r>
                    </a:p>
                  </a:txBody>
                  <a:tcPr marL="63306" marR="63306" anchor="ctr"/>
                </a:tc>
                <a:extLst>
                  <a:ext uri="{0D108BD9-81ED-4DB2-BD59-A6C34878D82A}">
                    <a16:rowId xmlns:a16="http://schemas.microsoft.com/office/drawing/2014/main" val="3302209806"/>
                  </a:ext>
                </a:extLst>
              </a:tr>
              <a:tr h="1118420">
                <a:tc>
                  <a:txBody>
                    <a:bodyPr/>
                    <a:lstStyle/>
                    <a:p>
                      <a:pPr algn="ctr"/>
                      <a:r>
                        <a:rPr lang="en-US" sz="1800" dirty="0"/>
                        <a:t>Practices and Crosscutting</a:t>
                      </a:r>
                      <a:r>
                        <a:rPr lang="en-US" sz="1800" baseline="0" dirty="0"/>
                        <a:t> Concepts in </a:t>
                      </a:r>
                      <a:br>
                        <a:rPr lang="en-US" sz="1800" baseline="0" dirty="0"/>
                      </a:br>
                      <a:r>
                        <a:rPr lang="en-US" sz="1800" dirty="0"/>
                        <a:t>Life</a:t>
                      </a:r>
                      <a:r>
                        <a:rPr lang="en-US" sz="1800" baseline="0" dirty="0"/>
                        <a:t> Sciences</a:t>
                      </a:r>
                      <a:endParaRPr lang="en-US" sz="1800" dirty="0"/>
                    </a:p>
                  </a:txBody>
                  <a:tcPr marL="63306" marR="63306" anchor="ctr"/>
                </a:tc>
                <a:tc>
                  <a:txBody>
                    <a:bodyPr/>
                    <a:lstStyle/>
                    <a:p>
                      <a:pPr algn="ctr"/>
                      <a:r>
                        <a:rPr lang="en-US" sz="2000" dirty="0"/>
                        <a:t>36%</a:t>
                      </a:r>
                    </a:p>
                  </a:txBody>
                  <a:tcPr marL="63306" marR="63306" anchor="ctr"/>
                </a:tc>
                <a:tc>
                  <a:txBody>
                    <a:bodyPr/>
                    <a:lstStyle/>
                    <a:p>
                      <a:pPr algn="ctr"/>
                      <a:r>
                        <a:rPr lang="en-US" sz="2000" dirty="0"/>
                        <a:t>31-41%</a:t>
                      </a:r>
                    </a:p>
                  </a:txBody>
                  <a:tcPr marL="63306" marR="63306" anchor="ctr"/>
                </a:tc>
                <a:tc>
                  <a:txBody>
                    <a:bodyPr/>
                    <a:lstStyle/>
                    <a:p>
                      <a:pPr algn="ctr"/>
                      <a:r>
                        <a:rPr lang="en-US" sz="2000" dirty="0"/>
                        <a:t>14-18</a:t>
                      </a:r>
                    </a:p>
                  </a:txBody>
                  <a:tcPr marL="63306" marR="63306" anchor="ctr"/>
                </a:tc>
                <a:extLst>
                  <a:ext uri="{0D108BD9-81ED-4DB2-BD59-A6C34878D82A}">
                    <a16:rowId xmlns:a16="http://schemas.microsoft.com/office/drawing/2014/main" val="2904975176"/>
                  </a:ext>
                </a:extLst>
              </a:tr>
              <a:tr h="1276246">
                <a:tc>
                  <a:txBody>
                    <a:bodyPr/>
                    <a:lstStyle/>
                    <a:p>
                      <a:pPr algn="ctr"/>
                      <a:r>
                        <a:rPr lang="en-US" sz="1800" dirty="0"/>
                        <a:t>Practices and Crosscutting</a:t>
                      </a:r>
                      <a:r>
                        <a:rPr lang="en-US" sz="1800" baseline="0" dirty="0"/>
                        <a:t> Concepts in </a:t>
                      </a:r>
                      <a:r>
                        <a:rPr lang="en-US" sz="1800" dirty="0"/>
                        <a:t>Earth and Space</a:t>
                      </a:r>
                      <a:r>
                        <a:rPr lang="en-US" sz="1800" baseline="0" dirty="0"/>
                        <a:t> Sciences</a:t>
                      </a:r>
                      <a:endParaRPr lang="en-US" sz="1800" dirty="0"/>
                    </a:p>
                  </a:txBody>
                  <a:tcPr marL="63306" marR="63306" anchor="ctr"/>
                </a:tc>
                <a:tc>
                  <a:txBody>
                    <a:bodyPr/>
                    <a:lstStyle/>
                    <a:p>
                      <a:pPr algn="ctr"/>
                      <a:r>
                        <a:rPr lang="en-US" sz="2000" dirty="0"/>
                        <a:t>28%</a:t>
                      </a:r>
                    </a:p>
                  </a:txBody>
                  <a:tcPr marL="63306" marR="63306" anchor="ctr"/>
                </a:tc>
                <a:tc>
                  <a:txBody>
                    <a:bodyPr/>
                    <a:lstStyle/>
                    <a:p>
                      <a:pPr algn="ctr"/>
                      <a:r>
                        <a:rPr lang="en-US" sz="2000" dirty="0"/>
                        <a:t>23-33%</a:t>
                      </a:r>
                    </a:p>
                  </a:txBody>
                  <a:tcPr marL="63306" marR="63306" anchor="ctr"/>
                </a:tc>
                <a:tc>
                  <a:txBody>
                    <a:bodyPr/>
                    <a:lstStyle/>
                    <a:p>
                      <a:pPr algn="ctr"/>
                      <a:r>
                        <a:rPr lang="en-US" sz="2000" dirty="0"/>
                        <a:t>11-15</a:t>
                      </a:r>
                    </a:p>
                  </a:txBody>
                  <a:tcPr marL="63306" marR="63306" anchor="ctr"/>
                </a:tc>
                <a:extLst>
                  <a:ext uri="{0D108BD9-81ED-4DB2-BD59-A6C34878D82A}">
                    <a16:rowId xmlns:a16="http://schemas.microsoft.com/office/drawing/2014/main" val="1617022583"/>
                  </a:ext>
                </a:extLst>
              </a:tr>
            </a:tbl>
          </a:graphicData>
        </a:graphic>
      </p:graphicFrame>
      <p:sp>
        <p:nvSpPr>
          <p:cNvPr id="3" name="Content Placeholder 2"/>
          <p:cNvSpPr>
            <a:spLocks noGrp="1"/>
          </p:cNvSpPr>
          <p:nvPr>
            <p:ph sz="half" idx="4294967295"/>
          </p:nvPr>
        </p:nvSpPr>
        <p:spPr>
          <a:xfrm>
            <a:off x="9248319" y="1321583"/>
            <a:ext cx="2405062" cy="4013200"/>
          </a:xfrm>
        </p:spPr>
        <p:txBody>
          <a:bodyPr>
            <a:normAutofit fontScale="70000" lnSpcReduction="20000"/>
          </a:bodyPr>
          <a:lstStyle/>
          <a:p>
            <a:pPr>
              <a:buFont typeface="Wingdings" panose="05000000000000000000" pitchFamily="2" charset="2"/>
              <a:buChar char="Ø"/>
            </a:pPr>
            <a:r>
              <a:rPr lang="en-US" dirty="0"/>
              <a:t>45 Total points</a:t>
            </a:r>
          </a:p>
          <a:p>
            <a:pPr>
              <a:buFont typeface="Wingdings" panose="05000000000000000000" pitchFamily="2" charset="2"/>
              <a:buChar char="Ø"/>
            </a:pPr>
            <a:r>
              <a:rPr lang="en-US" dirty="0"/>
              <a:t>6-12 standalone items</a:t>
            </a:r>
          </a:p>
          <a:p>
            <a:pPr>
              <a:buFont typeface="Wingdings" panose="05000000000000000000" pitchFamily="2" charset="2"/>
              <a:buChar char="Ø"/>
            </a:pPr>
            <a:r>
              <a:rPr lang="en-US" dirty="0"/>
              <a:t>6 clusters</a:t>
            </a:r>
          </a:p>
          <a:p>
            <a:pPr>
              <a:buFont typeface="Wingdings" panose="05000000000000000000" pitchFamily="2" charset="2"/>
              <a:buChar char="Ø"/>
            </a:pPr>
            <a:r>
              <a:rPr lang="en-US" dirty="0"/>
              <a:t>Estimated testing time: 150 minutes</a:t>
            </a:r>
          </a:p>
          <a:p>
            <a:pPr>
              <a:buFont typeface="Arial" panose="020B0604020202020204" pitchFamily="34" charset="0"/>
              <a:buChar char="•"/>
            </a:pPr>
            <a:endParaRPr lang="en-US" altLang="en-US" b="1" dirty="0">
              <a:solidFill>
                <a:srgbClr val="FF0000"/>
              </a:solidFill>
            </a:endParaRPr>
          </a:p>
          <a:p>
            <a:pPr marL="0" indent="0">
              <a:buNone/>
            </a:pPr>
            <a:endParaRPr lang="en-US" altLang="en-US" b="1" dirty="0">
              <a:solidFill>
                <a:srgbClr val="FF0000"/>
              </a:solidFill>
            </a:endParaRPr>
          </a:p>
          <a:p>
            <a:pPr marL="0" indent="0">
              <a:buNone/>
            </a:pPr>
            <a:r>
              <a:rPr lang="en-US" altLang="en-US" b="1" dirty="0">
                <a:solidFill>
                  <a:srgbClr val="FF0000"/>
                </a:solidFill>
              </a:rPr>
              <a:t>ETS PEs are assessed but not reported separately</a:t>
            </a:r>
            <a:r>
              <a:rPr lang="en-US" altLang="en-US" sz="1200" b="1" dirty="0">
                <a:solidFill>
                  <a:srgbClr val="FF0000"/>
                </a:solidFill>
              </a:rPr>
              <a:t>.</a:t>
            </a:r>
          </a:p>
          <a:p>
            <a:pPr>
              <a:buFont typeface="Arial" panose="020B0604020202020204" pitchFamily="34" charset="0"/>
              <a:buChar char="•"/>
            </a:pPr>
            <a:endParaRPr lang="en-US" dirty="0"/>
          </a:p>
        </p:txBody>
      </p:sp>
      <p:sp>
        <p:nvSpPr>
          <p:cNvPr id="6" name="TextBox 5" descr="Purple box labeled &quot;Pages 8-9&quot;"/>
          <p:cNvSpPr txBox="1"/>
          <p:nvPr/>
        </p:nvSpPr>
        <p:spPr>
          <a:xfrm>
            <a:off x="5168028" y="696707"/>
            <a:ext cx="1259326" cy="369332"/>
          </a:xfrm>
          <a:prstGeom prst="rect">
            <a:avLst/>
          </a:prstGeom>
          <a:solidFill>
            <a:srgbClr val="CCCCFF"/>
          </a:solidFill>
          <a:ln>
            <a:solidFill>
              <a:schemeClr val="tx1"/>
            </a:solidFill>
            <a:prstDash val="dash"/>
          </a:ln>
        </p:spPr>
        <p:txBody>
          <a:bodyPr wrap="square" rtlCol="0">
            <a:spAutoFit/>
          </a:bodyPr>
          <a:lstStyle/>
          <a:p>
            <a:r>
              <a:rPr lang="en-US" dirty="0"/>
              <a:t>Pages 8-9</a:t>
            </a:r>
          </a:p>
        </p:txBody>
      </p:sp>
    </p:spTree>
    <p:extLst>
      <p:ext uri="{BB962C8B-B14F-4D97-AF65-F5344CB8AC3E}">
        <p14:creationId xmlns:p14="http://schemas.microsoft.com/office/powerpoint/2010/main" val="107557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4D47-8802-4A4E-A21C-BA31FC70D6CF}"/>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7668277A-7355-4415-8DCD-95AB64ABD7C4}"/>
              </a:ext>
            </a:extLst>
          </p:cNvPr>
          <p:cNvSpPr>
            <a:spLocks noGrp="1"/>
          </p:cNvSpPr>
          <p:nvPr>
            <p:ph idx="1"/>
          </p:nvPr>
        </p:nvSpPr>
        <p:spPr/>
        <p:txBody>
          <a:bodyPr/>
          <a:lstStyle/>
          <a:p>
            <a:r>
              <a:rPr lang="en-US" dirty="0"/>
              <a:t>Webinar Recording, PowerPoint slides and FAQ</a:t>
            </a:r>
          </a:p>
          <a:p>
            <a:pPr marL="285750" indent="0">
              <a:buNone/>
            </a:pPr>
            <a:r>
              <a:rPr lang="en-US" dirty="0">
                <a:hlinkClick r:id="rId3"/>
              </a:rPr>
              <a:t>https://www.k12.wa.us/student-success/testing/state-testing-overview/washington-comprehensive-assessment-science/wcas-educator-resources</a:t>
            </a:r>
            <a:endParaRPr lang="en-US" dirty="0"/>
          </a:p>
          <a:p>
            <a:r>
              <a:rPr lang="en-US" dirty="0"/>
              <a:t>Chat Box</a:t>
            </a:r>
          </a:p>
          <a:p>
            <a:r>
              <a:rPr lang="en-US" dirty="0" err="1"/>
              <a:t>pdEnroller</a:t>
            </a:r>
            <a:r>
              <a:rPr lang="en-US" dirty="0"/>
              <a:t> </a:t>
            </a:r>
          </a:p>
          <a:p>
            <a:pPr marL="0" indent="285750">
              <a:buNone/>
            </a:pPr>
            <a:r>
              <a:rPr lang="en-US" dirty="0">
                <a:hlinkClick r:id="rId4"/>
              </a:rPr>
              <a:t>https://www.pdenroller.org</a:t>
            </a:r>
            <a:endParaRPr lang="en-US" dirty="0"/>
          </a:p>
          <a:p>
            <a:pPr marL="0" indent="285750">
              <a:buNone/>
            </a:pPr>
            <a:endParaRPr lang="en-US" dirty="0"/>
          </a:p>
        </p:txBody>
      </p:sp>
    </p:spTree>
    <p:extLst>
      <p:ext uri="{BB962C8B-B14F-4D97-AF65-F5344CB8AC3E}">
        <p14:creationId xmlns:p14="http://schemas.microsoft.com/office/powerpoint/2010/main" val="3560664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z="1400" smtClean="0"/>
              <a:pPr/>
              <a:t>20</a:t>
            </a:fld>
            <a:endParaRPr lang="en-US" sz="1400" dirty="0"/>
          </a:p>
        </p:txBody>
      </p:sp>
      <p:sp>
        <p:nvSpPr>
          <p:cNvPr id="6" name="Title 5"/>
          <p:cNvSpPr>
            <a:spLocks noGrp="1"/>
          </p:cNvSpPr>
          <p:nvPr>
            <p:ph type="title"/>
          </p:nvPr>
        </p:nvSpPr>
        <p:spPr/>
        <p:txBody>
          <a:bodyPr/>
          <a:lstStyle/>
          <a:p>
            <a:r>
              <a:rPr lang="en-US" dirty="0"/>
              <a:t>Performance Expectation Coverage</a:t>
            </a:r>
          </a:p>
        </p:txBody>
      </p:sp>
      <p:sp>
        <p:nvSpPr>
          <p:cNvPr id="8" name="Content Placeholder 7"/>
          <p:cNvSpPr>
            <a:spLocks noGrp="1"/>
          </p:cNvSpPr>
          <p:nvPr>
            <p:ph sz="half" idx="1"/>
          </p:nvPr>
        </p:nvSpPr>
        <p:spPr>
          <a:ln>
            <a:solidFill>
              <a:schemeClr val="tx1"/>
            </a:solidFill>
          </a:ln>
        </p:spPr>
        <p:txBody>
          <a:bodyPr>
            <a:normAutofit/>
          </a:bodyPr>
          <a:lstStyle/>
          <a:p>
            <a:pPr marL="0" indent="0">
              <a:buNone/>
            </a:pPr>
            <a:r>
              <a:rPr lang="en-US" sz="3200" dirty="0">
                <a:solidFill>
                  <a:schemeClr val="accent1"/>
                </a:solidFill>
              </a:rPr>
              <a:t>Item Clusters</a:t>
            </a:r>
          </a:p>
          <a:p>
            <a:pPr lvl="1">
              <a:buFont typeface="Arial" panose="020B0604020202020204" pitchFamily="34" charset="0"/>
              <a:buChar char="•"/>
            </a:pPr>
            <a:r>
              <a:rPr lang="en-US" sz="2400" dirty="0"/>
              <a:t>3-6 items per cluster</a:t>
            </a:r>
          </a:p>
          <a:p>
            <a:pPr lvl="1">
              <a:buFont typeface="Arial" panose="020B0604020202020204" pitchFamily="34" charset="0"/>
              <a:buChar char="•"/>
            </a:pPr>
            <a:r>
              <a:rPr lang="en-US" sz="2400" dirty="0"/>
              <a:t>6 clusters per operational form</a:t>
            </a:r>
          </a:p>
          <a:p>
            <a:pPr lvl="1">
              <a:buFont typeface="Arial" panose="020B0604020202020204" pitchFamily="34" charset="0"/>
              <a:buChar char="•"/>
            </a:pPr>
            <a:r>
              <a:rPr lang="en-US" sz="2400" dirty="0"/>
              <a:t>At least one PE from each domain (PS, LS, ESS, and ETS) represented</a:t>
            </a:r>
          </a:p>
          <a:p>
            <a:pPr lvl="1">
              <a:buFont typeface="Arial" panose="020B0604020202020204" pitchFamily="34" charset="0"/>
              <a:buChar char="•"/>
            </a:pPr>
            <a:r>
              <a:rPr lang="en-US" sz="2400" dirty="0"/>
              <a:t>A minimum of 3 different SEPs across the clusters</a:t>
            </a:r>
          </a:p>
          <a:p>
            <a:pPr lvl="1">
              <a:buFont typeface="Arial" panose="020B0604020202020204" pitchFamily="34" charset="0"/>
              <a:buChar char="•"/>
            </a:pPr>
            <a:r>
              <a:rPr lang="en-US" sz="2400" dirty="0"/>
              <a:t>A minimum of 3 different CCCs across the clusters</a:t>
            </a:r>
          </a:p>
        </p:txBody>
      </p:sp>
      <p:sp>
        <p:nvSpPr>
          <p:cNvPr id="9" name="Content Placeholder 8"/>
          <p:cNvSpPr>
            <a:spLocks noGrp="1"/>
          </p:cNvSpPr>
          <p:nvPr>
            <p:ph sz="half" idx="2"/>
          </p:nvPr>
        </p:nvSpPr>
        <p:spPr>
          <a:ln>
            <a:solidFill>
              <a:schemeClr val="tx1"/>
            </a:solidFill>
          </a:ln>
        </p:spPr>
        <p:txBody>
          <a:bodyPr>
            <a:normAutofit/>
          </a:bodyPr>
          <a:lstStyle/>
          <a:p>
            <a:pPr marL="0" indent="0">
              <a:buNone/>
            </a:pPr>
            <a:r>
              <a:rPr lang="en-US" sz="3200" dirty="0">
                <a:solidFill>
                  <a:schemeClr val="accent1"/>
                </a:solidFill>
              </a:rPr>
              <a:t>Stand Alone items</a:t>
            </a:r>
          </a:p>
          <a:p>
            <a:pPr lvl="1">
              <a:buFont typeface="Arial" panose="020B0604020202020204" pitchFamily="34" charset="0"/>
              <a:buChar char="•"/>
            </a:pPr>
            <a:r>
              <a:rPr lang="en-US" sz="2400" dirty="0"/>
              <a:t>6-12 items per operational form</a:t>
            </a:r>
          </a:p>
          <a:p>
            <a:pPr lvl="1">
              <a:buFont typeface="Arial" panose="020B0604020202020204" pitchFamily="34" charset="0"/>
              <a:buChar char="•"/>
            </a:pPr>
            <a:r>
              <a:rPr lang="en-US" sz="2400" dirty="0"/>
              <a:t>Each item must assess 2 or 3 dimensions of a single PE</a:t>
            </a:r>
          </a:p>
          <a:p>
            <a:pPr lvl="1">
              <a:buFont typeface="Arial" panose="020B0604020202020204" pitchFamily="34" charset="0"/>
              <a:buChar char="•"/>
            </a:pPr>
            <a:r>
              <a:rPr lang="en-US" sz="2400" dirty="0"/>
              <a:t>Increases DCI, SEP, and CCC coverage for the whole test</a:t>
            </a:r>
          </a:p>
        </p:txBody>
      </p:sp>
      <p:sp>
        <p:nvSpPr>
          <p:cNvPr id="7" name="TextBox 6" descr="Purple box labeled &quot;Pages 8-9&quot;"/>
          <p:cNvSpPr txBox="1"/>
          <p:nvPr/>
        </p:nvSpPr>
        <p:spPr>
          <a:xfrm>
            <a:off x="9736252" y="843240"/>
            <a:ext cx="1236548" cy="369332"/>
          </a:xfrm>
          <a:prstGeom prst="rect">
            <a:avLst/>
          </a:prstGeom>
          <a:solidFill>
            <a:srgbClr val="CCCCFF"/>
          </a:solidFill>
          <a:ln>
            <a:solidFill>
              <a:schemeClr val="tx1"/>
            </a:solidFill>
            <a:prstDash val="dash"/>
          </a:ln>
        </p:spPr>
        <p:txBody>
          <a:bodyPr wrap="square" rtlCol="0">
            <a:spAutoFit/>
          </a:bodyPr>
          <a:lstStyle/>
          <a:p>
            <a:r>
              <a:rPr lang="en-US" dirty="0"/>
              <a:t>Pages 8-9</a:t>
            </a:r>
          </a:p>
        </p:txBody>
      </p:sp>
    </p:spTree>
    <p:extLst>
      <p:ext uri="{BB962C8B-B14F-4D97-AF65-F5344CB8AC3E}">
        <p14:creationId xmlns:p14="http://schemas.microsoft.com/office/powerpoint/2010/main" val="299487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z="1400" smtClean="0"/>
              <a:pPr/>
              <a:t>21</a:t>
            </a:fld>
            <a:endParaRPr lang="en-US" sz="1400" dirty="0"/>
          </a:p>
        </p:txBody>
      </p:sp>
      <p:sp>
        <p:nvSpPr>
          <p:cNvPr id="6" name="Title 5"/>
          <p:cNvSpPr>
            <a:spLocks noGrp="1"/>
          </p:cNvSpPr>
          <p:nvPr>
            <p:ph type="title"/>
          </p:nvPr>
        </p:nvSpPr>
        <p:spPr/>
        <p:txBody>
          <a:bodyPr/>
          <a:lstStyle/>
          <a:p>
            <a:r>
              <a:rPr lang="en-US" dirty="0"/>
              <a:t>Structure and Administration</a:t>
            </a:r>
          </a:p>
        </p:txBody>
      </p:sp>
      <p:sp>
        <p:nvSpPr>
          <p:cNvPr id="7" name="Content Placeholder 6"/>
          <p:cNvSpPr>
            <a:spLocks noGrp="1"/>
          </p:cNvSpPr>
          <p:nvPr>
            <p:ph sz="half" idx="1"/>
          </p:nvPr>
        </p:nvSpPr>
        <p:spPr>
          <a:ln>
            <a:solidFill>
              <a:schemeClr val="tx1"/>
            </a:solidFill>
          </a:ln>
        </p:spPr>
        <p:txBody>
          <a:bodyPr>
            <a:noAutofit/>
          </a:bodyPr>
          <a:lstStyle/>
          <a:p>
            <a:pPr marL="0" indent="0">
              <a:buNone/>
            </a:pPr>
            <a:r>
              <a:rPr lang="en-US" sz="3200" dirty="0">
                <a:solidFill>
                  <a:schemeClr val="accent1"/>
                </a:solidFill>
              </a:rPr>
              <a:t>Structure</a:t>
            </a:r>
          </a:p>
          <a:p>
            <a:pPr lvl="1"/>
            <a:r>
              <a:rPr lang="en-US" sz="2400" dirty="0"/>
              <a:t>Operational Section</a:t>
            </a:r>
          </a:p>
          <a:p>
            <a:pPr lvl="2"/>
            <a:r>
              <a:rPr lang="en-US" sz="2000" dirty="0"/>
              <a:t>Counts toward a student’s score</a:t>
            </a:r>
          </a:p>
          <a:p>
            <a:pPr lvl="2"/>
            <a:r>
              <a:rPr lang="en-US" sz="2000" dirty="0"/>
              <a:t>Fixed form</a:t>
            </a:r>
          </a:p>
          <a:p>
            <a:pPr marL="384048" lvl="2" indent="0">
              <a:buNone/>
            </a:pPr>
            <a:endParaRPr lang="en-US" sz="2000" dirty="0"/>
          </a:p>
          <a:p>
            <a:pPr lvl="1"/>
            <a:r>
              <a:rPr lang="en-US" sz="2400" dirty="0"/>
              <a:t>Field Test Section</a:t>
            </a:r>
          </a:p>
          <a:p>
            <a:pPr lvl="2"/>
            <a:r>
              <a:rPr lang="en-US" sz="2000" dirty="0"/>
              <a:t>Embedded in the online administration</a:t>
            </a:r>
          </a:p>
          <a:p>
            <a:pPr lvl="2"/>
            <a:r>
              <a:rPr lang="en-US" sz="2000" dirty="0"/>
              <a:t>Does not count toward a student’s score</a:t>
            </a:r>
          </a:p>
          <a:p>
            <a:pPr lvl="2"/>
            <a:r>
              <a:rPr lang="en-US" sz="2000" dirty="0"/>
              <a:t>A cluster or several standalone items</a:t>
            </a:r>
          </a:p>
        </p:txBody>
      </p:sp>
      <p:sp>
        <p:nvSpPr>
          <p:cNvPr id="8" name="Content Placeholder 7"/>
          <p:cNvSpPr>
            <a:spLocks noGrp="1"/>
          </p:cNvSpPr>
          <p:nvPr>
            <p:ph sz="half" idx="2"/>
          </p:nvPr>
        </p:nvSpPr>
        <p:spPr>
          <a:ln>
            <a:solidFill>
              <a:schemeClr val="tx1"/>
            </a:solidFill>
          </a:ln>
        </p:spPr>
        <p:txBody>
          <a:bodyPr/>
          <a:lstStyle/>
          <a:p>
            <a:pPr marL="0" indent="0">
              <a:buNone/>
            </a:pPr>
            <a:r>
              <a:rPr lang="en-US" sz="3200" dirty="0">
                <a:solidFill>
                  <a:schemeClr val="accent1"/>
                </a:solidFill>
              </a:rPr>
              <a:t>Administration</a:t>
            </a:r>
          </a:p>
          <a:p>
            <a:pPr lvl="1"/>
            <a:r>
              <a:rPr lang="en-US" sz="2000" dirty="0"/>
              <a:t>Can be administered in multiple sessions like the Smarter Balanced ELA and Math tests</a:t>
            </a:r>
          </a:p>
          <a:p>
            <a:pPr lvl="1"/>
            <a:r>
              <a:rPr lang="en-US" sz="2000" dirty="0"/>
              <a:t>1 to 3 sessions recommended</a:t>
            </a:r>
          </a:p>
          <a:p>
            <a:pPr marL="0" indent="0">
              <a:buNone/>
            </a:pPr>
            <a:endParaRPr lang="en-US" dirty="0"/>
          </a:p>
        </p:txBody>
      </p:sp>
      <p:sp>
        <p:nvSpPr>
          <p:cNvPr id="9" name="TextBox 8" descr="Purple box labeled &quot;Pages 8-9&quot;"/>
          <p:cNvSpPr txBox="1"/>
          <p:nvPr/>
        </p:nvSpPr>
        <p:spPr>
          <a:xfrm>
            <a:off x="8418447" y="843239"/>
            <a:ext cx="1242789" cy="369332"/>
          </a:xfrm>
          <a:prstGeom prst="rect">
            <a:avLst/>
          </a:prstGeom>
          <a:solidFill>
            <a:srgbClr val="CCCCFF"/>
          </a:solidFill>
          <a:ln>
            <a:solidFill>
              <a:schemeClr val="tx1"/>
            </a:solidFill>
            <a:prstDash val="dash"/>
          </a:ln>
        </p:spPr>
        <p:txBody>
          <a:bodyPr wrap="square" rtlCol="0">
            <a:spAutoFit/>
          </a:bodyPr>
          <a:lstStyle/>
          <a:p>
            <a:r>
              <a:rPr lang="en-US" dirty="0"/>
              <a:t>Pages 8-9</a:t>
            </a:r>
          </a:p>
        </p:txBody>
      </p:sp>
    </p:spTree>
    <p:extLst>
      <p:ext uri="{BB962C8B-B14F-4D97-AF65-F5344CB8AC3E}">
        <p14:creationId xmlns:p14="http://schemas.microsoft.com/office/powerpoint/2010/main" val="2614418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z="1400" smtClean="0"/>
              <a:pPr/>
              <a:t>22</a:t>
            </a:fld>
            <a:endParaRPr lang="en-US" sz="1400" dirty="0"/>
          </a:p>
        </p:txBody>
      </p:sp>
      <p:sp>
        <p:nvSpPr>
          <p:cNvPr id="6" name="Title 5"/>
          <p:cNvSpPr>
            <a:spLocks noGrp="1"/>
          </p:cNvSpPr>
          <p:nvPr>
            <p:ph type="title"/>
          </p:nvPr>
        </p:nvSpPr>
        <p:spPr/>
        <p:txBody>
          <a:bodyPr/>
          <a:lstStyle/>
          <a:p>
            <a:r>
              <a:rPr lang="en-US" dirty="0"/>
              <a:t>Features &amp; Item Types</a:t>
            </a:r>
          </a:p>
        </p:txBody>
      </p:sp>
      <p:sp>
        <p:nvSpPr>
          <p:cNvPr id="8" name="Content Placeholder 7"/>
          <p:cNvSpPr>
            <a:spLocks noGrp="1"/>
          </p:cNvSpPr>
          <p:nvPr>
            <p:ph sz="half" idx="1"/>
          </p:nvPr>
        </p:nvSpPr>
        <p:spPr>
          <a:ln>
            <a:solidFill>
              <a:schemeClr val="tx1"/>
            </a:solidFill>
          </a:ln>
        </p:spPr>
        <p:txBody>
          <a:bodyPr>
            <a:normAutofit/>
          </a:bodyPr>
          <a:lstStyle/>
          <a:p>
            <a:pPr marL="0" indent="0">
              <a:buNone/>
            </a:pPr>
            <a:r>
              <a:rPr lang="en-US" sz="3200" dirty="0">
                <a:solidFill>
                  <a:schemeClr val="accent1"/>
                </a:solidFill>
              </a:rPr>
              <a:t>Features</a:t>
            </a:r>
          </a:p>
          <a:p>
            <a:pPr lvl="1">
              <a:buFont typeface="Arial" panose="020B0604020202020204" pitchFamily="34" charset="0"/>
              <a:buChar char="•"/>
            </a:pPr>
            <a:r>
              <a:rPr lang="en-US" sz="2400" dirty="0"/>
              <a:t>Collapsible Stimuli</a:t>
            </a:r>
          </a:p>
          <a:p>
            <a:pPr lvl="1">
              <a:buFont typeface="Arial" panose="020B0604020202020204" pitchFamily="34" charset="0"/>
              <a:buChar char="•"/>
            </a:pPr>
            <a:r>
              <a:rPr lang="en-US" sz="2400" dirty="0"/>
              <a:t>Locking items</a:t>
            </a:r>
          </a:p>
          <a:p>
            <a:pPr lvl="1">
              <a:buFont typeface="Arial" panose="020B0604020202020204" pitchFamily="34" charset="0"/>
              <a:buChar char="•"/>
            </a:pPr>
            <a:r>
              <a:rPr lang="en-US" sz="2400" dirty="0"/>
              <a:t>Multipart items</a:t>
            </a:r>
          </a:p>
          <a:p>
            <a:pPr lvl="1">
              <a:buFont typeface="Arial" panose="020B0604020202020204" pitchFamily="34" charset="0"/>
              <a:buChar char="•"/>
            </a:pPr>
            <a:r>
              <a:rPr lang="en-US" sz="2400" dirty="0"/>
              <a:t>Animation</a:t>
            </a:r>
          </a:p>
          <a:p>
            <a:pPr lvl="1">
              <a:buFont typeface="Arial" panose="020B0604020202020204" pitchFamily="34" charset="0"/>
              <a:buChar char="•"/>
            </a:pPr>
            <a:r>
              <a:rPr lang="en-US" sz="2400" dirty="0"/>
              <a:t>Periodic Table</a:t>
            </a:r>
            <a:r>
              <a:rPr lang="en-US" sz="2400" dirty="0">
                <a:solidFill>
                  <a:schemeClr val="tx1"/>
                </a:solidFill>
              </a:rPr>
              <a:t> </a:t>
            </a:r>
            <a:r>
              <a:rPr lang="en-US" sz="2400" dirty="0">
                <a:hlinkClick r:id="rId3"/>
              </a:rPr>
              <a:t>https://wa.portal.airast.org/</a:t>
            </a:r>
            <a:endParaRPr lang="en-US" sz="2400" dirty="0"/>
          </a:p>
          <a:p>
            <a:pPr lvl="1">
              <a:buFont typeface="Arial" panose="020B0604020202020204" pitchFamily="34" charset="0"/>
              <a:buChar char="•"/>
            </a:pPr>
            <a:r>
              <a:rPr lang="en-US" sz="2400" dirty="0"/>
              <a:t>Calculator </a:t>
            </a:r>
            <a:r>
              <a:rPr lang="en-US" sz="2400" dirty="0">
                <a:hlinkClick r:id="rId4"/>
              </a:rPr>
              <a:t>https://www.desmos.com/testing/washington</a:t>
            </a:r>
            <a:endParaRPr lang="en-US" sz="2400" dirty="0"/>
          </a:p>
          <a:p>
            <a:pPr marL="201168" lvl="1" indent="0">
              <a:buNone/>
            </a:pPr>
            <a:endParaRPr lang="en-US" sz="2400" dirty="0"/>
          </a:p>
        </p:txBody>
      </p:sp>
      <p:sp>
        <p:nvSpPr>
          <p:cNvPr id="9" name="Content Placeholder 8"/>
          <p:cNvSpPr>
            <a:spLocks noGrp="1"/>
          </p:cNvSpPr>
          <p:nvPr>
            <p:ph sz="half" idx="2"/>
          </p:nvPr>
        </p:nvSpPr>
        <p:spPr>
          <a:ln>
            <a:solidFill>
              <a:schemeClr val="tx1"/>
            </a:solidFill>
          </a:ln>
        </p:spPr>
        <p:txBody>
          <a:bodyPr>
            <a:normAutofit/>
          </a:bodyPr>
          <a:lstStyle/>
          <a:p>
            <a:pPr marL="0" indent="0">
              <a:buNone/>
            </a:pPr>
            <a:r>
              <a:rPr lang="en-US" sz="3200" dirty="0">
                <a:solidFill>
                  <a:schemeClr val="accent1"/>
                </a:solidFill>
              </a:rPr>
              <a:t>Item Types</a:t>
            </a:r>
          </a:p>
          <a:p>
            <a:pPr lvl="1">
              <a:buFont typeface="Arial" panose="020B0604020202020204" pitchFamily="34" charset="0"/>
              <a:buChar char="•"/>
            </a:pPr>
            <a:r>
              <a:rPr lang="en-US" sz="2400" dirty="0"/>
              <a:t>Multiple Choice</a:t>
            </a:r>
          </a:p>
          <a:p>
            <a:pPr lvl="1">
              <a:buFont typeface="Arial" panose="020B0604020202020204" pitchFamily="34" charset="0"/>
              <a:buChar char="•"/>
            </a:pPr>
            <a:r>
              <a:rPr lang="en-US" sz="2400" dirty="0"/>
              <a:t>Multiple Select</a:t>
            </a:r>
          </a:p>
          <a:p>
            <a:pPr lvl="1">
              <a:buFont typeface="Arial" panose="020B0604020202020204" pitchFamily="34" charset="0"/>
              <a:buChar char="•"/>
            </a:pPr>
            <a:r>
              <a:rPr lang="en-US" sz="2400" dirty="0"/>
              <a:t>Short Answer</a:t>
            </a:r>
          </a:p>
          <a:p>
            <a:pPr lvl="1">
              <a:buFont typeface="Arial" panose="020B0604020202020204" pitchFamily="34" charset="0"/>
              <a:buChar char="•"/>
            </a:pPr>
            <a:r>
              <a:rPr lang="en-US" sz="2400" dirty="0"/>
              <a:t>Drag and Drop</a:t>
            </a:r>
          </a:p>
          <a:p>
            <a:pPr lvl="1">
              <a:buFont typeface="Arial" panose="020B0604020202020204" pitchFamily="34" charset="0"/>
              <a:buChar char="•"/>
            </a:pPr>
            <a:r>
              <a:rPr lang="en-US" sz="2400" dirty="0"/>
              <a:t>Hot Text</a:t>
            </a:r>
          </a:p>
          <a:p>
            <a:pPr lvl="1">
              <a:buFont typeface="Arial" panose="020B0604020202020204" pitchFamily="34" charset="0"/>
              <a:buChar char="•"/>
            </a:pPr>
            <a:r>
              <a:rPr lang="en-US" sz="2400" dirty="0"/>
              <a:t>Table Match</a:t>
            </a:r>
          </a:p>
          <a:p>
            <a:pPr lvl="1">
              <a:buFont typeface="Arial" panose="020B0604020202020204" pitchFamily="34" charset="0"/>
              <a:buChar char="•"/>
            </a:pPr>
            <a:r>
              <a:rPr lang="en-US" sz="2400" dirty="0"/>
              <a:t>Table Input</a:t>
            </a:r>
          </a:p>
          <a:p>
            <a:pPr lvl="1">
              <a:buFont typeface="Arial" panose="020B0604020202020204" pitchFamily="34" charset="0"/>
              <a:buChar char="•"/>
            </a:pPr>
            <a:r>
              <a:rPr lang="en-US" sz="2400" dirty="0"/>
              <a:t>Edit Task Inline Choice</a:t>
            </a:r>
          </a:p>
          <a:p>
            <a:pPr lvl="1">
              <a:buFont typeface="Arial" panose="020B0604020202020204" pitchFamily="34" charset="0"/>
              <a:buChar char="•"/>
            </a:pPr>
            <a:r>
              <a:rPr lang="en-US" sz="2400" dirty="0"/>
              <a:t>Simulation</a:t>
            </a:r>
          </a:p>
          <a:p>
            <a:pPr algn="ctr"/>
            <a:endParaRPr lang="en-US" sz="3200" dirty="0"/>
          </a:p>
        </p:txBody>
      </p:sp>
      <p:sp>
        <p:nvSpPr>
          <p:cNvPr id="7" name="TextBox 6" descr="Purple box labeled &quot;Pages 4-7&quot;"/>
          <p:cNvSpPr txBox="1"/>
          <p:nvPr/>
        </p:nvSpPr>
        <p:spPr>
          <a:xfrm>
            <a:off x="6726107" y="843240"/>
            <a:ext cx="1272584" cy="375960"/>
          </a:xfrm>
          <a:prstGeom prst="rect">
            <a:avLst/>
          </a:prstGeom>
          <a:solidFill>
            <a:srgbClr val="CCCCFF"/>
          </a:solidFill>
          <a:ln>
            <a:solidFill>
              <a:schemeClr val="tx1"/>
            </a:solidFill>
            <a:prstDash val="dash"/>
          </a:ln>
        </p:spPr>
        <p:txBody>
          <a:bodyPr wrap="square" rtlCol="0">
            <a:spAutoFit/>
          </a:bodyPr>
          <a:lstStyle/>
          <a:p>
            <a:r>
              <a:rPr lang="en-US" dirty="0"/>
              <a:t>Pages 4-7</a:t>
            </a:r>
          </a:p>
        </p:txBody>
      </p:sp>
    </p:spTree>
    <p:extLst>
      <p:ext uri="{BB962C8B-B14F-4D97-AF65-F5344CB8AC3E}">
        <p14:creationId xmlns:p14="http://schemas.microsoft.com/office/powerpoint/2010/main" val="3414872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23</a:t>
            </a:fld>
            <a:endParaRPr lang="en-US" dirty="0"/>
          </a:p>
        </p:txBody>
      </p:sp>
      <p:sp>
        <p:nvSpPr>
          <p:cNvPr id="2" name="Title 1"/>
          <p:cNvSpPr>
            <a:spLocks noGrp="1"/>
          </p:cNvSpPr>
          <p:nvPr>
            <p:ph type="title"/>
          </p:nvPr>
        </p:nvSpPr>
        <p:spPr/>
        <p:txBody>
          <a:bodyPr/>
          <a:lstStyle/>
          <a:p>
            <a:r>
              <a:rPr lang="en-US" dirty="0"/>
              <a:t>WCAS Training Tests</a:t>
            </a:r>
          </a:p>
        </p:txBody>
      </p:sp>
      <p:sp>
        <p:nvSpPr>
          <p:cNvPr id="3" name="Content Placeholder 2"/>
          <p:cNvSpPr>
            <a:spLocks noGrp="1"/>
          </p:cNvSpPr>
          <p:nvPr>
            <p:ph idx="1"/>
          </p:nvPr>
        </p:nvSpPr>
        <p:spPr>
          <a:xfrm>
            <a:off x="838200" y="1518835"/>
            <a:ext cx="10515600" cy="4562652"/>
          </a:xfrm>
        </p:spPr>
        <p:txBody>
          <a:bodyPr>
            <a:normAutofit fontScale="77500" lnSpcReduction="20000"/>
          </a:bodyPr>
          <a:lstStyle/>
          <a:p>
            <a:r>
              <a:rPr lang="en-US" dirty="0"/>
              <a:t>Grades 5, 8, 11</a:t>
            </a:r>
          </a:p>
          <a:p>
            <a:r>
              <a:rPr lang="en-US" dirty="0"/>
              <a:t>Accessed through the WCAP Portal </a:t>
            </a:r>
            <a:br>
              <a:rPr lang="en-US" dirty="0"/>
            </a:br>
            <a:r>
              <a:rPr lang="en-US" dirty="0">
                <a:hlinkClick r:id="rId3"/>
              </a:rPr>
              <a:t>https://wa.portal.airast.org/training-tests.stml</a:t>
            </a:r>
            <a:endParaRPr lang="en-US" dirty="0"/>
          </a:p>
          <a:p>
            <a:r>
              <a:rPr lang="en-US" dirty="0"/>
              <a:t>Grade 5 Lesson Plan</a:t>
            </a:r>
            <a:br>
              <a:rPr lang="en-US" dirty="0"/>
            </a:br>
            <a:r>
              <a:rPr lang="en-US" dirty="0">
                <a:hlinkClick r:id="rId4"/>
              </a:rPr>
              <a:t>https://www.k12.wa.us/sites/default/files/public/science/pubdocs/LessonPlans5-FINAL%20DRAFT.pdf</a:t>
            </a:r>
            <a:endParaRPr lang="en-US" dirty="0"/>
          </a:p>
          <a:p>
            <a:r>
              <a:rPr lang="en-US" dirty="0"/>
              <a:t>Grade 8 Lesson Plan</a:t>
            </a:r>
            <a:br>
              <a:rPr lang="en-US" dirty="0"/>
            </a:br>
            <a:r>
              <a:rPr lang="en-US" dirty="0">
                <a:hlinkClick r:id="rId5"/>
              </a:rPr>
              <a:t>https://www.k12.wa.us/sites/default/files/public/science/pubdocs/LessonPlans8-FINAL%20DRAFT.pdf</a:t>
            </a:r>
            <a:endParaRPr lang="en-US" dirty="0"/>
          </a:p>
          <a:p>
            <a:r>
              <a:rPr lang="en-US" dirty="0"/>
              <a:t>Grade 11 Lesson Plan</a:t>
            </a:r>
            <a:br>
              <a:rPr lang="en-US" dirty="0"/>
            </a:br>
            <a:r>
              <a:rPr lang="en-US" dirty="0">
                <a:hlinkClick r:id="rId6"/>
              </a:rPr>
              <a:t>https://www.k12.wa.us/sites/default/files/public/science/pubdocs/LessonPlans11-FINAL%20DRAFT.pdf</a:t>
            </a:r>
            <a:endParaRPr lang="en-US" dirty="0"/>
          </a:p>
          <a:p>
            <a:r>
              <a:rPr lang="en-US" dirty="0"/>
              <a:t>Quick Start</a:t>
            </a:r>
            <a:br>
              <a:rPr lang="en-US" dirty="0"/>
            </a:br>
            <a:r>
              <a:rPr lang="en-US" dirty="0">
                <a:hlinkClick r:id="rId7"/>
              </a:rPr>
              <a:t>https://www.k12.wa.us/sites/default/files/public/science/pubdocs/OnlineTrainingTestQuickStart-FINAL_DRAFT.pdf</a:t>
            </a:r>
            <a:endParaRPr lang="en-US" dirty="0"/>
          </a:p>
          <a:p>
            <a:endParaRPr lang="en-US" dirty="0"/>
          </a:p>
        </p:txBody>
      </p:sp>
    </p:spTree>
    <p:extLst>
      <p:ext uri="{BB962C8B-B14F-4D97-AF65-F5344CB8AC3E}">
        <p14:creationId xmlns:p14="http://schemas.microsoft.com/office/powerpoint/2010/main" val="872872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743200"/>
            <a:ext cx="3932237" cy="817582"/>
          </a:xfrm>
        </p:spPr>
        <p:txBody>
          <a:bodyPr>
            <a:normAutofit/>
          </a:bodyPr>
          <a:lstStyle/>
          <a:p>
            <a:pPr algn="ctr"/>
            <a:r>
              <a:rPr lang="en-US" sz="4400" dirty="0"/>
              <a:t>Q&amp;A</a:t>
            </a:r>
          </a:p>
        </p:txBody>
      </p:sp>
      <p:pic>
        <p:nvPicPr>
          <p:cNvPr id="8" name="Picture 7" descr="Question Mark by norbert79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548" y="710005"/>
            <a:ext cx="5206701" cy="5206701"/>
          </a:xfrm>
          <a:prstGeom prst="rect">
            <a:avLst/>
          </a:prstGeom>
        </p:spPr>
      </p:pic>
      <p:sp>
        <p:nvSpPr>
          <p:cNvPr id="3" name="Slide Number Placeholder 2">
            <a:extLst>
              <a:ext uri="{FF2B5EF4-FFF2-40B4-BE49-F238E27FC236}">
                <a16:creationId xmlns:a16="http://schemas.microsoft.com/office/drawing/2014/main" id="{D31A774E-06C5-4E9B-9E02-93FC3E252915}"/>
              </a:ext>
            </a:extLst>
          </p:cNvPr>
          <p:cNvSpPr>
            <a:spLocks noGrp="1"/>
          </p:cNvSpPr>
          <p:nvPr>
            <p:ph type="sldNum" sz="quarter" idx="4"/>
          </p:nvPr>
        </p:nvSpPr>
        <p:spPr/>
        <p:txBody>
          <a:bodyPr/>
          <a:lstStyle/>
          <a:p>
            <a:fld id="{65248FEF-978F-4B24-93F3-B987601DAD06}" type="slidenum">
              <a:rPr lang="en-US" smtClean="0">
                <a:solidFill>
                  <a:srgbClr val="FFFFFF"/>
                </a:solidFill>
              </a:rPr>
              <a:pPr/>
              <a:t>24</a:t>
            </a:fld>
            <a:endParaRPr lang="en-US" dirty="0">
              <a:solidFill>
                <a:srgbClr val="FFFFFF"/>
              </a:solidFill>
            </a:endParaRPr>
          </a:p>
        </p:txBody>
      </p:sp>
    </p:spTree>
    <p:extLst>
      <p:ext uri="{BB962C8B-B14F-4D97-AF65-F5344CB8AC3E}">
        <p14:creationId xmlns:p14="http://schemas.microsoft.com/office/powerpoint/2010/main" val="3134755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BB5816F8-A884-414A-891E-C60A98C985FA}"/>
              </a:ext>
            </a:extLst>
          </p:cNvPr>
          <p:cNvSpPr>
            <a:spLocks noGrp="1"/>
          </p:cNvSpPr>
          <p:nvPr>
            <p:ph type="sldNum" sz="quarter" idx="4"/>
          </p:nvPr>
        </p:nvSpPr>
        <p:spPr>
          <a:xfrm>
            <a:off x="10709328" y="6311900"/>
            <a:ext cx="644471" cy="365125"/>
          </a:xfrm>
        </p:spPr>
        <p:txBody>
          <a:bodyPr/>
          <a:lstStyle/>
          <a:p>
            <a:fld id="{4FAB73BC-B049-4115-A692-8D63A059BFB8}" type="slidenum">
              <a:rPr lang="en-US" sz="1400" smtClean="0">
                <a:solidFill>
                  <a:schemeClr val="bg1"/>
                </a:solidFill>
                <a:latin typeface="Segoe UI" panose="020B0502040204020203" pitchFamily="34" charset="0"/>
                <a:cs typeface="Segoe UI" panose="020B0502040204020203" pitchFamily="34" charset="0"/>
              </a:rPr>
              <a:pPr/>
              <a:t>25</a:t>
            </a:fld>
            <a:endParaRPr lang="en-US" dirty="0">
              <a:solidFill>
                <a:schemeClr val="bg1"/>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en-US" dirty="0"/>
              <a:t>Item Specifications</a:t>
            </a:r>
          </a:p>
        </p:txBody>
      </p:sp>
    </p:spTree>
    <p:extLst>
      <p:ext uri="{BB962C8B-B14F-4D97-AF65-F5344CB8AC3E}">
        <p14:creationId xmlns:p14="http://schemas.microsoft.com/office/powerpoint/2010/main" val="3583049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mtClean="0"/>
              <a:pPr/>
              <a:t>26</a:t>
            </a:fld>
            <a:endParaRPr lang="en-US" dirty="0"/>
          </a:p>
        </p:txBody>
      </p:sp>
      <p:sp>
        <p:nvSpPr>
          <p:cNvPr id="8" name="Title 7"/>
          <p:cNvSpPr>
            <a:spLocks noGrp="1"/>
          </p:cNvSpPr>
          <p:nvPr>
            <p:ph type="title"/>
          </p:nvPr>
        </p:nvSpPr>
        <p:spPr/>
        <p:txBody>
          <a:bodyPr/>
          <a:lstStyle/>
          <a:p>
            <a:r>
              <a:rPr lang="en-US" dirty="0"/>
              <a:t>HS-LS2-6</a:t>
            </a:r>
          </a:p>
        </p:txBody>
      </p:sp>
      <p:pic>
        <p:nvPicPr>
          <p:cNvPr id="4" name="Picture 3" descr="Screenshot of MS-LS3-2&#10;&#10;Detailed information in notes section"/>
          <p:cNvPicPr>
            <a:picLocks noChangeAspect="1"/>
          </p:cNvPicPr>
          <p:nvPr/>
        </p:nvPicPr>
        <p:blipFill>
          <a:blip r:embed="rId3"/>
          <a:stretch>
            <a:fillRect/>
          </a:stretch>
        </p:blipFill>
        <p:spPr>
          <a:xfrm>
            <a:off x="5051288" y="109330"/>
            <a:ext cx="5448089" cy="6629218"/>
          </a:xfrm>
          <a:prstGeom prst="rect">
            <a:avLst/>
          </a:prstGeom>
        </p:spPr>
      </p:pic>
      <p:sp>
        <p:nvSpPr>
          <p:cNvPr id="3" name="Right Arrow 2" descr="arrow pointing to the PE statement"/>
          <p:cNvSpPr/>
          <p:nvPr/>
        </p:nvSpPr>
        <p:spPr>
          <a:xfrm>
            <a:off x="4360752" y="383847"/>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descr="arrow pointing to the SEP column"/>
          <p:cNvSpPr/>
          <p:nvPr/>
        </p:nvSpPr>
        <p:spPr>
          <a:xfrm>
            <a:off x="5739763" y="723077"/>
            <a:ext cx="366653"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descr="arrow pointing to the DCI column"/>
          <p:cNvSpPr/>
          <p:nvPr/>
        </p:nvSpPr>
        <p:spPr>
          <a:xfrm>
            <a:off x="7296744" y="723077"/>
            <a:ext cx="366653"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descr="arrow pointing to the CCC column."/>
          <p:cNvSpPr/>
          <p:nvPr/>
        </p:nvSpPr>
        <p:spPr>
          <a:xfrm>
            <a:off x="8687922" y="723077"/>
            <a:ext cx="366653"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descr="arrow pointing to the K-12 Framework row"/>
          <p:cNvSpPr/>
          <p:nvPr/>
        </p:nvSpPr>
        <p:spPr>
          <a:xfrm>
            <a:off x="4360752" y="5197646"/>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descr="arrow pointing to the NGSS Appendices row"/>
          <p:cNvSpPr/>
          <p:nvPr/>
        </p:nvSpPr>
        <p:spPr>
          <a:xfrm>
            <a:off x="4360752" y="5559333"/>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descr="arrow pointing to the Clarification Statement row"/>
          <p:cNvSpPr/>
          <p:nvPr/>
        </p:nvSpPr>
        <p:spPr>
          <a:xfrm>
            <a:off x="4360752" y="5956814"/>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descr="arrow pointing to the Assessment Boundary row"/>
          <p:cNvSpPr/>
          <p:nvPr/>
        </p:nvSpPr>
        <p:spPr>
          <a:xfrm>
            <a:off x="4360752" y="6295413"/>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818860" y="2922104"/>
            <a:ext cx="1669775" cy="3159382"/>
          </a:xfrm>
        </p:spPr>
        <p:txBody>
          <a:bodyPr/>
          <a:lstStyle/>
          <a:p>
            <a:pPr marL="0" indent="0">
              <a:buNone/>
            </a:pPr>
            <a:r>
              <a:rPr lang="en-US" dirty="0"/>
              <a:t>Front Page</a:t>
            </a:r>
          </a:p>
        </p:txBody>
      </p:sp>
      <p:sp>
        <p:nvSpPr>
          <p:cNvPr id="22" name="TextBox 21" descr="Purple box labeled &quot;Pages 92-93&quot;"/>
          <p:cNvSpPr txBox="1"/>
          <p:nvPr/>
        </p:nvSpPr>
        <p:spPr>
          <a:xfrm>
            <a:off x="1212308" y="1928098"/>
            <a:ext cx="1447927" cy="369332"/>
          </a:xfrm>
          <a:prstGeom prst="rect">
            <a:avLst/>
          </a:prstGeom>
          <a:solidFill>
            <a:srgbClr val="CCCCFF"/>
          </a:solidFill>
          <a:ln>
            <a:solidFill>
              <a:schemeClr val="tx1"/>
            </a:solidFill>
            <a:prstDash val="dash"/>
          </a:ln>
        </p:spPr>
        <p:txBody>
          <a:bodyPr wrap="square" rtlCol="0">
            <a:spAutoFit/>
          </a:bodyPr>
          <a:lstStyle/>
          <a:p>
            <a:r>
              <a:rPr lang="en-US" dirty="0"/>
              <a:t>Pages 92-93</a:t>
            </a:r>
          </a:p>
        </p:txBody>
      </p:sp>
    </p:spTree>
    <p:extLst>
      <p:ext uri="{BB962C8B-B14F-4D97-AF65-F5344CB8AC3E}">
        <p14:creationId xmlns:p14="http://schemas.microsoft.com/office/powerpoint/2010/main" val="1444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P spid="14" grpId="0" animBg="1"/>
      <p:bldP spid="18" grpId="0" animBg="1"/>
      <p:bldP spid="15" grpId="0" animBg="1"/>
      <p:bldP spid="17"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10955783" y="6177438"/>
            <a:ext cx="644471" cy="326345"/>
          </a:xfrm>
        </p:spPr>
        <p:txBody>
          <a:bodyPr/>
          <a:lstStyle/>
          <a:p>
            <a:fld id="{4FAB73BC-B049-4115-A692-8D63A059BFB8}" type="slidenum">
              <a:rPr lang="en-US" smtClean="0"/>
              <a:pPr/>
              <a:t>27</a:t>
            </a:fld>
            <a:endParaRPr lang="en-US" dirty="0"/>
          </a:p>
        </p:txBody>
      </p:sp>
      <p:sp>
        <p:nvSpPr>
          <p:cNvPr id="2" name="Title 1"/>
          <p:cNvSpPr>
            <a:spLocks noGrp="1"/>
          </p:cNvSpPr>
          <p:nvPr>
            <p:ph type="title"/>
          </p:nvPr>
        </p:nvSpPr>
        <p:spPr/>
        <p:txBody>
          <a:bodyPr/>
          <a:lstStyle/>
          <a:p>
            <a:r>
              <a:rPr lang="en-US" dirty="0"/>
              <a:t>HS-LS2-6</a:t>
            </a:r>
          </a:p>
        </p:txBody>
      </p:sp>
      <p:pic>
        <p:nvPicPr>
          <p:cNvPr id="7" name="Picture 6" descr="HS-LS2-6&#10;&#10;Screenshot of back page of HS-LS2-6. Detailed information in notes section."/>
          <p:cNvPicPr>
            <a:picLocks noChangeAspect="1"/>
          </p:cNvPicPr>
          <p:nvPr/>
        </p:nvPicPr>
        <p:blipFill>
          <a:blip r:embed="rId3"/>
          <a:stretch>
            <a:fillRect/>
          </a:stretch>
        </p:blipFill>
        <p:spPr>
          <a:xfrm>
            <a:off x="4560542" y="187905"/>
            <a:ext cx="6395242" cy="6382726"/>
          </a:xfrm>
          <a:prstGeom prst="rect">
            <a:avLst/>
          </a:prstGeom>
        </p:spPr>
      </p:pic>
      <p:sp>
        <p:nvSpPr>
          <p:cNvPr id="10" name="Rounded Rectangle 9" descr="Rectangle around the top section containing the item specification text."/>
          <p:cNvSpPr/>
          <p:nvPr/>
        </p:nvSpPr>
        <p:spPr>
          <a:xfrm>
            <a:off x="4751474" y="573623"/>
            <a:ext cx="6013376" cy="2157046"/>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descr="Rectangle around the middle section containing the details and clarifications text."/>
          <p:cNvSpPr/>
          <p:nvPr/>
        </p:nvSpPr>
        <p:spPr>
          <a:xfrm>
            <a:off x="4746357" y="2548796"/>
            <a:ext cx="6023611" cy="3707929"/>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4294967295"/>
          </p:nvPr>
        </p:nvSpPr>
        <p:spPr>
          <a:xfrm>
            <a:off x="2042259" y="2828790"/>
            <a:ext cx="1716088" cy="1003300"/>
          </a:xfrm>
        </p:spPr>
        <p:txBody>
          <a:bodyPr/>
          <a:lstStyle/>
          <a:p>
            <a:pPr marL="0" indent="0">
              <a:buNone/>
            </a:pPr>
            <a:r>
              <a:rPr lang="en-US" dirty="0"/>
              <a:t>Back Page</a:t>
            </a:r>
          </a:p>
          <a:p>
            <a:endParaRPr lang="en-US" dirty="0"/>
          </a:p>
        </p:txBody>
      </p:sp>
      <p:sp>
        <p:nvSpPr>
          <p:cNvPr id="13" name="TextBox 12" descr="Purple box labeled &quot;Pages 92-93&quot;"/>
          <p:cNvSpPr txBox="1"/>
          <p:nvPr/>
        </p:nvSpPr>
        <p:spPr>
          <a:xfrm>
            <a:off x="1452376" y="1795537"/>
            <a:ext cx="1447927" cy="369332"/>
          </a:xfrm>
          <a:prstGeom prst="rect">
            <a:avLst/>
          </a:prstGeom>
          <a:solidFill>
            <a:srgbClr val="CCCCFF"/>
          </a:solidFill>
          <a:ln>
            <a:solidFill>
              <a:schemeClr val="tx1"/>
            </a:solidFill>
            <a:prstDash val="dash"/>
          </a:ln>
        </p:spPr>
        <p:txBody>
          <a:bodyPr wrap="square" rtlCol="0">
            <a:spAutoFit/>
          </a:bodyPr>
          <a:lstStyle/>
          <a:p>
            <a:r>
              <a:rPr lang="en-US" dirty="0"/>
              <a:t>Pages 92-93</a:t>
            </a:r>
          </a:p>
        </p:txBody>
      </p:sp>
    </p:spTree>
    <p:extLst>
      <p:ext uri="{BB962C8B-B14F-4D97-AF65-F5344CB8AC3E}">
        <p14:creationId xmlns:p14="http://schemas.microsoft.com/office/powerpoint/2010/main" val="355247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1C24CC66-DD84-455C-99CF-475FBD02AEB2}"/>
              </a:ext>
            </a:extLst>
          </p:cNvPr>
          <p:cNvSpPr>
            <a:spLocks noGrp="1"/>
          </p:cNvSpPr>
          <p:nvPr>
            <p:ph type="sldNum" sz="quarter" idx="4"/>
          </p:nvPr>
        </p:nvSpPr>
        <p:spPr>
          <a:xfrm>
            <a:off x="10709328" y="6311900"/>
            <a:ext cx="644471" cy="365125"/>
          </a:xfrm>
        </p:spPr>
        <p:txBody>
          <a:bodyPr/>
          <a:lstStyle/>
          <a:p>
            <a:fld id="{4FAB73BC-B049-4115-A692-8D63A059BFB8}" type="slidenum">
              <a:rPr lang="en-US" sz="1400" smtClean="0">
                <a:solidFill>
                  <a:schemeClr val="bg1"/>
                </a:solidFill>
                <a:latin typeface="Segoe UI" panose="020B0502040204020203" pitchFamily="34" charset="0"/>
                <a:cs typeface="Segoe UI" panose="020B0502040204020203" pitchFamily="34" charset="0"/>
              </a:rPr>
              <a:pPr/>
              <a:t>28</a:t>
            </a:fld>
            <a:endParaRPr lang="en-US" dirty="0">
              <a:solidFill>
                <a:schemeClr val="bg1"/>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en-US" dirty="0"/>
              <a:t>Item Specification Activity</a:t>
            </a:r>
          </a:p>
        </p:txBody>
      </p:sp>
    </p:spTree>
    <p:extLst>
      <p:ext uri="{BB962C8B-B14F-4D97-AF65-F5344CB8AC3E}">
        <p14:creationId xmlns:p14="http://schemas.microsoft.com/office/powerpoint/2010/main" val="1262310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mtClean="0"/>
              <a:pPr/>
              <a:t>29</a:t>
            </a:fld>
            <a:endParaRPr lang="en-US" dirty="0"/>
          </a:p>
        </p:txBody>
      </p:sp>
      <p:pic>
        <p:nvPicPr>
          <p:cNvPr id="8" name="Picture 7" descr="Screenshot image of Section 1 - Coral Bleaching.&#10;Detailed information in notes section."/>
          <p:cNvPicPr>
            <a:picLocks noChangeAspect="1"/>
          </p:cNvPicPr>
          <p:nvPr/>
        </p:nvPicPr>
        <p:blipFill>
          <a:blip r:embed="rId3"/>
          <a:stretch>
            <a:fillRect/>
          </a:stretch>
        </p:blipFill>
        <p:spPr>
          <a:xfrm>
            <a:off x="779458" y="598944"/>
            <a:ext cx="4534509" cy="5334717"/>
          </a:xfrm>
          <a:prstGeom prst="rect">
            <a:avLst/>
          </a:prstGeom>
          <a:ln>
            <a:solidFill>
              <a:schemeClr val="tx1"/>
            </a:solidFill>
          </a:ln>
        </p:spPr>
      </p:pic>
      <p:sp>
        <p:nvSpPr>
          <p:cNvPr id="11" name="Title 10"/>
          <p:cNvSpPr>
            <a:spLocks noGrp="1"/>
          </p:cNvSpPr>
          <p:nvPr>
            <p:ph type="title"/>
          </p:nvPr>
        </p:nvSpPr>
        <p:spPr>
          <a:xfrm>
            <a:off x="5936858" y="365126"/>
            <a:ext cx="5416942" cy="648666"/>
          </a:xfrm>
        </p:spPr>
        <p:txBody>
          <a:bodyPr>
            <a:normAutofit/>
          </a:bodyPr>
          <a:lstStyle/>
          <a:p>
            <a:r>
              <a:rPr lang="en-US" sz="1800" b="1" dirty="0">
                <a:latin typeface="+mn-lt"/>
              </a:rPr>
              <a:t>Item 1</a:t>
            </a:r>
          </a:p>
        </p:txBody>
      </p:sp>
      <p:pic>
        <p:nvPicPr>
          <p:cNvPr id="3" name="Picture 2" descr="Screenshot image of Item 1 in Coral Bleaching. Detailed information in notes sectio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7066" y="1013792"/>
            <a:ext cx="5645542" cy="3363686"/>
          </a:xfrm>
          <a:prstGeom prst="rect">
            <a:avLst/>
          </a:prstGeom>
          <a:ln>
            <a:solidFill>
              <a:schemeClr val="tx1"/>
            </a:solidFill>
          </a:ln>
        </p:spPr>
      </p:pic>
    </p:spTree>
    <p:extLst>
      <p:ext uri="{BB962C8B-B14F-4D97-AF65-F5344CB8AC3E}">
        <p14:creationId xmlns:p14="http://schemas.microsoft.com/office/powerpoint/2010/main" val="6171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80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mtClean="0"/>
              <a:pPr/>
              <a:t>30</a:t>
            </a:fld>
            <a:endParaRPr lang="en-US" dirty="0"/>
          </a:p>
        </p:txBody>
      </p:sp>
      <p:sp>
        <p:nvSpPr>
          <p:cNvPr id="2" name="Title 1"/>
          <p:cNvSpPr>
            <a:spLocks noGrp="1"/>
          </p:cNvSpPr>
          <p:nvPr>
            <p:ph type="title"/>
          </p:nvPr>
        </p:nvSpPr>
        <p:spPr>
          <a:xfrm>
            <a:off x="2767773" y="841572"/>
            <a:ext cx="976006" cy="487578"/>
          </a:xfrm>
        </p:spPr>
        <p:txBody>
          <a:bodyPr>
            <a:normAutofit/>
          </a:bodyPr>
          <a:lstStyle/>
          <a:p>
            <a:r>
              <a:rPr lang="en-US" sz="1800" b="1" dirty="0">
                <a:latin typeface="+mn-lt"/>
              </a:rPr>
              <a:t>Item 1</a:t>
            </a:r>
          </a:p>
        </p:txBody>
      </p:sp>
      <p:grpSp>
        <p:nvGrpSpPr>
          <p:cNvPr id="9" name="Group 8" descr="Screenshot of the correct answer for Item 1.&#10;Answer choice D: the number and type of organisms in a coral reef ecosystem before and after a bleaching event"/>
          <p:cNvGrpSpPr/>
          <p:nvPr/>
        </p:nvGrpSpPr>
        <p:grpSpPr>
          <a:xfrm>
            <a:off x="2767773" y="1447770"/>
            <a:ext cx="6802112" cy="4013578"/>
            <a:chOff x="0" y="0"/>
            <a:chExt cx="5645150" cy="3363595"/>
          </a:xfrm>
        </p:grpSpPr>
        <p:pic>
          <p:nvPicPr>
            <p:cNvPr id="10" name="Picture 9" descr="Screenshot of the correct answer for Item 1.&#10;Answer choice D: the number and type of organisms in a coral reef ecosystem before and after a bleaching ev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45150" cy="3363595"/>
            </a:xfrm>
            <a:prstGeom prst="rect">
              <a:avLst/>
            </a:prstGeom>
            <a:ln>
              <a:solidFill>
                <a:schemeClr val="tx1"/>
              </a:solidFill>
            </a:ln>
          </p:spPr>
        </p:pic>
        <p:grpSp>
          <p:nvGrpSpPr>
            <p:cNvPr id="11" name="Group 10"/>
            <p:cNvGrpSpPr/>
            <p:nvPr/>
          </p:nvGrpSpPr>
          <p:grpSpPr>
            <a:xfrm>
              <a:off x="299358" y="2895600"/>
              <a:ext cx="5246370" cy="419100"/>
              <a:chOff x="0" y="0"/>
              <a:chExt cx="5246370" cy="419100"/>
            </a:xfrm>
          </p:grpSpPr>
          <p:sp>
            <p:nvSpPr>
              <p:cNvPr id="12" name="Rectangle 11"/>
              <p:cNvSpPr/>
              <p:nvPr/>
            </p:nvSpPr>
            <p:spPr>
              <a:xfrm>
                <a:off x="0" y="0"/>
                <a:ext cx="5246370" cy="21209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5442" y="212272"/>
                <a:ext cx="2215243" cy="20682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Tree>
    <p:extLst>
      <p:ext uri="{BB962C8B-B14F-4D97-AF65-F5344CB8AC3E}">
        <p14:creationId xmlns:p14="http://schemas.microsoft.com/office/powerpoint/2010/main" val="2179578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mtClean="0"/>
              <a:pPr/>
              <a:t>31</a:t>
            </a:fld>
            <a:endParaRPr lang="en-US" dirty="0"/>
          </a:p>
        </p:txBody>
      </p:sp>
      <p:pic>
        <p:nvPicPr>
          <p:cNvPr id="6" name="Picture 5" descr="Screenshot of the second page of HS-LS2-6. Detailed information in the notes section below and in slide 27."/>
          <p:cNvPicPr>
            <a:picLocks noChangeAspect="1"/>
          </p:cNvPicPr>
          <p:nvPr/>
        </p:nvPicPr>
        <p:blipFill>
          <a:blip r:embed="rId3"/>
          <a:stretch>
            <a:fillRect/>
          </a:stretch>
        </p:blipFill>
        <p:spPr>
          <a:xfrm>
            <a:off x="358465" y="357957"/>
            <a:ext cx="5405722" cy="5395143"/>
          </a:xfrm>
          <a:prstGeom prst="rect">
            <a:avLst/>
          </a:prstGeom>
        </p:spPr>
      </p:pic>
      <p:sp>
        <p:nvSpPr>
          <p:cNvPr id="7" name="Rounded Rectangle 6" descr="Rectangle around the top section containing the item specification text."/>
          <p:cNvSpPr/>
          <p:nvPr/>
        </p:nvSpPr>
        <p:spPr>
          <a:xfrm>
            <a:off x="358465" y="469730"/>
            <a:ext cx="5222760" cy="1951086"/>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36858" y="469730"/>
            <a:ext cx="976006" cy="487578"/>
          </a:xfrm>
        </p:spPr>
        <p:txBody>
          <a:bodyPr>
            <a:normAutofit/>
          </a:bodyPr>
          <a:lstStyle/>
          <a:p>
            <a:r>
              <a:rPr lang="en-US" sz="1800" b="1" dirty="0">
                <a:latin typeface="+mn-lt"/>
              </a:rPr>
              <a:t>Item 1</a:t>
            </a:r>
          </a:p>
        </p:txBody>
      </p:sp>
      <p:pic>
        <p:nvPicPr>
          <p:cNvPr id="8" name="Picture 7" descr="Item 1 in Coral Bleaching. Detailed information for this item is in notes section of slid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4540" y="1107802"/>
            <a:ext cx="5645542" cy="3363686"/>
          </a:xfrm>
          <a:prstGeom prst="rect">
            <a:avLst/>
          </a:prstGeom>
          <a:ln>
            <a:solidFill>
              <a:schemeClr val="tx1"/>
            </a:solidFill>
          </a:ln>
        </p:spPr>
      </p:pic>
    </p:spTree>
    <p:extLst>
      <p:ext uri="{BB962C8B-B14F-4D97-AF65-F5344CB8AC3E}">
        <p14:creationId xmlns:p14="http://schemas.microsoft.com/office/powerpoint/2010/main" val="1520652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mtClean="0"/>
              <a:pPr/>
              <a:t>32</a:t>
            </a:fld>
            <a:endParaRPr lang="en-US" dirty="0"/>
          </a:p>
        </p:txBody>
      </p:sp>
      <p:pic>
        <p:nvPicPr>
          <p:cNvPr id="10" name="Picture 9" descr="Screenshot image of Section 2 - Coral Bleaching.&#10;Detailed information in notes section."/>
          <p:cNvPicPr>
            <a:picLocks noChangeAspect="1"/>
          </p:cNvPicPr>
          <p:nvPr/>
        </p:nvPicPr>
        <p:blipFill>
          <a:blip r:embed="rId3"/>
          <a:stretch>
            <a:fillRect/>
          </a:stretch>
        </p:blipFill>
        <p:spPr>
          <a:xfrm>
            <a:off x="1305438" y="209794"/>
            <a:ext cx="3816427" cy="5822185"/>
          </a:xfrm>
          <a:prstGeom prst="rect">
            <a:avLst/>
          </a:prstGeom>
          <a:ln>
            <a:solidFill>
              <a:schemeClr val="tx1"/>
            </a:solidFill>
          </a:ln>
        </p:spPr>
      </p:pic>
      <p:sp>
        <p:nvSpPr>
          <p:cNvPr id="3" name="Title 2"/>
          <p:cNvSpPr>
            <a:spLocks noGrp="1"/>
          </p:cNvSpPr>
          <p:nvPr>
            <p:ph type="title"/>
          </p:nvPr>
        </p:nvSpPr>
        <p:spPr>
          <a:xfrm>
            <a:off x="6262372" y="355479"/>
            <a:ext cx="5091427" cy="388830"/>
          </a:xfrm>
        </p:spPr>
        <p:txBody>
          <a:bodyPr>
            <a:normAutofit/>
          </a:bodyPr>
          <a:lstStyle/>
          <a:p>
            <a:r>
              <a:rPr lang="en-US" sz="1800" b="1" dirty="0">
                <a:latin typeface="+mn-lt"/>
              </a:rPr>
              <a:t>Item 2</a:t>
            </a:r>
          </a:p>
        </p:txBody>
      </p:sp>
      <p:pic>
        <p:nvPicPr>
          <p:cNvPr id="2" name="Picture 1" descr="Item 2 in Coral Bleaching. Detailed information in notes s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372" y="744308"/>
            <a:ext cx="5706059" cy="3092864"/>
          </a:xfrm>
          <a:prstGeom prst="rect">
            <a:avLst/>
          </a:prstGeom>
          <a:ln>
            <a:solidFill>
              <a:schemeClr val="tx1"/>
            </a:solidFill>
          </a:ln>
        </p:spPr>
      </p:pic>
    </p:spTree>
    <p:extLst>
      <p:ext uri="{BB962C8B-B14F-4D97-AF65-F5344CB8AC3E}">
        <p14:creationId xmlns:p14="http://schemas.microsoft.com/office/powerpoint/2010/main" val="851539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mtClean="0"/>
              <a:pPr/>
              <a:t>33</a:t>
            </a:fld>
            <a:endParaRPr lang="en-US" dirty="0"/>
          </a:p>
        </p:txBody>
      </p:sp>
      <p:sp>
        <p:nvSpPr>
          <p:cNvPr id="3" name="Title 2"/>
          <p:cNvSpPr>
            <a:spLocks noGrp="1"/>
          </p:cNvSpPr>
          <p:nvPr>
            <p:ph type="title"/>
          </p:nvPr>
        </p:nvSpPr>
        <p:spPr>
          <a:xfrm>
            <a:off x="2229576" y="402955"/>
            <a:ext cx="5091428" cy="541075"/>
          </a:xfrm>
        </p:spPr>
        <p:txBody>
          <a:bodyPr>
            <a:normAutofit/>
          </a:bodyPr>
          <a:lstStyle/>
          <a:p>
            <a:r>
              <a:rPr lang="en-US" sz="1800" b="1" dirty="0">
                <a:latin typeface="+mn-lt"/>
              </a:rPr>
              <a:t>Item 2</a:t>
            </a:r>
          </a:p>
        </p:txBody>
      </p:sp>
      <p:grpSp>
        <p:nvGrpSpPr>
          <p:cNvPr id="11" name="Group 10" descr="Screenshot of the correct answer for Item 2.&#10;Answer choice A: The increase in the frequency of coral bleaching events correlates with the increase in atmospheric carbon dioxide levels."/>
          <p:cNvGrpSpPr/>
          <p:nvPr/>
        </p:nvGrpSpPr>
        <p:grpSpPr>
          <a:xfrm>
            <a:off x="2229576" y="944308"/>
            <a:ext cx="7816298" cy="4742507"/>
            <a:chOff x="0" y="0"/>
            <a:chExt cx="5705475" cy="309245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05475" cy="3092450"/>
            </a:xfrm>
            <a:prstGeom prst="rect">
              <a:avLst/>
            </a:prstGeom>
            <a:ln>
              <a:solidFill>
                <a:schemeClr val="tx1"/>
              </a:solidFill>
            </a:ln>
          </p:spPr>
        </p:pic>
        <p:grpSp>
          <p:nvGrpSpPr>
            <p:cNvPr id="13" name="Group 12"/>
            <p:cNvGrpSpPr/>
            <p:nvPr/>
          </p:nvGrpSpPr>
          <p:grpSpPr>
            <a:xfrm>
              <a:off x="304800" y="979715"/>
              <a:ext cx="5012872" cy="446314"/>
              <a:chOff x="0" y="0"/>
              <a:chExt cx="5012872" cy="446314"/>
            </a:xfrm>
          </p:grpSpPr>
          <p:sp>
            <p:nvSpPr>
              <p:cNvPr id="14" name="Rectangle 13"/>
              <p:cNvSpPr/>
              <p:nvPr/>
            </p:nvSpPr>
            <p:spPr>
              <a:xfrm>
                <a:off x="0" y="0"/>
                <a:ext cx="5012872" cy="21209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5443" y="212271"/>
                <a:ext cx="4147457" cy="234043"/>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Tree>
    <p:extLst>
      <p:ext uri="{BB962C8B-B14F-4D97-AF65-F5344CB8AC3E}">
        <p14:creationId xmlns:p14="http://schemas.microsoft.com/office/powerpoint/2010/main" val="4079591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mtClean="0"/>
              <a:pPr/>
              <a:t>34</a:t>
            </a:fld>
            <a:endParaRPr lang="en-US" dirty="0"/>
          </a:p>
        </p:txBody>
      </p:sp>
      <p:pic>
        <p:nvPicPr>
          <p:cNvPr id="9" name="Picture 8" descr="Screenshot of second page of HS-LS2-6. Detailed information in notes section in slide 27. "/>
          <p:cNvPicPr>
            <a:picLocks noChangeAspect="1"/>
          </p:cNvPicPr>
          <p:nvPr/>
        </p:nvPicPr>
        <p:blipFill>
          <a:blip r:embed="rId3"/>
          <a:stretch>
            <a:fillRect/>
          </a:stretch>
        </p:blipFill>
        <p:spPr>
          <a:xfrm>
            <a:off x="358465" y="357957"/>
            <a:ext cx="5405722" cy="5395143"/>
          </a:xfrm>
          <a:prstGeom prst="rect">
            <a:avLst/>
          </a:prstGeom>
        </p:spPr>
      </p:pic>
      <p:sp>
        <p:nvSpPr>
          <p:cNvPr id="10" name="Rounded Rectangle 9" descr="Rectangle around the top section containing the item specification text."/>
          <p:cNvSpPr/>
          <p:nvPr/>
        </p:nvSpPr>
        <p:spPr>
          <a:xfrm>
            <a:off x="358465" y="469730"/>
            <a:ext cx="5222760" cy="1951086"/>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62372" y="269873"/>
            <a:ext cx="5091428" cy="474021"/>
          </a:xfrm>
        </p:spPr>
        <p:txBody>
          <a:bodyPr>
            <a:normAutofit/>
          </a:bodyPr>
          <a:lstStyle/>
          <a:p>
            <a:r>
              <a:rPr lang="en-US" sz="1800" b="1" dirty="0">
                <a:latin typeface="+mn-lt"/>
              </a:rPr>
              <a:t>Item 2</a:t>
            </a:r>
          </a:p>
        </p:txBody>
      </p:sp>
      <p:pic>
        <p:nvPicPr>
          <p:cNvPr id="2" name="Picture 1" descr="Screenshot of second page of HS-LS2-6. Detailed information in notes section in slid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372" y="744308"/>
            <a:ext cx="5706059" cy="3092864"/>
          </a:xfrm>
          <a:prstGeom prst="rect">
            <a:avLst/>
          </a:prstGeom>
          <a:ln>
            <a:solidFill>
              <a:schemeClr val="tx1"/>
            </a:solidFill>
          </a:ln>
        </p:spPr>
      </p:pic>
    </p:spTree>
    <p:extLst>
      <p:ext uri="{BB962C8B-B14F-4D97-AF65-F5344CB8AC3E}">
        <p14:creationId xmlns:p14="http://schemas.microsoft.com/office/powerpoint/2010/main" val="2721238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35</a:t>
            </a:fld>
            <a:endParaRPr lang="en-US" sz="1400" dirty="0"/>
          </a:p>
        </p:txBody>
      </p:sp>
      <p:sp>
        <p:nvSpPr>
          <p:cNvPr id="2" name="Title 1"/>
          <p:cNvSpPr>
            <a:spLocks noGrp="1"/>
          </p:cNvSpPr>
          <p:nvPr>
            <p:ph type="title"/>
          </p:nvPr>
        </p:nvSpPr>
        <p:spPr/>
        <p:txBody>
          <a:bodyPr/>
          <a:lstStyle/>
          <a:p>
            <a:r>
              <a:rPr lang="en-US" dirty="0"/>
              <a:t>HS-ESS2-2</a:t>
            </a:r>
          </a:p>
        </p:txBody>
      </p:sp>
      <p:pic>
        <p:nvPicPr>
          <p:cNvPr id="8" name="Picture 7" descr="Screenshot of HS-ESS2-2 front page. Detailed information in the notes s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717" y="190170"/>
            <a:ext cx="6023611" cy="6245924"/>
          </a:xfrm>
          <a:prstGeom prst="rect">
            <a:avLst/>
          </a:prstGeom>
        </p:spPr>
      </p:pic>
      <p:sp>
        <p:nvSpPr>
          <p:cNvPr id="3" name="Content Placeholder 2"/>
          <p:cNvSpPr>
            <a:spLocks noGrp="1"/>
          </p:cNvSpPr>
          <p:nvPr>
            <p:ph idx="1"/>
          </p:nvPr>
        </p:nvSpPr>
        <p:spPr>
          <a:xfrm>
            <a:off x="2196548" y="2782958"/>
            <a:ext cx="1451113" cy="2395330"/>
          </a:xfrm>
        </p:spPr>
        <p:txBody>
          <a:bodyPr/>
          <a:lstStyle/>
          <a:p>
            <a:pPr marL="0" indent="0">
              <a:buNone/>
            </a:pPr>
            <a:r>
              <a:rPr lang="en-US" dirty="0"/>
              <a:t>Front Page</a:t>
            </a:r>
          </a:p>
          <a:p>
            <a:endParaRPr lang="en-US" dirty="0"/>
          </a:p>
        </p:txBody>
      </p:sp>
      <p:sp>
        <p:nvSpPr>
          <p:cNvPr id="7" name="TextBox 6" descr="Purple box labeled &quot;Pages 132-133&quot;"/>
          <p:cNvSpPr txBox="1"/>
          <p:nvPr/>
        </p:nvSpPr>
        <p:spPr>
          <a:xfrm>
            <a:off x="1221531" y="1950675"/>
            <a:ext cx="1735678" cy="369332"/>
          </a:xfrm>
          <a:prstGeom prst="rect">
            <a:avLst/>
          </a:prstGeom>
          <a:solidFill>
            <a:srgbClr val="CCCCFF"/>
          </a:solidFill>
          <a:ln>
            <a:solidFill>
              <a:schemeClr val="tx1"/>
            </a:solidFill>
            <a:prstDash val="dash"/>
          </a:ln>
        </p:spPr>
        <p:txBody>
          <a:bodyPr wrap="square" rtlCol="0">
            <a:spAutoFit/>
          </a:bodyPr>
          <a:lstStyle/>
          <a:p>
            <a:r>
              <a:rPr lang="en-US" dirty="0"/>
              <a:t>Pages 132-133</a:t>
            </a:r>
          </a:p>
        </p:txBody>
      </p:sp>
    </p:spTree>
    <p:extLst>
      <p:ext uri="{BB962C8B-B14F-4D97-AF65-F5344CB8AC3E}">
        <p14:creationId xmlns:p14="http://schemas.microsoft.com/office/powerpoint/2010/main" val="4067860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36</a:t>
            </a:fld>
            <a:endParaRPr lang="en-US" sz="1400" dirty="0"/>
          </a:p>
        </p:txBody>
      </p:sp>
      <p:sp>
        <p:nvSpPr>
          <p:cNvPr id="2" name="Title 1"/>
          <p:cNvSpPr>
            <a:spLocks noGrp="1"/>
          </p:cNvSpPr>
          <p:nvPr>
            <p:ph type="title"/>
          </p:nvPr>
        </p:nvSpPr>
        <p:spPr/>
        <p:txBody>
          <a:bodyPr/>
          <a:lstStyle/>
          <a:p>
            <a:r>
              <a:rPr lang="en-US" dirty="0"/>
              <a:t>HS-ESS2-2</a:t>
            </a:r>
          </a:p>
        </p:txBody>
      </p:sp>
      <p:pic>
        <p:nvPicPr>
          <p:cNvPr id="5" name="Picture 4" descr="Screenshot of second page of HS-ESS2-2. Detailed information in the notes s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267" y="284012"/>
            <a:ext cx="6419189" cy="5969520"/>
          </a:xfrm>
          <a:prstGeom prst="rect">
            <a:avLst/>
          </a:prstGeom>
        </p:spPr>
      </p:pic>
      <p:sp>
        <p:nvSpPr>
          <p:cNvPr id="9" name="Rounded Rectangle 8" descr="Rectangle around the top section containing the item specification text."/>
          <p:cNvSpPr/>
          <p:nvPr/>
        </p:nvSpPr>
        <p:spPr>
          <a:xfrm>
            <a:off x="5320267" y="365125"/>
            <a:ext cx="6292613" cy="2076938"/>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descr="Rectangle around the middle section containing the details and clarifications text."/>
          <p:cNvSpPr/>
          <p:nvPr/>
        </p:nvSpPr>
        <p:spPr>
          <a:xfrm>
            <a:off x="5446843" y="2469909"/>
            <a:ext cx="6166035" cy="3599851"/>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4294967295"/>
          </p:nvPr>
        </p:nvSpPr>
        <p:spPr>
          <a:xfrm>
            <a:off x="1970957" y="2965036"/>
            <a:ext cx="1204913" cy="890588"/>
          </a:xfrm>
        </p:spPr>
        <p:txBody>
          <a:bodyPr>
            <a:noAutofit/>
          </a:bodyPr>
          <a:lstStyle/>
          <a:p>
            <a:pPr marL="0" indent="0">
              <a:buNone/>
            </a:pPr>
            <a:r>
              <a:rPr lang="en-US" dirty="0"/>
              <a:t>Back Page</a:t>
            </a:r>
          </a:p>
          <a:p>
            <a:endParaRPr lang="en-US" dirty="0"/>
          </a:p>
        </p:txBody>
      </p:sp>
      <p:sp>
        <p:nvSpPr>
          <p:cNvPr id="11" name="TextBox 10" descr="Purple box labeled &quot;Pages 132-133&quot;"/>
          <p:cNvSpPr txBox="1"/>
          <p:nvPr/>
        </p:nvSpPr>
        <p:spPr>
          <a:xfrm>
            <a:off x="1440192" y="1854749"/>
            <a:ext cx="1735678" cy="369332"/>
          </a:xfrm>
          <a:prstGeom prst="rect">
            <a:avLst/>
          </a:prstGeom>
          <a:solidFill>
            <a:srgbClr val="CCCCFF"/>
          </a:solidFill>
          <a:ln>
            <a:solidFill>
              <a:schemeClr val="tx1"/>
            </a:solidFill>
            <a:prstDash val="dash"/>
          </a:ln>
        </p:spPr>
        <p:txBody>
          <a:bodyPr wrap="square" rtlCol="0">
            <a:spAutoFit/>
          </a:bodyPr>
          <a:lstStyle/>
          <a:p>
            <a:r>
              <a:rPr lang="en-US" dirty="0"/>
              <a:t>Pages 132-133</a:t>
            </a:r>
          </a:p>
        </p:txBody>
      </p:sp>
    </p:spTree>
    <p:extLst>
      <p:ext uri="{BB962C8B-B14F-4D97-AF65-F5344CB8AC3E}">
        <p14:creationId xmlns:p14="http://schemas.microsoft.com/office/powerpoint/2010/main" val="389219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FAB73BC-B049-4115-A692-8D63A059BFB8}" type="slidenum">
              <a:rPr lang="en-US" smtClean="0"/>
              <a:pPr/>
              <a:t>37</a:t>
            </a:fld>
            <a:endParaRPr lang="en-US" dirty="0"/>
          </a:p>
        </p:txBody>
      </p:sp>
      <p:pic>
        <p:nvPicPr>
          <p:cNvPr id="8" name="Picture 7" descr="Screenshot image of Section 2 - Coral Bleaching.&#10;Detailed information in notes section in slide 32. "/>
          <p:cNvPicPr>
            <a:picLocks noChangeAspect="1"/>
          </p:cNvPicPr>
          <p:nvPr/>
        </p:nvPicPr>
        <p:blipFill>
          <a:blip r:embed="rId3"/>
          <a:stretch>
            <a:fillRect/>
          </a:stretch>
        </p:blipFill>
        <p:spPr>
          <a:xfrm>
            <a:off x="1103770" y="297360"/>
            <a:ext cx="3816427" cy="5822185"/>
          </a:xfrm>
          <a:prstGeom prst="rect">
            <a:avLst/>
          </a:prstGeom>
          <a:ln>
            <a:solidFill>
              <a:schemeClr val="tx1"/>
            </a:solidFill>
          </a:ln>
        </p:spPr>
      </p:pic>
      <p:sp>
        <p:nvSpPr>
          <p:cNvPr id="2" name="Title 1"/>
          <p:cNvSpPr>
            <a:spLocks noGrp="1"/>
          </p:cNvSpPr>
          <p:nvPr>
            <p:ph type="title"/>
          </p:nvPr>
        </p:nvSpPr>
        <p:spPr>
          <a:xfrm>
            <a:off x="6055536" y="297360"/>
            <a:ext cx="5298264" cy="395928"/>
          </a:xfrm>
        </p:spPr>
        <p:txBody>
          <a:bodyPr>
            <a:normAutofit/>
          </a:bodyPr>
          <a:lstStyle/>
          <a:p>
            <a:r>
              <a:rPr lang="en-US" sz="1800" b="1" dirty="0">
                <a:latin typeface="+mn-lt"/>
              </a:rPr>
              <a:t>Item 3</a:t>
            </a:r>
          </a:p>
        </p:txBody>
      </p:sp>
      <p:pic>
        <p:nvPicPr>
          <p:cNvPr id="7" name="Picture 6" descr="Item 3 in Coral Bleaching. Detailed information in notes section."/>
          <p:cNvPicPr>
            <a:picLocks noChangeAspect="1"/>
          </p:cNvPicPr>
          <p:nvPr/>
        </p:nvPicPr>
        <p:blipFill>
          <a:blip r:embed="rId4"/>
          <a:stretch>
            <a:fillRect/>
          </a:stretch>
        </p:blipFill>
        <p:spPr>
          <a:xfrm>
            <a:off x="6055536" y="693287"/>
            <a:ext cx="5643674" cy="4653264"/>
          </a:xfrm>
          <a:prstGeom prst="rect">
            <a:avLst/>
          </a:prstGeom>
          <a:ln>
            <a:solidFill>
              <a:schemeClr val="tx1"/>
            </a:solidFill>
          </a:ln>
        </p:spPr>
      </p:pic>
    </p:spTree>
    <p:extLst>
      <p:ext uri="{BB962C8B-B14F-4D97-AF65-F5344CB8AC3E}">
        <p14:creationId xmlns:p14="http://schemas.microsoft.com/office/powerpoint/2010/main" val="4227097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FAB73BC-B049-4115-A692-8D63A059BFB8}" type="slidenum">
              <a:rPr lang="en-US" smtClean="0"/>
              <a:pPr/>
              <a:t>38</a:t>
            </a:fld>
            <a:endParaRPr lang="en-US" dirty="0"/>
          </a:p>
        </p:txBody>
      </p:sp>
      <p:sp>
        <p:nvSpPr>
          <p:cNvPr id="2" name="Title 1"/>
          <p:cNvSpPr>
            <a:spLocks noGrp="1"/>
          </p:cNvSpPr>
          <p:nvPr>
            <p:ph type="title"/>
          </p:nvPr>
        </p:nvSpPr>
        <p:spPr>
          <a:xfrm>
            <a:off x="3134178" y="365125"/>
            <a:ext cx="8219622" cy="495205"/>
          </a:xfrm>
        </p:spPr>
        <p:txBody>
          <a:bodyPr>
            <a:normAutofit/>
          </a:bodyPr>
          <a:lstStyle/>
          <a:p>
            <a:r>
              <a:rPr lang="en-US" sz="1800" b="1" dirty="0">
                <a:latin typeface="+mn-lt"/>
              </a:rPr>
              <a:t>Item 3</a:t>
            </a:r>
          </a:p>
        </p:txBody>
      </p:sp>
      <p:pic>
        <p:nvPicPr>
          <p:cNvPr id="4" name="Picture 3" descr="Screenshot of correct answer to Item 3 in Coral Bleaching. Part A: Carbon dioxide level in the atmosphere increases (arrow to) Air temperature increases (arrow to) Seawater temperature increases (arrow to) Sea ice melts (arrow to) The amount of solar radiation absorbed increases (arrow to) The amount of thermal energy transferred to the atmosphere increases. (arrow to) air temperature increases - &#10;Part B: The model represents positive feedbacks, because as the air temperature increases over time, the amount of sea ice melting will increase over time, causing the ecosystem to destabiliz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178" y="860330"/>
            <a:ext cx="7352239" cy="5023070"/>
          </a:xfrm>
          <a:prstGeom prst="rect">
            <a:avLst/>
          </a:prstGeom>
          <a:ln>
            <a:solidFill>
              <a:schemeClr val="tx1"/>
            </a:solidFill>
          </a:ln>
        </p:spPr>
      </p:pic>
    </p:spTree>
    <p:extLst>
      <p:ext uri="{BB962C8B-B14F-4D97-AF65-F5344CB8AC3E}">
        <p14:creationId xmlns:p14="http://schemas.microsoft.com/office/powerpoint/2010/main" val="3465086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FAB73BC-B049-4115-A692-8D63A059BFB8}" type="slidenum">
              <a:rPr lang="en-US" smtClean="0"/>
              <a:pPr/>
              <a:t>39</a:t>
            </a:fld>
            <a:endParaRPr lang="en-US" dirty="0"/>
          </a:p>
        </p:txBody>
      </p:sp>
      <p:pic>
        <p:nvPicPr>
          <p:cNvPr id="4" name="Picture 3" descr="Screenshot of second page of HS-ESS2-2. Detailed information in the notes section on slid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8" y="516836"/>
            <a:ext cx="5314645" cy="5042624"/>
          </a:xfrm>
          <a:prstGeom prst="rect">
            <a:avLst/>
          </a:prstGeom>
        </p:spPr>
      </p:pic>
      <p:sp>
        <p:nvSpPr>
          <p:cNvPr id="5" name="Rounded Rectangle 4" descr="Rectangle around the top section containing the item specification text."/>
          <p:cNvSpPr/>
          <p:nvPr/>
        </p:nvSpPr>
        <p:spPr>
          <a:xfrm>
            <a:off x="277187" y="679050"/>
            <a:ext cx="5229091" cy="1716280"/>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2350" y="365126"/>
            <a:ext cx="5631449" cy="486890"/>
          </a:xfrm>
        </p:spPr>
        <p:txBody>
          <a:bodyPr>
            <a:normAutofit/>
          </a:bodyPr>
          <a:lstStyle/>
          <a:p>
            <a:r>
              <a:rPr lang="en-US" sz="1800" b="1" dirty="0">
                <a:latin typeface="+mn-lt"/>
              </a:rPr>
              <a:t>Item 3</a:t>
            </a:r>
          </a:p>
        </p:txBody>
      </p:sp>
      <p:pic>
        <p:nvPicPr>
          <p:cNvPr id="6" name="Picture 5" descr="Screenshot of Item 3.&#10;Detailed information in notes section of slide 37."/>
          <p:cNvPicPr>
            <a:picLocks noChangeAspect="1"/>
          </p:cNvPicPr>
          <p:nvPr/>
        </p:nvPicPr>
        <p:blipFill>
          <a:blip r:embed="rId4"/>
          <a:stretch>
            <a:fillRect/>
          </a:stretch>
        </p:blipFill>
        <p:spPr>
          <a:xfrm>
            <a:off x="5722351" y="852015"/>
            <a:ext cx="6218459" cy="5127180"/>
          </a:xfrm>
          <a:prstGeom prst="rect">
            <a:avLst/>
          </a:prstGeom>
          <a:ln>
            <a:solidFill>
              <a:schemeClr val="tx1"/>
            </a:solidFill>
          </a:ln>
        </p:spPr>
      </p:pic>
    </p:spTree>
    <p:extLst>
      <p:ext uri="{BB962C8B-B14F-4D97-AF65-F5344CB8AC3E}">
        <p14:creationId xmlns:p14="http://schemas.microsoft.com/office/powerpoint/2010/main" val="325249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702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FAB73BC-B049-4115-A692-8D63A059BFB8}" type="slidenum">
              <a:rPr lang="en-US" smtClean="0"/>
              <a:pPr/>
              <a:t>40</a:t>
            </a:fld>
            <a:endParaRPr lang="en-US" dirty="0"/>
          </a:p>
        </p:txBody>
      </p:sp>
      <p:pic>
        <p:nvPicPr>
          <p:cNvPr id="7" name="Picture 6" descr="Screenshot image of Section 2 - Coral Bleaching.&#10;Detailed information in notes section in slide 32. "/>
          <p:cNvPicPr>
            <a:picLocks noChangeAspect="1"/>
          </p:cNvPicPr>
          <p:nvPr/>
        </p:nvPicPr>
        <p:blipFill>
          <a:blip r:embed="rId3"/>
          <a:stretch>
            <a:fillRect/>
          </a:stretch>
        </p:blipFill>
        <p:spPr>
          <a:xfrm>
            <a:off x="1305438" y="209794"/>
            <a:ext cx="3816427" cy="5822185"/>
          </a:xfrm>
          <a:prstGeom prst="rect">
            <a:avLst/>
          </a:prstGeom>
          <a:ln>
            <a:solidFill>
              <a:schemeClr val="tx1"/>
            </a:solidFill>
          </a:ln>
        </p:spPr>
      </p:pic>
      <p:sp>
        <p:nvSpPr>
          <p:cNvPr id="2" name="Title 1"/>
          <p:cNvSpPr>
            <a:spLocks noGrp="1"/>
          </p:cNvSpPr>
          <p:nvPr>
            <p:ph type="title"/>
          </p:nvPr>
        </p:nvSpPr>
        <p:spPr>
          <a:xfrm>
            <a:off x="5992578" y="566530"/>
            <a:ext cx="5361222" cy="527484"/>
          </a:xfrm>
        </p:spPr>
        <p:txBody>
          <a:bodyPr>
            <a:normAutofit/>
          </a:bodyPr>
          <a:lstStyle/>
          <a:p>
            <a:r>
              <a:rPr lang="en-US" sz="1800" b="1" dirty="0">
                <a:latin typeface="+mn-lt"/>
              </a:rPr>
              <a:t>Item 4</a:t>
            </a:r>
          </a:p>
        </p:txBody>
      </p:sp>
      <p:pic>
        <p:nvPicPr>
          <p:cNvPr id="6" name="Picture 5" descr="Screenshot of item 4 in Coral Bleaching. Detailed information in the notes s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2578" y="1094014"/>
            <a:ext cx="6090557" cy="4098471"/>
          </a:xfrm>
          <a:prstGeom prst="rect">
            <a:avLst/>
          </a:prstGeom>
          <a:ln>
            <a:solidFill>
              <a:schemeClr val="tx1"/>
            </a:solidFill>
          </a:ln>
        </p:spPr>
      </p:pic>
    </p:spTree>
    <p:extLst>
      <p:ext uri="{BB962C8B-B14F-4D97-AF65-F5344CB8AC3E}">
        <p14:creationId xmlns:p14="http://schemas.microsoft.com/office/powerpoint/2010/main" val="1799488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FAB73BC-B049-4115-A692-8D63A059BFB8}" type="slidenum">
              <a:rPr lang="en-US" smtClean="0"/>
              <a:pPr/>
              <a:t>41</a:t>
            </a:fld>
            <a:endParaRPr lang="en-US" dirty="0"/>
          </a:p>
        </p:txBody>
      </p:sp>
      <p:sp>
        <p:nvSpPr>
          <p:cNvPr id="2" name="Title 1"/>
          <p:cNvSpPr>
            <a:spLocks noGrp="1"/>
          </p:cNvSpPr>
          <p:nvPr>
            <p:ph type="title"/>
          </p:nvPr>
        </p:nvSpPr>
        <p:spPr>
          <a:xfrm>
            <a:off x="2534989" y="635431"/>
            <a:ext cx="8818811" cy="628849"/>
          </a:xfrm>
        </p:spPr>
        <p:txBody>
          <a:bodyPr>
            <a:normAutofit/>
          </a:bodyPr>
          <a:lstStyle/>
          <a:p>
            <a:r>
              <a:rPr lang="en-US" sz="1800" b="1" dirty="0">
                <a:latin typeface="+mn-lt"/>
              </a:rPr>
              <a:t>Item 4</a:t>
            </a:r>
          </a:p>
        </p:txBody>
      </p:sp>
      <p:pic>
        <p:nvPicPr>
          <p:cNvPr id="7" name="Picture 6" descr="Correct answers.&#10;Planting a new forest - slow down. Walking to school instead of driving to school - slow down. Increasing the number of trucks driving on roads - speed up. Replacing a coal power plant with a solar power plant - slow dow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989" y="1131377"/>
            <a:ext cx="7637913" cy="4277532"/>
          </a:xfrm>
          <a:prstGeom prst="rect">
            <a:avLst/>
          </a:prstGeom>
          <a:ln>
            <a:solidFill>
              <a:schemeClr val="tx1"/>
            </a:solidFill>
          </a:ln>
        </p:spPr>
      </p:pic>
    </p:spTree>
    <p:extLst>
      <p:ext uri="{BB962C8B-B14F-4D97-AF65-F5344CB8AC3E}">
        <p14:creationId xmlns:p14="http://schemas.microsoft.com/office/powerpoint/2010/main" val="2023660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FAB73BC-B049-4115-A692-8D63A059BFB8}" type="slidenum">
              <a:rPr lang="en-US" smtClean="0"/>
              <a:pPr/>
              <a:t>42</a:t>
            </a:fld>
            <a:endParaRPr lang="en-US" dirty="0"/>
          </a:p>
        </p:txBody>
      </p:sp>
      <p:pic>
        <p:nvPicPr>
          <p:cNvPr id="4" name="Picture 3" descr="Screenshot of second page of HS-ESS2-2.&#10;Detailed information in notes section of slid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8" y="679049"/>
            <a:ext cx="5314645" cy="4880410"/>
          </a:xfrm>
          <a:prstGeom prst="rect">
            <a:avLst/>
          </a:prstGeom>
        </p:spPr>
      </p:pic>
      <p:sp>
        <p:nvSpPr>
          <p:cNvPr id="5" name="Rounded Rectangle 4" descr="Rectangle around the top section containing the item specification text."/>
          <p:cNvSpPr/>
          <p:nvPr/>
        </p:nvSpPr>
        <p:spPr>
          <a:xfrm>
            <a:off x="277188" y="679049"/>
            <a:ext cx="5219151" cy="1944881"/>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2350" y="365126"/>
            <a:ext cx="5631449" cy="486890"/>
          </a:xfrm>
        </p:spPr>
        <p:txBody>
          <a:bodyPr>
            <a:normAutofit/>
          </a:bodyPr>
          <a:lstStyle/>
          <a:p>
            <a:r>
              <a:rPr lang="en-US" sz="1800" b="1" dirty="0">
                <a:latin typeface="+mn-lt"/>
              </a:rPr>
              <a:t>Item 4</a:t>
            </a:r>
          </a:p>
        </p:txBody>
      </p:sp>
      <p:pic>
        <p:nvPicPr>
          <p:cNvPr id="7" name="Picture 6" descr="Screenshot of item 4. Detailed information in notes section in slid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2351" y="852015"/>
            <a:ext cx="6090557" cy="4098471"/>
          </a:xfrm>
          <a:prstGeom prst="rect">
            <a:avLst/>
          </a:prstGeom>
          <a:ln>
            <a:solidFill>
              <a:schemeClr val="tx1"/>
            </a:solidFill>
          </a:ln>
        </p:spPr>
      </p:pic>
    </p:spTree>
    <p:extLst>
      <p:ext uri="{BB962C8B-B14F-4D97-AF65-F5344CB8AC3E}">
        <p14:creationId xmlns:p14="http://schemas.microsoft.com/office/powerpoint/2010/main" val="4273187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FAB73BC-B049-4115-A692-8D63A059BFB8}" type="slidenum">
              <a:rPr lang="en-US" smtClean="0"/>
              <a:pPr/>
              <a:t>43</a:t>
            </a:fld>
            <a:endParaRPr lang="en-US" dirty="0"/>
          </a:p>
        </p:txBody>
      </p:sp>
      <p:pic>
        <p:nvPicPr>
          <p:cNvPr id="7" name="Picture 6" descr="Screenshot image of Section 2 - Coral Bleaching.&#10;Detailed information in notes section in slide 32. "/>
          <p:cNvPicPr>
            <a:picLocks noChangeAspect="1"/>
          </p:cNvPicPr>
          <p:nvPr/>
        </p:nvPicPr>
        <p:blipFill>
          <a:blip r:embed="rId3"/>
          <a:stretch>
            <a:fillRect/>
          </a:stretch>
        </p:blipFill>
        <p:spPr>
          <a:xfrm>
            <a:off x="1076838" y="297360"/>
            <a:ext cx="3816427" cy="5822185"/>
          </a:xfrm>
          <a:prstGeom prst="rect">
            <a:avLst/>
          </a:prstGeom>
          <a:ln>
            <a:solidFill>
              <a:schemeClr val="tx1"/>
            </a:solidFill>
          </a:ln>
        </p:spPr>
      </p:pic>
      <p:sp>
        <p:nvSpPr>
          <p:cNvPr id="2" name="Title 1"/>
          <p:cNvSpPr>
            <a:spLocks noGrp="1"/>
          </p:cNvSpPr>
          <p:nvPr>
            <p:ph type="title"/>
          </p:nvPr>
        </p:nvSpPr>
        <p:spPr>
          <a:xfrm>
            <a:off x="5480576" y="526774"/>
            <a:ext cx="5873223" cy="496340"/>
          </a:xfrm>
        </p:spPr>
        <p:txBody>
          <a:bodyPr>
            <a:normAutofit/>
          </a:bodyPr>
          <a:lstStyle/>
          <a:p>
            <a:r>
              <a:rPr lang="en-US" sz="1800" b="1" dirty="0">
                <a:latin typeface="+mn-lt"/>
              </a:rPr>
              <a:t>Item 5</a:t>
            </a:r>
          </a:p>
        </p:txBody>
      </p:sp>
      <p:pic>
        <p:nvPicPr>
          <p:cNvPr id="6" name="Picture 5" descr="Screenshot of item 5 in Coral Bleaching. Detailed information in the notes s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577" y="1023114"/>
            <a:ext cx="6291943" cy="2030186"/>
          </a:xfrm>
          <a:prstGeom prst="rect">
            <a:avLst/>
          </a:prstGeom>
          <a:ln>
            <a:solidFill>
              <a:schemeClr val="tx1"/>
            </a:solidFill>
          </a:ln>
        </p:spPr>
      </p:pic>
    </p:spTree>
    <p:extLst>
      <p:ext uri="{BB962C8B-B14F-4D97-AF65-F5344CB8AC3E}">
        <p14:creationId xmlns:p14="http://schemas.microsoft.com/office/powerpoint/2010/main" val="2900597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FAB73BC-B049-4115-A692-8D63A059BFB8}" type="slidenum">
              <a:rPr lang="en-US" smtClean="0"/>
              <a:pPr/>
              <a:t>44</a:t>
            </a:fld>
            <a:endParaRPr lang="en-US" dirty="0"/>
          </a:p>
        </p:txBody>
      </p:sp>
      <p:sp>
        <p:nvSpPr>
          <p:cNvPr id="2" name="Title 1"/>
          <p:cNvSpPr>
            <a:spLocks noGrp="1"/>
          </p:cNvSpPr>
          <p:nvPr>
            <p:ph type="title"/>
          </p:nvPr>
        </p:nvSpPr>
        <p:spPr>
          <a:xfrm>
            <a:off x="3306062" y="596348"/>
            <a:ext cx="8047737" cy="510092"/>
          </a:xfrm>
        </p:spPr>
        <p:txBody>
          <a:bodyPr>
            <a:normAutofit/>
          </a:bodyPr>
          <a:lstStyle/>
          <a:p>
            <a:r>
              <a:rPr lang="en-US" sz="1800" b="1" dirty="0">
                <a:latin typeface="+mn-lt"/>
              </a:rPr>
              <a:t>Item 5</a:t>
            </a:r>
          </a:p>
        </p:txBody>
      </p:sp>
      <p:pic>
        <p:nvPicPr>
          <p:cNvPr id="4" name="Picture 3" descr="Screenshot of Item 5 sample answer: The coral reef ecosystem corals will lose all their algae and starve. This will cause other organisms that live on the reef not to have a habitat. OR The reef will not be able to recover from repeated bleaching events. There will be nothing for the fish to eat. OR There will be only white corals on the reef, and many organisms won't be able to camouflage themsel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063" y="1106439"/>
            <a:ext cx="6404468" cy="4529508"/>
          </a:xfrm>
          <a:prstGeom prst="rect">
            <a:avLst/>
          </a:prstGeom>
          <a:ln>
            <a:solidFill>
              <a:schemeClr val="tx1"/>
            </a:solidFill>
          </a:ln>
        </p:spPr>
      </p:pic>
    </p:spTree>
    <p:extLst>
      <p:ext uri="{BB962C8B-B14F-4D97-AF65-F5344CB8AC3E}">
        <p14:creationId xmlns:p14="http://schemas.microsoft.com/office/powerpoint/2010/main" val="260310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mtClean="0"/>
              <a:pPr/>
              <a:t>45</a:t>
            </a:fld>
            <a:endParaRPr lang="en-US" dirty="0"/>
          </a:p>
        </p:txBody>
      </p:sp>
      <p:pic>
        <p:nvPicPr>
          <p:cNvPr id="9" name="Picture 8" descr="Screenshot of second page of HS-LS2-6. Detailed information in notes section."/>
          <p:cNvPicPr>
            <a:picLocks noChangeAspect="1"/>
          </p:cNvPicPr>
          <p:nvPr/>
        </p:nvPicPr>
        <p:blipFill>
          <a:blip r:embed="rId3"/>
          <a:stretch>
            <a:fillRect/>
          </a:stretch>
        </p:blipFill>
        <p:spPr>
          <a:xfrm>
            <a:off x="358465" y="357957"/>
            <a:ext cx="5405722" cy="5395143"/>
          </a:xfrm>
          <a:prstGeom prst="rect">
            <a:avLst/>
          </a:prstGeom>
        </p:spPr>
      </p:pic>
      <p:sp>
        <p:nvSpPr>
          <p:cNvPr id="10" name="Rounded Rectangle 9" descr="Rectangle around the top section containing the item specification text."/>
          <p:cNvSpPr/>
          <p:nvPr/>
        </p:nvSpPr>
        <p:spPr>
          <a:xfrm>
            <a:off x="447261" y="469730"/>
            <a:ext cx="5133964" cy="1975296"/>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764186" y="365126"/>
            <a:ext cx="5589613" cy="542106"/>
          </a:xfrm>
        </p:spPr>
        <p:txBody>
          <a:bodyPr>
            <a:normAutofit/>
          </a:bodyPr>
          <a:lstStyle/>
          <a:p>
            <a:r>
              <a:rPr lang="en-US" sz="1800" b="1" dirty="0">
                <a:latin typeface="+mn-lt"/>
              </a:rPr>
              <a:t>Item 5</a:t>
            </a:r>
          </a:p>
        </p:txBody>
      </p:sp>
      <p:pic>
        <p:nvPicPr>
          <p:cNvPr id="16" name="Picture 15" descr="Screenshot of Item 5. Detailed information in notes section in slid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4187" y="907231"/>
            <a:ext cx="6291943" cy="2030186"/>
          </a:xfrm>
          <a:prstGeom prst="rect">
            <a:avLst/>
          </a:prstGeom>
          <a:ln>
            <a:solidFill>
              <a:schemeClr val="tx1"/>
            </a:solidFill>
          </a:ln>
        </p:spPr>
      </p:pic>
    </p:spTree>
    <p:extLst>
      <p:ext uri="{BB962C8B-B14F-4D97-AF65-F5344CB8AC3E}">
        <p14:creationId xmlns:p14="http://schemas.microsoft.com/office/powerpoint/2010/main" val="1451256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9968C-5D75-43B2-A095-24640292FDD4}"/>
              </a:ext>
            </a:extLst>
          </p:cNvPr>
          <p:cNvSpPr>
            <a:spLocks noGrp="1"/>
          </p:cNvSpPr>
          <p:nvPr>
            <p:ph type="sldNum" sz="quarter" idx="4"/>
          </p:nvPr>
        </p:nvSpPr>
        <p:spPr/>
        <p:txBody>
          <a:bodyPr/>
          <a:lstStyle/>
          <a:p>
            <a:fld id="{65248FEF-978F-4B24-93F3-B987601DAD06}" type="slidenum">
              <a:rPr lang="en-US" smtClean="0"/>
              <a:pPr/>
              <a:t>46</a:t>
            </a:fld>
            <a:endParaRPr lang="en-US" dirty="0"/>
          </a:p>
        </p:txBody>
      </p:sp>
      <p:sp>
        <p:nvSpPr>
          <p:cNvPr id="2" name="Title 1"/>
          <p:cNvSpPr>
            <a:spLocks noGrp="1"/>
          </p:cNvSpPr>
          <p:nvPr>
            <p:ph type="title"/>
          </p:nvPr>
        </p:nvSpPr>
        <p:spPr/>
        <p:txBody>
          <a:bodyPr/>
          <a:lstStyle/>
          <a:p>
            <a:r>
              <a:rPr lang="en-US" dirty="0"/>
              <a:t>Vocabulary Terms</a:t>
            </a:r>
          </a:p>
        </p:txBody>
      </p:sp>
    </p:spTree>
    <p:extLst>
      <p:ext uri="{BB962C8B-B14F-4D97-AF65-F5344CB8AC3E}">
        <p14:creationId xmlns:p14="http://schemas.microsoft.com/office/powerpoint/2010/main" val="3287804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FAB73BC-B049-4115-A692-8D63A059BFB8}" type="slidenum">
              <a:rPr lang="en-US" smtClean="0"/>
              <a:pPr/>
              <a:t>47</a:t>
            </a:fld>
            <a:endParaRPr lang="en-US" dirty="0"/>
          </a:p>
        </p:txBody>
      </p:sp>
      <p:sp>
        <p:nvSpPr>
          <p:cNvPr id="4" name="Title 3"/>
          <p:cNvSpPr>
            <a:spLocks noGrp="1"/>
          </p:cNvSpPr>
          <p:nvPr>
            <p:ph type="title"/>
          </p:nvPr>
        </p:nvSpPr>
        <p:spPr>
          <a:xfrm>
            <a:off x="576470" y="365125"/>
            <a:ext cx="2695033" cy="3083753"/>
          </a:xfrm>
        </p:spPr>
        <p:txBody>
          <a:bodyPr>
            <a:normAutofit fontScale="90000"/>
          </a:bodyPr>
          <a:lstStyle/>
          <a:p>
            <a:r>
              <a:rPr lang="en-US" dirty="0"/>
              <a:t>Expected SEP, DCI, and CCC Vocabulary </a:t>
            </a:r>
          </a:p>
        </p:txBody>
      </p:sp>
      <p:pic>
        <p:nvPicPr>
          <p:cNvPr id="2" name="Picture 1" descr="Screenshot of vocabulary. Detailed information in notes section. "/>
          <p:cNvPicPr>
            <a:picLocks noChangeAspect="1"/>
          </p:cNvPicPr>
          <p:nvPr/>
        </p:nvPicPr>
        <p:blipFill>
          <a:blip r:embed="rId3"/>
          <a:stretch>
            <a:fillRect/>
          </a:stretch>
        </p:blipFill>
        <p:spPr>
          <a:xfrm>
            <a:off x="4383653" y="365125"/>
            <a:ext cx="5622496" cy="6250389"/>
          </a:xfrm>
          <a:prstGeom prst="rect">
            <a:avLst/>
          </a:prstGeom>
          <a:ln>
            <a:solidFill>
              <a:schemeClr val="accent1">
                <a:shade val="50000"/>
              </a:schemeClr>
            </a:solidFill>
          </a:ln>
        </p:spPr>
      </p:pic>
      <p:sp>
        <p:nvSpPr>
          <p:cNvPr id="7" name="TextBox 6" descr="Purple box labeled &quot;Pages 166-169&quot;"/>
          <p:cNvSpPr txBox="1"/>
          <p:nvPr/>
        </p:nvSpPr>
        <p:spPr>
          <a:xfrm>
            <a:off x="896889" y="3648069"/>
            <a:ext cx="1698649" cy="369332"/>
          </a:xfrm>
          <a:prstGeom prst="rect">
            <a:avLst/>
          </a:prstGeom>
          <a:solidFill>
            <a:srgbClr val="CCCCFF"/>
          </a:solidFill>
          <a:ln>
            <a:solidFill>
              <a:schemeClr val="tx1"/>
            </a:solidFill>
            <a:prstDash val="dash"/>
          </a:ln>
        </p:spPr>
        <p:txBody>
          <a:bodyPr wrap="square" rtlCol="0">
            <a:spAutoFit/>
          </a:bodyPr>
          <a:lstStyle/>
          <a:p>
            <a:r>
              <a:rPr lang="en-US" dirty="0"/>
              <a:t>Pages 166-169</a:t>
            </a:r>
          </a:p>
        </p:txBody>
      </p:sp>
    </p:spTree>
    <p:extLst>
      <p:ext uri="{BB962C8B-B14F-4D97-AF65-F5344CB8AC3E}">
        <p14:creationId xmlns:p14="http://schemas.microsoft.com/office/powerpoint/2010/main" val="2494612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6287AE-8E5B-440A-8C5A-B0273D51B3EB}"/>
              </a:ext>
            </a:extLst>
          </p:cNvPr>
          <p:cNvSpPr>
            <a:spLocks noGrp="1"/>
          </p:cNvSpPr>
          <p:nvPr>
            <p:ph type="sldNum" sz="quarter" idx="4"/>
          </p:nvPr>
        </p:nvSpPr>
        <p:spPr/>
        <p:txBody>
          <a:bodyPr/>
          <a:lstStyle/>
          <a:p>
            <a:fld id="{65248FEF-978F-4B24-93F3-B987601DAD06}" type="slidenum">
              <a:rPr lang="en-US" smtClean="0">
                <a:solidFill>
                  <a:srgbClr val="FFFFFF"/>
                </a:solidFill>
              </a:rPr>
              <a:pPr/>
              <a:t>48</a:t>
            </a:fld>
            <a:endParaRPr lang="en-US" dirty="0">
              <a:solidFill>
                <a:srgbClr val="FFFFFF"/>
              </a:solidFill>
            </a:endParaRPr>
          </a:p>
        </p:txBody>
      </p:sp>
      <p:sp>
        <p:nvSpPr>
          <p:cNvPr id="2" name="Title 1"/>
          <p:cNvSpPr>
            <a:spLocks noGrp="1"/>
          </p:cNvSpPr>
          <p:nvPr>
            <p:ph type="title"/>
          </p:nvPr>
        </p:nvSpPr>
        <p:spPr>
          <a:xfrm>
            <a:off x="839788" y="2743200"/>
            <a:ext cx="3932237" cy="817582"/>
          </a:xfrm>
        </p:spPr>
        <p:txBody>
          <a:bodyPr>
            <a:normAutofit/>
          </a:bodyPr>
          <a:lstStyle/>
          <a:p>
            <a:pPr algn="ctr"/>
            <a:r>
              <a:rPr lang="en-US" sz="4400" dirty="0"/>
              <a:t>Q&amp;A</a:t>
            </a:r>
          </a:p>
        </p:txBody>
      </p:sp>
      <p:pic>
        <p:nvPicPr>
          <p:cNvPr id="8" name="Picture 7" descr="Question Mark by norbert79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548" y="710005"/>
            <a:ext cx="5206701" cy="5206701"/>
          </a:xfrm>
          <a:prstGeom prst="rect">
            <a:avLst/>
          </a:prstGeom>
        </p:spPr>
      </p:pic>
    </p:spTree>
    <p:extLst>
      <p:ext uri="{BB962C8B-B14F-4D97-AF65-F5344CB8AC3E}">
        <p14:creationId xmlns:p14="http://schemas.microsoft.com/office/powerpoint/2010/main" val="1979093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z="1400" smtClean="0"/>
              <a:pPr/>
              <a:t>49</a:t>
            </a:fld>
            <a:endParaRPr lang="en-US" sz="1400" dirty="0"/>
          </a:p>
        </p:txBody>
      </p:sp>
      <p:sp>
        <p:nvSpPr>
          <p:cNvPr id="2" name="Title 1"/>
          <p:cNvSpPr>
            <a:spLocks noGrp="1"/>
          </p:cNvSpPr>
          <p:nvPr>
            <p:ph type="title"/>
          </p:nvPr>
        </p:nvSpPr>
        <p:spPr/>
        <p:txBody>
          <a:bodyPr>
            <a:normAutofit/>
          </a:bodyPr>
          <a:lstStyle/>
          <a:p>
            <a:r>
              <a:rPr lang="en-US" sz="6600" dirty="0"/>
              <a:t>Reminders &amp; Wrap up</a:t>
            </a:r>
          </a:p>
        </p:txBody>
      </p:sp>
    </p:spTree>
    <p:extLst>
      <p:ext uri="{BB962C8B-B14F-4D97-AF65-F5344CB8AC3E}">
        <p14:creationId xmlns:p14="http://schemas.microsoft.com/office/powerpoint/2010/main" val="230329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4BC0CD7-02BB-492F-AA1A-86F875D6941C}"/>
              </a:ext>
            </a:extLst>
          </p:cNvPr>
          <p:cNvSpPr txBox="1">
            <a:spLocks/>
          </p:cNvSpPr>
          <p:nvPr/>
        </p:nvSpPr>
        <p:spPr>
          <a:xfrm>
            <a:off x="10709328" y="6253532"/>
            <a:ext cx="644471"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400" smtClean="0"/>
              <a:pPr/>
              <a:t>5</a:t>
            </a:fld>
            <a:endParaRPr lang="en-US" sz="1400" dirty="0"/>
          </a:p>
        </p:txBody>
      </p:sp>
      <p:sp>
        <p:nvSpPr>
          <p:cNvPr id="8" name="Rectangle 7">
            <a:extLst>
              <a:ext uri="{FF2B5EF4-FFF2-40B4-BE49-F238E27FC236}">
                <a16:creationId xmlns:a16="http://schemas.microsoft.com/office/drawing/2014/main" id="{53FA7271-2B65-4D53-8871-2487B2423F5A}"/>
              </a:ext>
            </a:extLst>
          </p:cNvPr>
          <p:cNvSpPr/>
          <p:nvPr/>
        </p:nvSpPr>
        <p:spPr>
          <a:xfrm>
            <a:off x="7780148" y="877122"/>
            <a:ext cx="3983065" cy="507831"/>
          </a:xfrm>
          <a:prstGeom prst="rect">
            <a:avLst/>
          </a:prstGeom>
        </p:spPr>
        <p:txBody>
          <a:bodyPr wrap="square">
            <a:spAutoFit/>
          </a:bodyPr>
          <a:lstStyle/>
          <a:p>
            <a:pPr lvl="0"/>
            <a:r>
              <a:rPr lang="en-US" sz="900" dirty="0">
                <a:solidFill>
                  <a:srgbClr val="FFFFFF"/>
                </a:solidFill>
              </a:rPr>
              <a:t>This presentation contains a script in the notes section. If you are accessing this information with a screen reader, be sure you are reading the notes section as well as the text contained in the slides.</a:t>
            </a:r>
          </a:p>
        </p:txBody>
      </p:sp>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838200" y="1825625"/>
            <a:ext cx="10515600" cy="3552287"/>
          </a:xfrm>
        </p:spPr>
        <p:txBody>
          <a:bodyPr>
            <a:normAutofit/>
          </a:bodyPr>
          <a:lstStyle/>
          <a:p>
            <a:r>
              <a:rPr lang="en-US" sz="2800" dirty="0"/>
              <a:t>Share the design and development of the Grade 11 WCAS </a:t>
            </a:r>
          </a:p>
          <a:p>
            <a:r>
              <a:rPr lang="en-US" sz="2800" dirty="0"/>
              <a:t>Share how Grade 11 WCAS items are aligned to and assess the </a:t>
            </a:r>
            <a:r>
              <a:rPr lang="en-US" sz="2800" i="1" dirty="0"/>
              <a:t>2013 Washington State K-12 Science Learning Standards</a:t>
            </a:r>
            <a:r>
              <a:rPr lang="en-US" sz="2800" dirty="0"/>
              <a:t> which are the </a:t>
            </a:r>
            <a:r>
              <a:rPr lang="en-US" sz="2800" i="1" dirty="0"/>
              <a:t>Next Generation Science Standards</a:t>
            </a:r>
            <a:r>
              <a:rPr lang="en-US" sz="2800" dirty="0"/>
              <a:t>, or </a:t>
            </a:r>
            <a:r>
              <a:rPr lang="en-US" sz="2800" i="1" dirty="0"/>
              <a:t>NGSS</a:t>
            </a:r>
            <a:r>
              <a:rPr lang="en-US" sz="2800" dirty="0"/>
              <a:t>. </a:t>
            </a:r>
          </a:p>
          <a:p>
            <a:endParaRPr lang="en-US" sz="2800" dirty="0"/>
          </a:p>
        </p:txBody>
      </p:sp>
    </p:spTree>
    <p:extLst>
      <p:ext uri="{BB962C8B-B14F-4D97-AF65-F5344CB8AC3E}">
        <p14:creationId xmlns:p14="http://schemas.microsoft.com/office/powerpoint/2010/main" val="1228975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fld id="{4FAB73BC-B049-4115-A692-8D63A059BFB8}" type="slidenum">
              <a:rPr lang="en-US" sz="1400" smtClean="0"/>
              <a:pPr/>
              <a:t>50</a:t>
            </a:fld>
            <a:endParaRPr lang="en-US" sz="1400" dirty="0"/>
          </a:p>
        </p:txBody>
      </p:sp>
      <p:sp>
        <p:nvSpPr>
          <p:cNvPr id="2" name="Title 1"/>
          <p:cNvSpPr>
            <a:spLocks noGrp="1"/>
          </p:cNvSpPr>
          <p:nvPr>
            <p:ph type="title"/>
          </p:nvPr>
        </p:nvSpPr>
        <p:spPr/>
        <p:txBody>
          <a:bodyPr/>
          <a:lstStyle/>
          <a:p>
            <a:r>
              <a:rPr lang="en-US" dirty="0"/>
              <a:t>Where to find the materials</a:t>
            </a:r>
          </a:p>
        </p:txBody>
      </p:sp>
      <p:sp>
        <p:nvSpPr>
          <p:cNvPr id="3" name="Content Placeholder 2"/>
          <p:cNvSpPr>
            <a:spLocks noGrp="1"/>
          </p:cNvSpPr>
          <p:nvPr>
            <p:ph idx="1"/>
          </p:nvPr>
        </p:nvSpPr>
        <p:spPr>
          <a:xfrm>
            <a:off x="838200" y="1580827"/>
            <a:ext cx="10515600" cy="4500659"/>
          </a:xfrm>
        </p:spPr>
        <p:txBody>
          <a:bodyPr>
            <a:normAutofit fontScale="92500" lnSpcReduction="10000"/>
          </a:bodyPr>
          <a:lstStyle/>
          <a:p>
            <a:r>
              <a:rPr lang="en-US" sz="2800" dirty="0"/>
              <a:t>WCAS Educator Resources Webpage</a:t>
            </a:r>
          </a:p>
          <a:p>
            <a:pPr marL="231775" indent="0">
              <a:buNone/>
            </a:pPr>
            <a:r>
              <a:rPr lang="en-US" sz="2800" dirty="0">
                <a:hlinkClick r:id="rId3"/>
              </a:rPr>
              <a:t>https://www.k12.wa.us/student-success/testing/state-testing-overview/washington-comprehensive-assessment-science/wcas-educator-resources</a:t>
            </a:r>
            <a:endParaRPr lang="en-US" sz="2800" dirty="0"/>
          </a:p>
          <a:p>
            <a:endParaRPr lang="en-US" sz="2800" dirty="0"/>
          </a:p>
          <a:p>
            <a:pPr lvl="1">
              <a:buFont typeface="Arial" panose="020B0604020202020204" pitchFamily="34" charset="0"/>
              <a:buChar char="•"/>
            </a:pPr>
            <a:r>
              <a:rPr lang="en-US" sz="2600" dirty="0"/>
              <a:t>Presentation slides with script </a:t>
            </a:r>
            <a:r>
              <a:rPr lang="en-US" sz="2600" dirty="0">
                <a:solidFill>
                  <a:srgbClr val="FF0000"/>
                </a:solidFill>
              </a:rPr>
              <a:t>1 week out</a:t>
            </a:r>
          </a:p>
          <a:p>
            <a:pPr lvl="1">
              <a:buFont typeface="Arial" panose="020B0604020202020204" pitchFamily="34" charset="0"/>
              <a:buChar char="•"/>
            </a:pPr>
            <a:r>
              <a:rPr lang="en-US" sz="2600" dirty="0"/>
              <a:t>FAQ document with answers to Chat questions </a:t>
            </a:r>
            <a:r>
              <a:rPr lang="en-US" sz="2600" dirty="0">
                <a:solidFill>
                  <a:srgbClr val="FF0000"/>
                </a:solidFill>
              </a:rPr>
              <a:t>1 week out</a:t>
            </a:r>
          </a:p>
          <a:p>
            <a:pPr lvl="1">
              <a:buFont typeface="Arial" panose="020B0604020202020204" pitchFamily="34" charset="0"/>
              <a:buChar char="•"/>
            </a:pPr>
            <a:r>
              <a:rPr lang="en-US" sz="2600" dirty="0"/>
              <a:t>Webinar recording </a:t>
            </a:r>
            <a:r>
              <a:rPr lang="en-US" sz="2600" dirty="0">
                <a:solidFill>
                  <a:srgbClr val="FF0000"/>
                </a:solidFill>
              </a:rPr>
              <a:t>2 weeks out</a:t>
            </a:r>
          </a:p>
          <a:p>
            <a:pPr lvl="1">
              <a:buFont typeface="Arial" panose="020B0604020202020204" pitchFamily="34" charset="0"/>
              <a:buChar char="•"/>
            </a:pPr>
            <a:endParaRPr lang="en-US" sz="2600" dirty="0">
              <a:solidFill>
                <a:srgbClr val="FF0000"/>
              </a:solidFill>
            </a:endParaRPr>
          </a:p>
          <a:p>
            <a:r>
              <a:rPr lang="en-US" sz="3200" dirty="0" err="1"/>
              <a:t>pdEnroller</a:t>
            </a:r>
            <a:r>
              <a:rPr lang="en-US" sz="3200" dirty="0"/>
              <a:t> </a:t>
            </a:r>
          </a:p>
          <a:p>
            <a:pPr marL="0" indent="231775">
              <a:buNone/>
            </a:pPr>
            <a:r>
              <a:rPr lang="en-US" dirty="0">
                <a:hlinkClick r:id="rId4"/>
              </a:rPr>
              <a:t>https://www.pdenroller.org/</a:t>
            </a:r>
            <a:endParaRPr lang="en-US" dirty="0"/>
          </a:p>
          <a:p>
            <a:pPr lvl="1">
              <a:buFont typeface="Arial" panose="020B0604020202020204" pitchFamily="34" charset="0"/>
              <a:buChar char="•"/>
            </a:pPr>
            <a:endParaRPr lang="en-US" sz="2600" dirty="0">
              <a:solidFill>
                <a:srgbClr val="FF0000"/>
              </a:solidFill>
            </a:endParaRPr>
          </a:p>
        </p:txBody>
      </p:sp>
    </p:spTree>
    <p:extLst>
      <p:ext uri="{BB962C8B-B14F-4D97-AF65-F5344CB8AC3E}">
        <p14:creationId xmlns:p14="http://schemas.microsoft.com/office/powerpoint/2010/main" val="1469469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51</a:t>
            </a:fld>
            <a:endParaRPr lang="en-US" sz="1400" dirty="0"/>
          </a:p>
        </p:txBody>
      </p:sp>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531543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9D3D9A-A259-44CB-926C-2E63A0FA66E4}"/>
              </a:ext>
            </a:extLst>
          </p:cNvPr>
          <p:cNvSpPr>
            <a:spLocks noGrp="1"/>
          </p:cNvSpPr>
          <p:nvPr>
            <p:ph type="sldNum" sz="quarter" idx="4"/>
          </p:nvPr>
        </p:nvSpPr>
        <p:spPr/>
        <p:txBody>
          <a:bodyPr/>
          <a:lstStyle/>
          <a:p>
            <a:fld id="{65248FEF-978F-4B24-93F3-B987601DAD06}" type="slidenum">
              <a:rPr lang="en-US" smtClean="0"/>
              <a:pPr/>
              <a:t>52</a:t>
            </a:fld>
            <a:endParaRPr lang="en-US"/>
          </a:p>
        </p:txBody>
      </p:sp>
      <p:sp>
        <p:nvSpPr>
          <p:cNvPr id="3" name="Footer Placeholder 2">
            <a:extLst>
              <a:ext uri="{FF2B5EF4-FFF2-40B4-BE49-F238E27FC236}">
                <a16:creationId xmlns:a16="http://schemas.microsoft.com/office/drawing/2014/main" id="{F5A5BEB3-33E0-41B9-9F08-8BCD79C6BBC9}"/>
              </a:ext>
            </a:extLst>
          </p:cNvPr>
          <p:cNvSpPr>
            <a:spLocks noGrp="1"/>
          </p:cNvSpPr>
          <p:nvPr>
            <p:ph type="ftr" sz="quarter" idx="3"/>
          </p:nvPr>
        </p:nvSpPr>
        <p:spPr/>
        <p:txBody>
          <a:bodyPr/>
          <a:lstStyle/>
          <a:p>
            <a:pPr algn="r"/>
            <a:r>
              <a:rPr lang="en-US"/>
              <a:t>Assessment and Student Information</a:t>
            </a:r>
            <a:endParaRPr lang="en-US" dirty="0"/>
          </a:p>
        </p:txBody>
      </p:sp>
      <p:sp>
        <p:nvSpPr>
          <p:cNvPr id="2" name="Date Placeholder 1">
            <a:extLst>
              <a:ext uri="{FF2B5EF4-FFF2-40B4-BE49-F238E27FC236}">
                <a16:creationId xmlns:a16="http://schemas.microsoft.com/office/drawing/2014/main" id="{B92D8D12-CA32-474E-A99B-ED6E5921E71F}"/>
              </a:ext>
            </a:extLst>
          </p:cNvPr>
          <p:cNvSpPr>
            <a:spLocks noGrp="1"/>
          </p:cNvSpPr>
          <p:nvPr>
            <p:ph type="dt" sz="half" idx="10"/>
          </p:nvPr>
        </p:nvSpPr>
        <p:spPr/>
        <p:txBody>
          <a:bodyPr/>
          <a:lstStyle/>
          <a:p>
            <a:pPr algn="ctr"/>
            <a:r>
              <a:rPr lang="en-US"/>
              <a:t>1/10/2020</a:t>
            </a:r>
            <a:endParaRPr lang="en-US" dirty="0"/>
          </a:p>
        </p:txBody>
      </p:sp>
    </p:spTree>
    <p:extLst>
      <p:ext uri="{BB962C8B-B14F-4D97-AF65-F5344CB8AC3E}">
        <p14:creationId xmlns:p14="http://schemas.microsoft.com/office/powerpoint/2010/main" val="221259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4FAB73BC-B049-4115-A692-8D63A059BFB8}" type="slidenum">
              <a:rPr lang="en-US" sz="1400" smtClean="0"/>
              <a:pPr/>
              <a:t>6</a:t>
            </a:fld>
            <a:endParaRPr lang="en-US" sz="1400" dirty="0"/>
          </a:p>
        </p:txBody>
      </p:sp>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838200" y="1580827"/>
            <a:ext cx="10515600" cy="4500659"/>
          </a:xfrm>
        </p:spPr>
        <p:txBody>
          <a:bodyPr>
            <a:normAutofit/>
          </a:bodyPr>
          <a:lstStyle/>
          <a:p>
            <a:r>
              <a:rPr lang="en-US" sz="2600" dirty="0"/>
              <a:t>Dawn Cope—Science Assessment Lead</a:t>
            </a:r>
          </a:p>
          <a:p>
            <a:pPr lvl="1"/>
            <a:r>
              <a:rPr lang="en-US" sz="2200" dirty="0">
                <a:hlinkClick r:id="rId3"/>
              </a:rPr>
              <a:t>dawn.cope@k12.wa.us</a:t>
            </a:r>
            <a:endParaRPr lang="en-US" sz="2200" dirty="0"/>
          </a:p>
          <a:p>
            <a:r>
              <a:rPr lang="en-US" sz="2600" dirty="0"/>
              <a:t>Jacob Parikh—Science Assessment Specialist</a:t>
            </a:r>
          </a:p>
          <a:p>
            <a:pPr lvl="1"/>
            <a:r>
              <a:rPr lang="en-US" sz="2200" dirty="0">
                <a:hlinkClick r:id="rId4"/>
              </a:rPr>
              <a:t>jacob.parikh@k12.wa.us</a:t>
            </a:r>
            <a:r>
              <a:rPr lang="en-US" sz="2200" dirty="0"/>
              <a:t> </a:t>
            </a:r>
          </a:p>
          <a:p>
            <a:r>
              <a:rPr lang="en-US" sz="2600" dirty="0"/>
              <a:t>Korey Peterson—Science Assessment Specialist</a:t>
            </a:r>
          </a:p>
          <a:p>
            <a:pPr lvl="1"/>
            <a:r>
              <a:rPr lang="en-US" sz="2200" dirty="0">
                <a:hlinkClick r:id="rId5"/>
              </a:rPr>
              <a:t>korey.peterson@k12.wa.us</a:t>
            </a:r>
            <a:r>
              <a:rPr lang="en-US" sz="2200" dirty="0"/>
              <a:t> </a:t>
            </a:r>
            <a:endParaRPr lang="en-US" dirty="0"/>
          </a:p>
          <a:p>
            <a:r>
              <a:rPr lang="en-US" sz="2600" dirty="0"/>
              <a:t>Jessica Cole—Program Specialist </a:t>
            </a:r>
          </a:p>
          <a:p>
            <a:pPr lvl="1"/>
            <a:r>
              <a:rPr lang="en-US" sz="2200" dirty="0">
                <a:hlinkClick r:id="rId6"/>
              </a:rPr>
              <a:t>jessica.cole@k12.wa.us</a:t>
            </a:r>
            <a:r>
              <a:rPr lang="en-US" sz="2200" dirty="0"/>
              <a:t> </a:t>
            </a:r>
            <a:endParaRPr lang="en-US" sz="2800" dirty="0"/>
          </a:p>
          <a:p>
            <a:r>
              <a:rPr lang="en-US" sz="2600" dirty="0"/>
              <a:t>General e-mail account</a:t>
            </a:r>
          </a:p>
          <a:p>
            <a:pPr lvl="1"/>
            <a:r>
              <a:rPr lang="en-US" sz="2200" dirty="0">
                <a:hlinkClick r:id="rId7"/>
              </a:rPr>
              <a:t>science@k12.wa.us</a:t>
            </a:r>
            <a:endParaRPr lang="en-US" sz="2200" dirty="0"/>
          </a:p>
          <a:p>
            <a:pPr lvl="1"/>
            <a:endParaRPr lang="en-US" sz="2000" dirty="0"/>
          </a:p>
        </p:txBody>
      </p:sp>
    </p:spTree>
    <p:extLst>
      <p:ext uri="{BB962C8B-B14F-4D97-AF65-F5344CB8AC3E}">
        <p14:creationId xmlns:p14="http://schemas.microsoft.com/office/powerpoint/2010/main" val="133882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7</a:t>
            </a:fld>
            <a:endParaRPr lang="en-US" sz="1400" dirty="0"/>
          </a:p>
        </p:txBody>
      </p:sp>
      <p:sp>
        <p:nvSpPr>
          <p:cNvPr id="2" name="Title 1"/>
          <p:cNvSpPr>
            <a:spLocks noGrp="1"/>
          </p:cNvSpPr>
          <p:nvPr>
            <p:ph type="title"/>
          </p:nvPr>
        </p:nvSpPr>
        <p:spPr>
          <a:xfrm>
            <a:off x="193728" y="263864"/>
            <a:ext cx="10515600" cy="1325563"/>
          </a:xfrm>
        </p:spPr>
        <p:txBody>
          <a:bodyPr>
            <a:normAutofit fontScale="90000"/>
          </a:bodyPr>
          <a:lstStyle/>
          <a:p>
            <a:r>
              <a:rPr lang="en-US" dirty="0"/>
              <a:t>Test Design and Item </a:t>
            </a:r>
            <a:br>
              <a:rPr lang="en-US" dirty="0"/>
            </a:br>
            <a:r>
              <a:rPr lang="en-US" dirty="0"/>
              <a:t>Specifications – </a:t>
            </a:r>
            <a:br>
              <a:rPr lang="en-US" dirty="0"/>
            </a:br>
            <a:r>
              <a:rPr lang="en-US" dirty="0"/>
              <a:t>High School</a:t>
            </a:r>
          </a:p>
        </p:txBody>
      </p:sp>
      <p:sp>
        <p:nvSpPr>
          <p:cNvPr id="3" name="Content Placeholder 2"/>
          <p:cNvSpPr>
            <a:spLocks noGrp="1"/>
          </p:cNvSpPr>
          <p:nvPr>
            <p:ph idx="1"/>
          </p:nvPr>
        </p:nvSpPr>
        <p:spPr>
          <a:xfrm>
            <a:off x="324633" y="2555310"/>
            <a:ext cx="4485362" cy="1252602"/>
          </a:xfrm>
        </p:spPr>
        <p:txBody>
          <a:bodyPr>
            <a:normAutofit/>
          </a:bodyPr>
          <a:lstStyle/>
          <a:p>
            <a:pPr marL="0" indent="0">
              <a:buNone/>
            </a:pPr>
            <a:r>
              <a:rPr lang="en-US" sz="1500" dirty="0">
                <a:hlinkClick r:id="rId3"/>
              </a:rPr>
              <a:t>https://www.k12.wa.us/student-success/testing/state-testing-overview/washington-comprehensive-assessment-science/wcas-educator-resources</a:t>
            </a:r>
            <a:endParaRPr lang="en-US" sz="1500" dirty="0"/>
          </a:p>
        </p:txBody>
      </p:sp>
      <p:pic>
        <p:nvPicPr>
          <p:cNvPr id="5" name="Picture 4" descr="This is a screenshot of the WCAS Educator Resources webpage. " title="Webpage screenshot"/>
          <p:cNvPicPr>
            <a:picLocks noChangeAspect="1"/>
          </p:cNvPicPr>
          <p:nvPr/>
        </p:nvPicPr>
        <p:blipFill>
          <a:blip r:embed="rId4"/>
          <a:stretch>
            <a:fillRect/>
          </a:stretch>
        </p:blipFill>
        <p:spPr>
          <a:xfrm>
            <a:off x="5451528" y="263864"/>
            <a:ext cx="6345903" cy="5989668"/>
          </a:xfrm>
          <a:prstGeom prst="rect">
            <a:avLst/>
          </a:prstGeom>
          <a:ln>
            <a:solidFill>
              <a:schemeClr val="accent1"/>
            </a:solidFill>
          </a:ln>
        </p:spPr>
      </p:pic>
      <p:sp>
        <p:nvSpPr>
          <p:cNvPr id="7" name="Oval 6" descr="The red oval is circling the &quot;Grade 8 Test Design and Item Specifications&quot; PDF." title="Red Oval image"/>
          <p:cNvSpPr/>
          <p:nvPr/>
        </p:nvSpPr>
        <p:spPr>
          <a:xfrm>
            <a:off x="7260865" y="5886804"/>
            <a:ext cx="1915435" cy="1807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64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E7F62DD-0586-42B5-83F2-4F70E1E6FB92}"/>
              </a:ext>
            </a:extLst>
          </p:cNvPr>
          <p:cNvSpPr txBox="1">
            <a:spLocks/>
          </p:cNvSpPr>
          <p:nvPr/>
        </p:nvSpPr>
        <p:spPr>
          <a:xfrm>
            <a:off x="10709328" y="6253532"/>
            <a:ext cx="644471"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400" smtClean="0"/>
              <a:pPr/>
              <a:t>8</a:t>
            </a:fld>
            <a:endParaRPr lang="en-US" sz="1400" dirty="0"/>
          </a:p>
        </p:txBody>
      </p:sp>
      <p:sp>
        <p:nvSpPr>
          <p:cNvPr id="2" name="Title 1"/>
          <p:cNvSpPr>
            <a:spLocks noGrp="1"/>
          </p:cNvSpPr>
          <p:nvPr>
            <p:ph type="title"/>
          </p:nvPr>
        </p:nvSpPr>
        <p:spPr/>
        <p:txBody>
          <a:bodyPr/>
          <a:lstStyle/>
          <a:p>
            <a:r>
              <a:rPr lang="en-US" dirty="0"/>
              <a:t>Document Components</a:t>
            </a:r>
          </a:p>
        </p:txBody>
      </p:sp>
      <p:sp>
        <p:nvSpPr>
          <p:cNvPr id="3" name="Content Placeholder 2"/>
          <p:cNvSpPr>
            <a:spLocks noGrp="1"/>
          </p:cNvSpPr>
          <p:nvPr>
            <p:ph idx="1"/>
          </p:nvPr>
        </p:nvSpPr>
        <p:spPr>
          <a:xfrm>
            <a:off x="550100" y="1587630"/>
            <a:ext cx="5813121" cy="4255861"/>
          </a:xfrm>
        </p:spPr>
        <p:txBody>
          <a:bodyPr>
            <a:normAutofit/>
          </a:bodyPr>
          <a:lstStyle/>
          <a:p>
            <a:r>
              <a:rPr lang="en-US" sz="2400" dirty="0"/>
              <a:t>Test Design (pages 1-14)</a:t>
            </a:r>
          </a:p>
          <a:p>
            <a:pPr lvl="1"/>
            <a:r>
              <a:rPr lang="en-US" sz="2000" dirty="0"/>
              <a:t>Development Cycle </a:t>
            </a:r>
          </a:p>
          <a:p>
            <a:pPr lvl="1"/>
            <a:r>
              <a:rPr lang="en-US" sz="2000" dirty="0"/>
              <a:t>Structure of the Test</a:t>
            </a:r>
          </a:p>
          <a:p>
            <a:pPr lvl="1"/>
            <a:r>
              <a:rPr lang="en-US" sz="2000" dirty="0"/>
              <a:t>Item Types</a:t>
            </a:r>
          </a:p>
          <a:p>
            <a:pPr lvl="1"/>
            <a:r>
              <a:rPr lang="en-US" sz="2000" dirty="0"/>
              <a:t>Test Structure</a:t>
            </a:r>
          </a:p>
          <a:p>
            <a:pPr lvl="1"/>
            <a:r>
              <a:rPr lang="en-US" sz="2000" dirty="0"/>
              <a:t>Standards Overview</a:t>
            </a:r>
          </a:p>
          <a:p>
            <a:pPr lvl="1"/>
            <a:r>
              <a:rPr lang="en-US" sz="2000" dirty="0"/>
              <a:t>Resources and References</a:t>
            </a:r>
          </a:p>
          <a:p>
            <a:r>
              <a:rPr lang="en-US" sz="2400" dirty="0"/>
              <a:t>Item Specifications (pages 15-165)</a:t>
            </a:r>
          </a:p>
          <a:p>
            <a:r>
              <a:rPr lang="en-US" sz="2400" dirty="0"/>
              <a:t>SEP, DCI, and CCC Vocabulary </a:t>
            </a:r>
            <a:br>
              <a:rPr lang="en-US" sz="2400" dirty="0"/>
            </a:br>
            <a:r>
              <a:rPr lang="en-US" sz="2400" dirty="0"/>
              <a:t>(pages 166-169)</a:t>
            </a:r>
          </a:p>
          <a:p>
            <a:pPr lvl="1"/>
            <a:endParaRPr lang="en-US" sz="2200" dirty="0"/>
          </a:p>
          <a:p>
            <a:endParaRPr lang="en-US" sz="2400" dirty="0"/>
          </a:p>
        </p:txBody>
      </p:sp>
      <p:pic>
        <p:nvPicPr>
          <p:cNvPr id="8" name="Picture 7" descr="Screenshot of Wa Comprehensive Assessment of Science Test Design &amp; Item Specifications for High School cover page.">
            <a:extLst>
              <a:ext uri="{FF2B5EF4-FFF2-40B4-BE49-F238E27FC236}">
                <a16:creationId xmlns:a16="http://schemas.microsoft.com/office/drawing/2014/main" id="{382EC2C7-4D5C-4B16-B6F3-37B2D90F55CE}"/>
              </a:ext>
            </a:extLst>
          </p:cNvPr>
          <p:cNvPicPr>
            <a:picLocks noChangeAspect="1"/>
          </p:cNvPicPr>
          <p:nvPr/>
        </p:nvPicPr>
        <p:blipFill>
          <a:blip r:embed="rId3"/>
          <a:stretch>
            <a:fillRect/>
          </a:stretch>
        </p:blipFill>
        <p:spPr>
          <a:xfrm>
            <a:off x="7241313" y="805836"/>
            <a:ext cx="4203927" cy="5498391"/>
          </a:xfrm>
          <a:prstGeom prst="rect">
            <a:avLst/>
          </a:prstGeom>
          <a:ln>
            <a:solidFill>
              <a:schemeClr val="accent1"/>
            </a:solidFill>
          </a:ln>
        </p:spPr>
      </p:pic>
    </p:spTree>
    <p:extLst>
      <p:ext uri="{BB962C8B-B14F-4D97-AF65-F5344CB8AC3E}">
        <p14:creationId xmlns:p14="http://schemas.microsoft.com/office/powerpoint/2010/main" val="158463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z="1400" smtClean="0"/>
              <a:pPr/>
              <a:t>9</a:t>
            </a:fld>
            <a:endParaRPr lang="en-US" sz="1400" dirty="0"/>
          </a:p>
        </p:txBody>
      </p:sp>
      <p:sp>
        <p:nvSpPr>
          <p:cNvPr id="2" name="Title 1"/>
          <p:cNvSpPr>
            <a:spLocks noGrp="1"/>
          </p:cNvSpPr>
          <p:nvPr>
            <p:ph type="title"/>
          </p:nvPr>
        </p:nvSpPr>
        <p:spPr/>
        <p:txBody>
          <a:bodyPr/>
          <a:lstStyle/>
          <a:p>
            <a:r>
              <a:rPr lang="en-US" dirty="0"/>
              <a:t>WCAS Development Process</a:t>
            </a:r>
          </a:p>
        </p:txBody>
      </p:sp>
      <p:sp>
        <p:nvSpPr>
          <p:cNvPr id="3" name="Text Placeholder 2"/>
          <p:cNvSpPr>
            <a:spLocks noGrp="1"/>
          </p:cNvSpPr>
          <p:nvPr>
            <p:ph type="body" idx="4294967295"/>
          </p:nvPr>
        </p:nvSpPr>
        <p:spPr>
          <a:xfrm>
            <a:off x="803030" y="5544766"/>
            <a:ext cx="8188569" cy="767134"/>
          </a:xfrm>
        </p:spPr>
        <p:txBody>
          <a:bodyPr/>
          <a:lstStyle/>
          <a:p>
            <a:pPr marL="0" indent="0">
              <a:buNone/>
            </a:pPr>
            <a:r>
              <a:rPr lang="en-US" dirty="0"/>
              <a:t>Educator Involvement</a:t>
            </a:r>
          </a:p>
        </p:txBody>
      </p:sp>
    </p:spTree>
    <p:extLst>
      <p:ext uri="{BB962C8B-B14F-4D97-AF65-F5344CB8AC3E}">
        <p14:creationId xmlns:p14="http://schemas.microsoft.com/office/powerpoint/2010/main" val="625563004"/>
      </p:ext>
    </p:extLst>
  </p:cSld>
  <p:clrMapOvr>
    <a:masterClrMapping/>
  </p:clrMapOvr>
</p:sld>
</file>

<file path=ppt/theme/theme1.xml><?xml version="1.0" encoding="utf-8"?>
<a:theme xmlns:a="http://schemas.openxmlformats.org/drawingml/2006/main" name="Office Theme">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B9D9D39C-0F9B-46CF-B14E-1A4F31295B81}" vid="{4C61F1B7-4B23-43E0-AA33-3B072194B0A7}"/>
    </a:ext>
  </a:extLst>
</a:theme>
</file>

<file path=ppt/theme/theme2.xml><?xml version="1.0" encoding="utf-8"?>
<a:theme xmlns:a="http://schemas.openxmlformats.org/drawingml/2006/main" name="Custom Design">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B9D9D39C-0F9B-46CF-B14E-1A4F31295B81}" vid="{435DCE21-09A6-4ACD-99AE-151772E995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A2994EC-8E0F-4326-A23C-6423A97DA7A4}">
  <ds:schemaRefs>
    <ds:schemaRef ds:uri="http://schemas.microsoft.com/sharepoint/v3/contenttype/forms"/>
  </ds:schemaRefs>
</ds:datastoreItem>
</file>

<file path=customXml/itemProps2.xml><?xml version="1.0" encoding="utf-8"?>
<ds:datastoreItem xmlns:ds="http://schemas.openxmlformats.org/officeDocument/2006/customXml" ds:itemID="{89151654-975E-4726-AFBF-B742CC1D6D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668764-4036-461E-A0F0-D83875F4EF49}">
  <ds:schemaRefs>
    <ds:schemaRef ds:uri="http://purl.org/dc/elements/1.1/"/>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 ds:uri="http://schemas.microsoft.com/office/infopath/2007/PartnerControl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Template</Template>
  <TotalTime>708</TotalTime>
  <Words>10147</Words>
  <Application>Microsoft Office PowerPoint</Application>
  <PresentationFormat>Widescreen</PresentationFormat>
  <Paragraphs>789</Paragraphs>
  <Slides>52</Slides>
  <Notes>52</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52</vt:i4>
      </vt:variant>
    </vt:vector>
  </HeadingPairs>
  <TitlesOfParts>
    <vt:vector size="61" baseType="lpstr">
      <vt:lpstr>Arial</vt:lpstr>
      <vt:lpstr>Calibri</vt:lpstr>
      <vt:lpstr>Calibri Light</vt:lpstr>
      <vt:lpstr>Garamond</vt:lpstr>
      <vt:lpstr>Segoe UI</vt:lpstr>
      <vt:lpstr>Times</vt:lpstr>
      <vt:lpstr>Wingdings</vt:lpstr>
      <vt:lpstr>Office Theme</vt:lpstr>
      <vt:lpstr>Custom Design</vt:lpstr>
      <vt:lpstr>Washington Comprehensive Assessment of Science  Test Design &amp; Item Specifications High School</vt:lpstr>
      <vt:lpstr>Logistics</vt:lpstr>
      <vt:lpstr>PowerPoint Presentation</vt:lpstr>
      <vt:lpstr>PowerPoint Presentation</vt:lpstr>
      <vt:lpstr>Objectives</vt:lpstr>
      <vt:lpstr>Contact Information</vt:lpstr>
      <vt:lpstr>Test Design and Item  Specifications –  High School</vt:lpstr>
      <vt:lpstr>Document Components</vt:lpstr>
      <vt:lpstr>WCAS Development Process</vt:lpstr>
      <vt:lpstr>Science  Assessment  Development  Cycle</vt:lpstr>
      <vt:lpstr>Join Us!</vt:lpstr>
      <vt:lpstr>Washington Standards  Overview</vt:lpstr>
      <vt:lpstr>NGSS High School Band</vt:lpstr>
      <vt:lpstr>NGSS  Performance  Expectation  </vt:lpstr>
      <vt:lpstr>The 2013 Washington State K-12 Science Learning Standards are the Next Generation Science Standards (NGSS)</vt:lpstr>
      <vt:lpstr>Test Structure</vt:lpstr>
      <vt:lpstr>Cluster  Map </vt:lpstr>
      <vt:lpstr>Standalone Items</vt:lpstr>
      <vt:lpstr>Grade 11 Blueprint</vt:lpstr>
      <vt:lpstr>Performance Expectation Coverage</vt:lpstr>
      <vt:lpstr>Structure and Administration</vt:lpstr>
      <vt:lpstr>Features &amp; Item Types</vt:lpstr>
      <vt:lpstr>WCAS Training Tests</vt:lpstr>
      <vt:lpstr>Q&amp;A</vt:lpstr>
      <vt:lpstr>Item Specifications</vt:lpstr>
      <vt:lpstr>HS-LS2-6</vt:lpstr>
      <vt:lpstr>HS-LS2-6</vt:lpstr>
      <vt:lpstr>Item Specification Activity</vt:lpstr>
      <vt:lpstr>Item 1</vt:lpstr>
      <vt:lpstr>Item 1</vt:lpstr>
      <vt:lpstr>Item 1</vt:lpstr>
      <vt:lpstr>Item 2</vt:lpstr>
      <vt:lpstr>Item 2</vt:lpstr>
      <vt:lpstr>Item 2</vt:lpstr>
      <vt:lpstr>HS-ESS2-2</vt:lpstr>
      <vt:lpstr>HS-ESS2-2</vt:lpstr>
      <vt:lpstr>Item 3</vt:lpstr>
      <vt:lpstr>Item 3</vt:lpstr>
      <vt:lpstr>Item 3</vt:lpstr>
      <vt:lpstr>Item 4</vt:lpstr>
      <vt:lpstr>Item 4</vt:lpstr>
      <vt:lpstr>Item 4</vt:lpstr>
      <vt:lpstr>Item 5</vt:lpstr>
      <vt:lpstr>Item 5</vt:lpstr>
      <vt:lpstr>Item 5</vt:lpstr>
      <vt:lpstr>Vocabulary Terms</vt:lpstr>
      <vt:lpstr>Expected SEP, DCI, and CCC Vocabulary </vt:lpstr>
      <vt:lpstr>Q&amp;A</vt:lpstr>
      <vt:lpstr>Reminders &amp; Wrap up</vt:lpstr>
      <vt:lpstr>Where to find the materials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Specifications</dc:title>
  <dc:creator>Korey Peterson</dc:creator>
  <cp:lastModifiedBy>Linda Rebitzer</cp:lastModifiedBy>
  <cp:revision>75</cp:revision>
  <cp:lastPrinted>2020-02-06T20:14:01Z</cp:lastPrinted>
  <dcterms:created xsi:type="dcterms:W3CDTF">2020-01-09T20:46:44Z</dcterms:created>
  <dcterms:modified xsi:type="dcterms:W3CDTF">2020-08-10T18:47:09Z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