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72" r:id="rId5"/>
    <p:sldId id="280" r:id="rId6"/>
    <p:sldId id="281" r:id="rId7"/>
    <p:sldId id="282" r:id="rId8"/>
    <p:sldId id="283" r:id="rId9"/>
    <p:sldId id="284" r:id="rId10"/>
    <p:sldId id="285" r:id="rId11"/>
    <p:sldId id="407" r:id="rId12"/>
    <p:sldId id="412" r:id="rId13"/>
    <p:sldId id="413" r:id="rId14"/>
    <p:sldId id="414" r:id="rId15"/>
    <p:sldId id="415" r:id="rId16"/>
    <p:sldId id="416" r:id="rId17"/>
    <p:sldId id="381" r:id="rId18"/>
    <p:sldId id="330" r:id="rId19"/>
    <p:sldId id="368" r:id="rId20"/>
    <p:sldId id="408" r:id="rId21"/>
    <p:sldId id="387" r:id="rId22"/>
    <p:sldId id="410" r:id="rId23"/>
    <p:sldId id="406" r:id="rId24"/>
    <p:sldId id="411" r:id="rId25"/>
    <p:sldId id="392" r:id="rId26"/>
    <p:sldId id="389" r:id="rId27"/>
    <p:sldId id="390" r:id="rId28"/>
    <p:sldId id="405" r:id="rId29"/>
    <p:sldId id="325" r:id="rId30"/>
    <p:sldId id="397" r:id="rId31"/>
    <p:sldId id="347" r:id="rId32"/>
    <p:sldId id="348" r:id="rId33"/>
    <p:sldId id="336" r:id="rId34"/>
    <p:sldId id="378" r:id="rId35"/>
    <p:sldId id="338" r:id="rId36"/>
    <p:sldId id="418" r:id="rId37"/>
    <p:sldId id="291" r:id="rId38"/>
    <p:sldId id="321" r:id="rId39"/>
    <p:sldId id="419" r:id="rId40"/>
    <p:sldId id="417" r:id="rId41"/>
    <p:sldId id="379" r:id="rId42"/>
    <p:sldId id="297" r:id="rId43"/>
    <p:sldId id="298" r:id="rId44"/>
    <p:sldId id="299" r:id="rId45"/>
    <p:sldId id="384" r:id="rId46"/>
    <p:sldId id="301" r:id="rId47"/>
    <p:sldId id="302" r:id="rId48"/>
    <p:sldId id="31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 id="2" name="Dawn Cope" initials="DC" lastIdx="5" clrIdx="1">
    <p:extLst>
      <p:ext uri="{19B8F6BF-5375-455C-9EA6-DF929625EA0E}">
        <p15:presenceInfo xmlns:p15="http://schemas.microsoft.com/office/powerpoint/2012/main" userId="S-1-5-21-1606980848-1425521274-839522115-15425" providerId="AD"/>
      </p:ext>
    </p:extLst>
  </p:cmAuthor>
  <p:cmAuthor id="3" name="Korey Peterson" initials="KP" lastIdx="9" clrIdx="2">
    <p:extLst>
      <p:ext uri="{19B8F6BF-5375-455C-9EA6-DF929625EA0E}">
        <p15:presenceInfo xmlns:p15="http://schemas.microsoft.com/office/powerpoint/2012/main" userId="S-1-5-21-1606980848-1425521274-839522115-22994" providerId="AD"/>
      </p:ext>
    </p:extLst>
  </p:cmAuthor>
  <p:cmAuthor id="4" name="Jacob Parikh" initials="JP" lastIdx="12" clrIdx="3">
    <p:extLst>
      <p:ext uri="{19B8F6BF-5375-455C-9EA6-DF929625EA0E}">
        <p15:presenceInfo xmlns:p15="http://schemas.microsoft.com/office/powerpoint/2012/main" userId="S::jacob.parikh@k12.wa.us::952ec22f-cc64-44cb-84ea-627520c81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B050"/>
    <a:srgbClr val="00B0F0"/>
    <a:srgbClr val="FF9933"/>
    <a:srgbClr val="5B9BD5"/>
    <a:srgbClr val="CCECFF"/>
    <a:srgbClr val="D8EACC"/>
    <a:srgbClr val="A9D18E"/>
    <a:srgbClr val="F9D6BF"/>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1" autoAdjust="0"/>
    <p:restoredTop sz="67442" autoAdjust="0"/>
  </p:normalViewPr>
  <p:slideViewPr>
    <p:cSldViewPr snapToGrid="0">
      <p:cViewPr varScale="1">
        <p:scale>
          <a:sx n="77" d="100"/>
          <a:sy n="77" d="100"/>
        </p:scale>
        <p:origin x="1158" y="7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66" d="100"/>
          <a:sy n="66"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Grade 5-2018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Overall!$A$3</c:f>
              <c:strCache>
                <c:ptCount val="1"/>
                <c:pt idx="0">
                  <c:v>Grade 5</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5870-44AF-B3F6-FD8C9A9AFD75}"/>
              </c:ext>
            </c:extLst>
          </c:dPt>
          <c:dPt>
            <c:idx val="1"/>
            <c:invertIfNegative val="0"/>
            <c:bubble3D val="0"/>
            <c:spPr>
              <a:solidFill>
                <a:srgbClr val="FF9900"/>
              </a:solidFill>
              <a:ln>
                <a:noFill/>
              </a:ln>
              <a:effectLst/>
            </c:spPr>
            <c:extLst>
              <c:ext xmlns:c16="http://schemas.microsoft.com/office/drawing/2014/chart" uri="{C3380CC4-5D6E-409C-BE32-E72D297353CC}">
                <c16:uniqueId val="{00000001-5870-44AF-B3F6-FD8C9A9AFD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Overall!$B$2:$C$2</c:f>
              <c:strCache>
                <c:ptCount val="2"/>
                <c:pt idx="0">
                  <c:v>Expected to Test </c:v>
                </c:pt>
                <c:pt idx="1">
                  <c:v>Attempted the Test</c:v>
                </c:pt>
              </c:strCache>
            </c:strRef>
          </c:cat>
          <c:val>
            <c:numRef>
              <c:f>Overall!$B$3:$C$3</c:f>
              <c:numCache>
                <c:formatCode>General</c:formatCode>
                <c:ptCount val="2"/>
                <c:pt idx="0">
                  <c:v>55</c:v>
                </c:pt>
                <c:pt idx="1">
                  <c:v>56</c:v>
                </c:pt>
              </c:numCache>
            </c:numRef>
          </c:val>
          <c:extLst>
            <c:ext xmlns:c16="http://schemas.microsoft.com/office/drawing/2014/chart" uri="{C3380CC4-5D6E-409C-BE32-E72D297353CC}">
              <c16:uniqueId val="{00000002-5870-44AF-B3F6-FD8C9A9AFD75}"/>
            </c:ext>
          </c:extLst>
        </c:ser>
        <c:dLbls>
          <c:showLegendKey val="0"/>
          <c:showVal val="0"/>
          <c:showCatName val="0"/>
          <c:showSerName val="0"/>
          <c:showPercent val="0"/>
          <c:showBubbleSize val="0"/>
        </c:dLbls>
        <c:gapWidth val="219"/>
        <c:overlap val="-27"/>
        <c:axId val="610383120"/>
        <c:axId val="610390336"/>
      </c:barChart>
      <c:catAx>
        <c:axId val="61038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90336"/>
        <c:crosses val="autoZero"/>
        <c:auto val="1"/>
        <c:lblAlgn val="ctr"/>
        <c:lblOffset val="100"/>
        <c:noMultiLvlLbl val="0"/>
      </c:catAx>
      <c:valAx>
        <c:axId val="6103903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t>
                </a:r>
                <a:r>
                  <a:rPr lang="en-US" baseline="0" dirty="0"/>
                  <a:t> Meeting Standard </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83120"/>
        <c:crosses val="autoZero"/>
        <c:crossBetween val="between"/>
      </c:valAx>
      <c:spPr>
        <a:noFill/>
        <a:ln>
          <a:noFill/>
        </a:ln>
        <a:effectLst/>
      </c:spPr>
    </c:plotArea>
    <c:plotVisOnly val="1"/>
    <c:dispBlanksAs val="gap"/>
    <c:showDLblsOverMax val="0"/>
  </c:chart>
  <c:spPr>
    <a:noFill/>
    <a:ln>
      <a:solidFill>
        <a:srgbClr val="009999"/>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Grade 5-2019</a:t>
            </a:r>
            <a:endParaRPr lang="en-US" sz="1400" dirty="0">
              <a:effectLst/>
            </a:endParaRPr>
          </a:p>
        </c:rich>
      </c:tx>
      <c:layout>
        <c:manualLayout>
          <c:xMode val="edge"/>
          <c:yMode val="edge"/>
          <c:x val="0.39779357452599767"/>
          <c:y val="3.14513674910066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D9CE-445E-BA7F-52C29365FB42}"/>
              </c:ext>
            </c:extLst>
          </c:dPt>
          <c:dPt>
            <c:idx val="1"/>
            <c:invertIfNegative val="0"/>
            <c:bubble3D val="0"/>
            <c:spPr>
              <a:solidFill>
                <a:srgbClr val="FF9900"/>
              </a:solidFill>
              <a:ln>
                <a:noFill/>
              </a:ln>
              <a:effectLst/>
            </c:spPr>
            <c:extLst>
              <c:ext xmlns:c16="http://schemas.microsoft.com/office/drawing/2014/chart" uri="{C3380CC4-5D6E-409C-BE32-E72D297353CC}">
                <c16:uniqueId val="{00000001-D9CE-445E-BA7F-52C29365FB4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Overall!$D$2:$E$2</c:f>
              <c:strCache>
                <c:ptCount val="2"/>
                <c:pt idx="0">
                  <c:v>Expected to Test </c:v>
                </c:pt>
                <c:pt idx="1">
                  <c:v>Attempted the Test</c:v>
                </c:pt>
              </c:strCache>
            </c:strRef>
          </c:cat>
          <c:val>
            <c:numRef>
              <c:f>Overall!$D$3:$E$3</c:f>
              <c:numCache>
                <c:formatCode>General</c:formatCode>
                <c:ptCount val="2"/>
                <c:pt idx="0">
                  <c:v>53</c:v>
                </c:pt>
                <c:pt idx="1">
                  <c:v>54</c:v>
                </c:pt>
              </c:numCache>
            </c:numRef>
          </c:val>
          <c:extLst>
            <c:ext xmlns:c16="http://schemas.microsoft.com/office/drawing/2014/chart" uri="{C3380CC4-5D6E-409C-BE32-E72D297353CC}">
              <c16:uniqueId val="{00000002-D9CE-445E-BA7F-52C29365FB42}"/>
            </c:ext>
          </c:extLst>
        </c:ser>
        <c:dLbls>
          <c:showLegendKey val="0"/>
          <c:showVal val="0"/>
          <c:showCatName val="0"/>
          <c:showSerName val="0"/>
          <c:showPercent val="0"/>
          <c:showBubbleSize val="0"/>
        </c:dLbls>
        <c:gapWidth val="219"/>
        <c:overlap val="-27"/>
        <c:axId val="610379512"/>
        <c:axId val="610376888"/>
      </c:barChart>
      <c:catAx>
        <c:axId val="610379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76888"/>
        <c:crosses val="autoZero"/>
        <c:auto val="1"/>
        <c:lblAlgn val="ctr"/>
        <c:lblOffset val="100"/>
        <c:noMultiLvlLbl val="0"/>
      </c:catAx>
      <c:valAx>
        <c:axId val="61037688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dirty="0">
                    <a:effectLst/>
                  </a:rPr>
                  <a:t>Percent Meeting Standard </a:t>
                </a:r>
                <a:endParaRPr lang="en-US" sz="10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79512"/>
        <c:crosses val="autoZero"/>
        <c:crossBetween val="between"/>
      </c:valAx>
      <c:spPr>
        <a:noFill/>
        <a:ln>
          <a:noFill/>
        </a:ln>
        <a:effectLst/>
      </c:spPr>
    </c:plotArea>
    <c:plotVisOnly val="1"/>
    <c:dispBlanksAs val="gap"/>
    <c:showDLblsOverMax val="0"/>
  </c:chart>
  <c:spPr>
    <a:noFill/>
    <a:ln>
      <a:solidFill>
        <a:srgbClr val="009999"/>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Grade 8-2018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Overall!$A$3</c:f>
              <c:strCache>
                <c:ptCount val="1"/>
                <c:pt idx="0">
                  <c:v>Grade 5</c:v>
                </c:pt>
              </c:strCache>
            </c:strRef>
          </c:tx>
          <c:spPr>
            <a:solidFill>
              <a:schemeClr val="accent1"/>
            </a:solidFill>
            <a:ln>
              <a:noFill/>
            </a:ln>
            <a:effectLst/>
          </c:spPr>
          <c:invertIfNegative val="0"/>
          <c:cat>
            <c:strRef>
              <c:f>Overall!$B$2:$C$2</c:f>
              <c:strCache>
                <c:ptCount val="2"/>
                <c:pt idx="0">
                  <c:v>Expected to Test </c:v>
                </c:pt>
                <c:pt idx="1">
                  <c:v>Attempted the Test</c:v>
                </c:pt>
              </c:strCache>
            </c:strRef>
          </c:cat>
          <c:val>
            <c:numRef>
              <c:f>Overall!$B$3:$C$3</c:f>
            </c:numRef>
          </c:val>
          <c:extLst>
            <c:ext xmlns:c16="http://schemas.microsoft.com/office/drawing/2014/chart" uri="{C3380CC4-5D6E-409C-BE32-E72D297353CC}">
              <c16:uniqueId val="{00000000-9E31-4BCD-8AB6-83F78B52E90D}"/>
            </c:ext>
          </c:extLst>
        </c:ser>
        <c:ser>
          <c:idx val="1"/>
          <c:order val="1"/>
          <c:tx>
            <c:strRef>
              <c:f>Overall!$A$4</c:f>
              <c:strCache>
                <c:ptCount val="1"/>
                <c:pt idx="0">
                  <c:v>Grade 8</c:v>
                </c:pt>
              </c:strCache>
            </c:strRef>
          </c:tx>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2-9E31-4BCD-8AB6-83F78B52E90D}"/>
              </c:ext>
            </c:extLst>
          </c:dPt>
          <c:dPt>
            <c:idx val="1"/>
            <c:invertIfNegative val="0"/>
            <c:bubble3D val="0"/>
            <c:spPr>
              <a:solidFill>
                <a:srgbClr val="FF9933"/>
              </a:solidFill>
              <a:ln>
                <a:noFill/>
              </a:ln>
              <a:effectLst/>
            </c:spPr>
            <c:extLst>
              <c:ext xmlns:c16="http://schemas.microsoft.com/office/drawing/2014/chart" uri="{C3380CC4-5D6E-409C-BE32-E72D297353CC}">
                <c16:uniqueId val="{00000004-9E31-4BCD-8AB6-83F78B52E9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Overall!$B$2:$C$2</c:f>
              <c:strCache>
                <c:ptCount val="2"/>
                <c:pt idx="0">
                  <c:v>Expected to Test </c:v>
                </c:pt>
                <c:pt idx="1">
                  <c:v>Attempted the Test</c:v>
                </c:pt>
              </c:strCache>
            </c:strRef>
          </c:cat>
          <c:val>
            <c:numRef>
              <c:f>Overall!$B$4:$C$4</c:f>
              <c:numCache>
                <c:formatCode>General</c:formatCode>
                <c:ptCount val="2"/>
                <c:pt idx="0">
                  <c:v>53</c:v>
                </c:pt>
                <c:pt idx="1">
                  <c:v>55</c:v>
                </c:pt>
              </c:numCache>
            </c:numRef>
          </c:val>
          <c:extLst>
            <c:ext xmlns:c16="http://schemas.microsoft.com/office/drawing/2014/chart" uri="{C3380CC4-5D6E-409C-BE32-E72D297353CC}">
              <c16:uniqueId val="{00000003-9E31-4BCD-8AB6-83F78B52E90D}"/>
            </c:ext>
          </c:extLst>
        </c:ser>
        <c:dLbls>
          <c:showLegendKey val="0"/>
          <c:showVal val="0"/>
          <c:showCatName val="0"/>
          <c:showSerName val="0"/>
          <c:showPercent val="0"/>
          <c:showBubbleSize val="0"/>
        </c:dLbls>
        <c:gapWidth val="219"/>
        <c:overlap val="-27"/>
        <c:axId val="410974888"/>
        <c:axId val="410975544"/>
      </c:barChart>
      <c:catAx>
        <c:axId val="41097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75544"/>
        <c:crosses val="autoZero"/>
        <c:auto val="1"/>
        <c:lblAlgn val="ctr"/>
        <c:lblOffset val="100"/>
        <c:noMultiLvlLbl val="0"/>
      </c:catAx>
      <c:valAx>
        <c:axId val="4109755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Meeting Standard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74888"/>
        <c:crosses val="autoZero"/>
        <c:crossBetween val="between"/>
      </c:valAx>
      <c:spPr>
        <a:noFill/>
        <a:ln>
          <a:noFill/>
        </a:ln>
        <a:effectLst/>
      </c:spPr>
    </c:plotArea>
    <c:plotVisOnly val="1"/>
    <c:dispBlanksAs val="gap"/>
    <c:showDLblsOverMax val="0"/>
  </c:chart>
  <c:spPr>
    <a:noFill/>
    <a:ln>
      <a:solidFill>
        <a:srgbClr val="009999"/>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Grade 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Overall!$A$3</c:f>
              <c:strCache>
                <c:ptCount val="1"/>
                <c:pt idx="0">
                  <c:v>Grade 5</c:v>
                </c:pt>
              </c:strCache>
            </c:strRef>
          </c:tx>
          <c:spPr>
            <a:solidFill>
              <a:schemeClr val="accent1"/>
            </a:solidFill>
            <a:ln>
              <a:noFill/>
            </a:ln>
            <a:effectLst/>
          </c:spPr>
          <c:invertIfNegative val="0"/>
          <c:cat>
            <c:strRef>
              <c:f>Overall!$B$2:$E$2</c:f>
              <c:strCache>
                <c:ptCount val="2"/>
                <c:pt idx="0">
                  <c:v>Expected to Test </c:v>
                </c:pt>
                <c:pt idx="1">
                  <c:v>Attempted the Test</c:v>
                </c:pt>
              </c:strCache>
            </c:strRef>
          </c:cat>
          <c:val>
            <c:numRef>
              <c:f>Overall!$B$3:$E$3</c:f>
            </c:numRef>
          </c:val>
          <c:extLst>
            <c:ext xmlns:c16="http://schemas.microsoft.com/office/drawing/2014/chart" uri="{C3380CC4-5D6E-409C-BE32-E72D297353CC}">
              <c16:uniqueId val="{00000000-7244-4B81-8481-59132A8AFBB8}"/>
            </c:ext>
          </c:extLst>
        </c:ser>
        <c:ser>
          <c:idx val="1"/>
          <c:order val="1"/>
          <c:tx>
            <c:strRef>
              <c:f>Overall!$A$4</c:f>
              <c:strCache>
                <c:ptCount val="1"/>
                <c:pt idx="0">
                  <c:v>Grade 8</c:v>
                </c:pt>
              </c:strCache>
            </c:strRef>
          </c:tx>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2-7244-4B81-8481-59132A8AFBB8}"/>
              </c:ext>
            </c:extLst>
          </c:dPt>
          <c:dPt>
            <c:idx val="1"/>
            <c:invertIfNegative val="0"/>
            <c:bubble3D val="0"/>
            <c:spPr>
              <a:solidFill>
                <a:srgbClr val="FF9933"/>
              </a:solidFill>
              <a:ln>
                <a:noFill/>
              </a:ln>
              <a:effectLst/>
            </c:spPr>
            <c:extLst>
              <c:ext xmlns:c16="http://schemas.microsoft.com/office/drawing/2014/chart" uri="{C3380CC4-5D6E-409C-BE32-E72D297353CC}">
                <c16:uniqueId val="{00000004-7244-4B81-8481-59132A8AFB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Overall!$B$2:$E$2</c:f>
              <c:strCache>
                <c:ptCount val="2"/>
                <c:pt idx="0">
                  <c:v>Expected to Test </c:v>
                </c:pt>
                <c:pt idx="1">
                  <c:v>Attempted the Test</c:v>
                </c:pt>
              </c:strCache>
            </c:strRef>
          </c:cat>
          <c:val>
            <c:numRef>
              <c:f>Overall!$B$4:$E$4</c:f>
              <c:numCache>
                <c:formatCode>General</c:formatCode>
                <c:ptCount val="2"/>
                <c:pt idx="0">
                  <c:v>52</c:v>
                </c:pt>
                <c:pt idx="1">
                  <c:v>53</c:v>
                </c:pt>
              </c:numCache>
            </c:numRef>
          </c:val>
          <c:extLst>
            <c:ext xmlns:c16="http://schemas.microsoft.com/office/drawing/2014/chart" uri="{C3380CC4-5D6E-409C-BE32-E72D297353CC}">
              <c16:uniqueId val="{00000003-7244-4B81-8481-59132A8AFBB8}"/>
            </c:ext>
          </c:extLst>
        </c:ser>
        <c:dLbls>
          <c:showLegendKey val="0"/>
          <c:showVal val="0"/>
          <c:showCatName val="0"/>
          <c:showSerName val="0"/>
          <c:showPercent val="0"/>
          <c:showBubbleSize val="0"/>
        </c:dLbls>
        <c:gapWidth val="219"/>
        <c:overlap val="-27"/>
        <c:axId val="610504448"/>
        <c:axId val="610501496"/>
      </c:barChart>
      <c:catAx>
        <c:axId val="61050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501496"/>
        <c:crosses val="autoZero"/>
        <c:auto val="1"/>
        <c:lblAlgn val="ctr"/>
        <c:lblOffset val="100"/>
        <c:noMultiLvlLbl val="0"/>
      </c:catAx>
      <c:valAx>
        <c:axId val="610501496"/>
        <c:scaling>
          <c:orientation val="minMax"/>
          <c:max val="100"/>
          <c:min val="0"/>
        </c:scaling>
        <c:delete val="0"/>
        <c:axPos val="l"/>
        <c:majorGridlines>
          <c:spPr>
            <a:ln w="3175" cap="flat" cmpd="sng" algn="ctr">
              <a:solidFill>
                <a:schemeClr val="tx1">
                  <a:lumMod val="20000"/>
                  <a:lumOff val="8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Meeting Standard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504448"/>
        <c:crosses val="autoZero"/>
        <c:crossBetween val="between"/>
      </c:valAx>
      <c:spPr>
        <a:noFill/>
        <a:ln>
          <a:noFill/>
        </a:ln>
        <a:effectLst/>
      </c:spPr>
    </c:plotArea>
    <c:plotVisOnly val="1"/>
    <c:dispBlanksAs val="gap"/>
    <c:showDLblsOverMax val="0"/>
  </c:chart>
  <c:spPr>
    <a:noFill/>
    <a:ln>
      <a:solidFill>
        <a:srgbClr val="009999"/>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Grade 11-2018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Overall!$A$3</c:f>
              <c:strCache>
                <c:ptCount val="1"/>
                <c:pt idx="0">
                  <c:v>Grade 11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ABE4-4FD2-BCD1-5F3F98F34346}"/>
              </c:ext>
            </c:extLst>
          </c:dPt>
          <c:dPt>
            <c:idx val="1"/>
            <c:invertIfNegative val="0"/>
            <c:bubble3D val="0"/>
            <c:spPr>
              <a:solidFill>
                <a:srgbClr val="FF9933"/>
              </a:solidFill>
              <a:ln>
                <a:noFill/>
              </a:ln>
              <a:effectLst/>
            </c:spPr>
            <c:extLst>
              <c:ext xmlns:c16="http://schemas.microsoft.com/office/drawing/2014/chart" uri="{C3380CC4-5D6E-409C-BE32-E72D297353CC}">
                <c16:uniqueId val="{00000002-ABE4-4FD2-BCD1-5F3F98F3434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Overall!$B$2:$C$2</c:f>
              <c:strCache>
                <c:ptCount val="2"/>
                <c:pt idx="0">
                  <c:v>Expected to Test </c:v>
                </c:pt>
                <c:pt idx="1">
                  <c:v>Attempted the Test</c:v>
                </c:pt>
              </c:strCache>
            </c:strRef>
          </c:cat>
          <c:val>
            <c:numRef>
              <c:f>Overall!$B$3:$C$3</c:f>
              <c:numCache>
                <c:formatCode>General</c:formatCode>
                <c:ptCount val="2"/>
                <c:pt idx="0">
                  <c:v>30</c:v>
                </c:pt>
                <c:pt idx="1">
                  <c:v>46</c:v>
                </c:pt>
              </c:numCache>
            </c:numRef>
          </c:val>
          <c:extLst>
            <c:ext xmlns:c16="http://schemas.microsoft.com/office/drawing/2014/chart" uri="{C3380CC4-5D6E-409C-BE32-E72D297353CC}">
              <c16:uniqueId val="{00000000-ABE4-4FD2-BCD1-5F3F98F34346}"/>
            </c:ext>
          </c:extLst>
        </c:ser>
        <c:dLbls>
          <c:showLegendKey val="0"/>
          <c:showVal val="0"/>
          <c:showCatName val="0"/>
          <c:showSerName val="0"/>
          <c:showPercent val="0"/>
          <c:showBubbleSize val="0"/>
        </c:dLbls>
        <c:gapWidth val="219"/>
        <c:overlap val="-27"/>
        <c:axId val="610388696"/>
        <c:axId val="610382792"/>
      </c:barChart>
      <c:catAx>
        <c:axId val="61038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82792"/>
        <c:crosses val="autoZero"/>
        <c:auto val="1"/>
        <c:lblAlgn val="ctr"/>
        <c:lblOffset val="100"/>
        <c:noMultiLvlLbl val="0"/>
      </c:catAx>
      <c:valAx>
        <c:axId val="6103827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Meeting Standard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388696"/>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Grade 11-2019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Overall!$A$3</c:f>
              <c:strCache>
                <c:ptCount val="1"/>
                <c:pt idx="0">
                  <c:v>Grade 11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44C5-4CC7-ABA7-3809015D363D}"/>
              </c:ext>
            </c:extLst>
          </c:dPt>
          <c:dPt>
            <c:idx val="1"/>
            <c:invertIfNegative val="0"/>
            <c:bubble3D val="0"/>
            <c:spPr>
              <a:solidFill>
                <a:srgbClr val="FF9933"/>
              </a:solidFill>
              <a:ln>
                <a:noFill/>
              </a:ln>
              <a:effectLst/>
            </c:spPr>
            <c:extLst>
              <c:ext xmlns:c16="http://schemas.microsoft.com/office/drawing/2014/chart" uri="{C3380CC4-5D6E-409C-BE32-E72D297353CC}">
                <c16:uniqueId val="{00000002-44C5-4CC7-ABA7-3809015D363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Overall!$B$2:$C$2</c:f>
              <c:strCache>
                <c:ptCount val="2"/>
                <c:pt idx="0">
                  <c:v>Expected to Test </c:v>
                </c:pt>
                <c:pt idx="1">
                  <c:v>Attempted the Test</c:v>
                </c:pt>
              </c:strCache>
            </c:strRef>
          </c:cat>
          <c:val>
            <c:numRef>
              <c:f>Overall!$B$3:$C$3</c:f>
              <c:numCache>
                <c:formatCode>General</c:formatCode>
                <c:ptCount val="2"/>
                <c:pt idx="0">
                  <c:v>35</c:v>
                </c:pt>
                <c:pt idx="1">
                  <c:v>50</c:v>
                </c:pt>
              </c:numCache>
            </c:numRef>
          </c:val>
          <c:extLst>
            <c:ext xmlns:c16="http://schemas.microsoft.com/office/drawing/2014/chart" uri="{C3380CC4-5D6E-409C-BE32-E72D297353CC}">
              <c16:uniqueId val="{00000000-44C5-4CC7-ABA7-3809015D363D}"/>
            </c:ext>
          </c:extLst>
        </c:ser>
        <c:dLbls>
          <c:showLegendKey val="0"/>
          <c:showVal val="0"/>
          <c:showCatName val="0"/>
          <c:showSerName val="0"/>
          <c:showPercent val="0"/>
          <c:showBubbleSize val="0"/>
        </c:dLbls>
        <c:gapWidth val="219"/>
        <c:overlap val="-27"/>
        <c:axId val="410981448"/>
        <c:axId val="410978824"/>
      </c:barChart>
      <c:catAx>
        <c:axId val="41098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78824"/>
        <c:crosses val="autoZero"/>
        <c:auto val="1"/>
        <c:lblAlgn val="ctr"/>
        <c:lblOffset val="100"/>
        <c:noMultiLvlLbl val="0"/>
      </c:catAx>
      <c:valAx>
        <c:axId val="4109788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Meeting Standard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81448"/>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'2019 Domains'!$B$2</c:f>
              <c:strCache>
                <c:ptCount val="1"/>
                <c:pt idx="0">
                  <c:v>PS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Domains'!$A$3:$A$5</c:f>
              <c:strCache>
                <c:ptCount val="3"/>
                <c:pt idx="0">
                  <c:v>Grade 5</c:v>
                </c:pt>
                <c:pt idx="1">
                  <c:v>Grade 8</c:v>
                </c:pt>
                <c:pt idx="2">
                  <c:v>Grade 11</c:v>
                </c:pt>
              </c:strCache>
            </c:strRef>
          </c:cat>
          <c:val>
            <c:numRef>
              <c:f>'2019 Domains'!$B$3:$B$5</c:f>
              <c:numCache>
                <c:formatCode>General</c:formatCode>
                <c:ptCount val="3"/>
                <c:pt idx="0">
                  <c:v>54</c:v>
                </c:pt>
                <c:pt idx="1">
                  <c:v>54</c:v>
                </c:pt>
                <c:pt idx="2">
                  <c:v>44</c:v>
                </c:pt>
              </c:numCache>
            </c:numRef>
          </c:val>
          <c:extLst>
            <c:ext xmlns:c16="http://schemas.microsoft.com/office/drawing/2014/chart" uri="{C3380CC4-5D6E-409C-BE32-E72D297353CC}">
              <c16:uniqueId val="{00000000-125A-4621-ABF5-48F4F9216C01}"/>
            </c:ext>
          </c:extLst>
        </c:ser>
        <c:ser>
          <c:idx val="1"/>
          <c:order val="1"/>
          <c:tx>
            <c:strRef>
              <c:f>'2019 Domains'!$C$2</c:f>
              <c:strCache>
                <c:ptCount val="1"/>
                <c:pt idx="0">
                  <c:v>LS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Domains'!$A$3:$A$5</c:f>
              <c:strCache>
                <c:ptCount val="3"/>
                <c:pt idx="0">
                  <c:v>Grade 5</c:v>
                </c:pt>
                <c:pt idx="1">
                  <c:v>Grade 8</c:v>
                </c:pt>
                <c:pt idx="2">
                  <c:v>Grade 11</c:v>
                </c:pt>
              </c:strCache>
            </c:strRef>
          </c:cat>
          <c:val>
            <c:numRef>
              <c:f>'2019 Domains'!$C$3:$C$5</c:f>
              <c:numCache>
                <c:formatCode>General</c:formatCode>
                <c:ptCount val="3"/>
                <c:pt idx="0">
                  <c:v>53</c:v>
                </c:pt>
                <c:pt idx="1">
                  <c:v>53</c:v>
                </c:pt>
                <c:pt idx="2">
                  <c:v>46</c:v>
                </c:pt>
              </c:numCache>
            </c:numRef>
          </c:val>
          <c:extLst>
            <c:ext xmlns:c16="http://schemas.microsoft.com/office/drawing/2014/chart" uri="{C3380CC4-5D6E-409C-BE32-E72D297353CC}">
              <c16:uniqueId val="{00000001-125A-4621-ABF5-48F4F9216C01}"/>
            </c:ext>
          </c:extLst>
        </c:ser>
        <c:ser>
          <c:idx val="2"/>
          <c:order val="2"/>
          <c:tx>
            <c:strRef>
              <c:f>'2019 Domains'!$D$2</c:f>
              <c:strCache>
                <c:ptCount val="1"/>
                <c:pt idx="0">
                  <c:v>ESS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Domains'!$A$3:$A$5</c:f>
              <c:strCache>
                <c:ptCount val="3"/>
                <c:pt idx="0">
                  <c:v>Grade 5</c:v>
                </c:pt>
                <c:pt idx="1">
                  <c:v>Grade 8</c:v>
                </c:pt>
                <c:pt idx="2">
                  <c:v>Grade 11</c:v>
                </c:pt>
              </c:strCache>
            </c:strRef>
          </c:cat>
          <c:val>
            <c:numRef>
              <c:f>'2019 Domains'!$D$3:$D$5</c:f>
              <c:numCache>
                <c:formatCode>General</c:formatCode>
                <c:ptCount val="3"/>
                <c:pt idx="0">
                  <c:v>53</c:v>
                </c:pt>
                <c:pt idx="1">
                  <c:v>50</c:v>
                </c:pt>
                <c:pt idx="2">
                  <c:v>41</c:v>
                </c:pt>
              </c:numCache>
            </c:numRef>
          </c:val>
          <c:extLst>
            <c:ext xmlns:c16="http://schemas.microsoft.com/office/drawing/2014/chart" uri="{C3380CC4-5D6E-409C-BE32-E72D297353CC}">
              <c16:uniqueId val="{00000002-125A-4621-ABF5-48F4F9216C01}"/>
            </c:ext>
          </c:extLst>
        </c:ser>
        <c:dLbls>
          <c:showLegendKey val="0"/>
          <c:showVal val="0"/>
          <c:showCatName val="0"/>
          <c:showSerName val="0"/>
          <c:showPercent val="0"/>
          <c:showBubbleSize val="0"/>
        </c:dLbls>
        <c:gapWidth val="219"/>
        <c:overlap val="-27"/>
        <c:axId val="479870768"/>
        <c:axId val="479869128"/>
      </c:barChart>
      <c:catAx>
        <c:axId val="4798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869128"/>
        <c:crosses val="autoZero"/>
        <c:auto val="1"/>
        <c:lblAlgn val="ctr"/>
        <c:lblOffset val="100"/>
        <c:noMultiLvlLbl val="0"/>
      </c:catAx>
      <c:valAx>
        <c:axId val="4798691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Proficient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870768"/>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'2019 Domains'!$E$1</c:f>
              <c:strCache>
                <c:ptCount val="1"/>
                <c:pt idx="0">
                  <c:v>2019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Domains'!$A$2:$D$5</c:f>
              <c:strCache>
                <c:ptCount val="3"/>
                <c:pt idx="0">
                  <c:v>Grade 5</c:v>
                </c:pt>
                <c:pt idx="1">
                  <c:v>Grade 8</c:v>
                </c:pt>
                <c:pt idx="2">
                  <c:v>Grade 11</c:v>
                </c:pt>
              </c:strCache>
            </c:strRef>
          </c:cat>
          <c:val>
            <c:numRef>
              <c:f>'2019 Domains'!$E$2:$E$5</c:f>
              <c:numCache>
                <c:formatCode>General</c:formatCode>
                <c:ptCount val="3"/>
                <c:pt idx="0">
                  <c:v>49</c:v>
                </c:pt>
                <c:pt idx="1">
                  <c:v>45</c:v>
                </c:pt>
                <c:pt idx="2">
                  <c:v>40</c:v>
                </c:pt>
              </c:numCache>
            </c:numRef>
          </c:val>
          <c:extLst>
            <c:ext xmlns:c16="http://schemas.microsoft.com/office/drawing/2014/chart" uri="{C3380CC4-5D6E-409C-BE32-E72D297353CC}">
              <c16:uniqueId val="{00000000-7893-4321-8DA6-47ED574E3571}"/>
            </c:ext>
          </c:extLst>
        </c:ser>
        <c:ser>
          <c:idx val="1"/>
          <c:order val="1"/>
          <c:tx>
            <c:strRef>
              <c:f>'2019 Domains'!$F$1</c:f>
              <c:strCache>
                <c:ptCount val="1"/>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Domains'!$A$2:$D$5</c:f>
              <c:strCache>
                <c:ptCount val="3"/>
                <c:pt idx="0">
                  <c:v>Grade 5</c:v>
                </c:pt>
                <c:pt idx="1">
                  <c:v>Grade 8</c:v>
                </c:pt>
                <c:pt idx="2">
                  <c:v>Grade 11</c:v>
                </c:pt>
              </c:strCache>
            </c:strRef>
          </c:cat>
          <c:val>
            <c:numRef>
              <c:f>'2019 Domains'!$F$2:$F$5</c:f>
              <c:numCache>
                <c:formatCode>General</c:formatCode>
                <c:ptCount val="3"/>
                <c:pt idx="0">
                  <c:v>48</c:v>
                </c:pt>
                <c:pt idx="1">
                  <c:v>50</c:v>
                </c:pt>
                <c:pt idx="2">
                  <c:v>47</c:v>
                </c:pt>
              </c:numCache>
            </c:numRef>
          </c:val>
          <c:extLst>
            <c:ext xmlns:c16="http://schemas.microsoft.com/office/drawing/2014/chart" uri="{C3380CC4-5D6E-409C-BE32-E72D297353CC}">
              <c16:uniqueId val="{00000001-7893-4321-8DA6-47ED574E3571}"/>
            </c:ext>
          </c:extLst>
        </c:ser>
        <c:ser>
          <c:idx val="2"/>
          <c:order val="2"/>
          <c:tx>
            <c:strRef>
              <c:f>'2019 Domains'!$G$1</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Domains'!$A$2:$D$5</c:f>
              <c:strCache>
                <c:ptCount val="3"/>
                <c:pt idx="0">
                  <c:v>Grade 5</c:v>
                </c:pt>
                <c:pt idx="1">
                  <c:v>Grade 8</c:v>
                </c:pt>
                <c:pt idx="2">
                  <c:v>Grade 11</c:v>
                </c:pt>
              </c:strCache>
            </c:strRef>
          </c:cat>
          <c:val>
            <c:numRef>
              <c:f>'2019 Domains'!$G$2:$G$5</c:f>
              <c:numCache>
                <c:formatCode>General</c:formatCode>
                <c:ptCount val="3"/>
                <c:pt idx="0">
                  <c:v>54</c:v>
                </c:pt>
                <c:pt idx="1">
                  <c:v>52</c:v>
                </c:pt>
                <c:pt idx="2">
                  <c:v>44</c:v>
                </c:pt>
              </c:numCache>
            </c:numRef>
          </c:val>
          <c:extLst>
            <c:ext xmlns:c16="http://schemas.microsoft.com/office/drawing/2014/chart" uri="{C3380CC4-5D6E-409C-BE32-E72D297353CC}">
              <c16:uniqueId val="{00000002-7893-4321-8DA6-47ED574E3571}"/>
            </c:ext>
          </c:extLst>
        </c:ser>
        <c:dLbls>
          <c:showLegendKey val="0"/>
          <c:showVal val="0"/>
          <c:showCatName val="0"/>
          <c:showSerName val="0"/>
          <c:showPercent val="0"/>
          <c:showBubbleSize val="0"/>
        </c:dLbls>
        <c:gapWidth val="219"/>
        <c:overlap val="-27"/>
        <c:axId val="600859536"/>
        <c:axId val="600864128"/>
      </c:barChart>
      <c:catAx>
        <c:axId val="60085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864128"/>
        <c:crosses val="autoZero"/>
        <c:auto val="1"/>
        <c:lblAlgn val="ctr"/>
        <c:lblOffset val="100"/>
        <c:noMultiLvlLbl val="0"/>
      </c:catAx>
      <c:valAx>
        <c:axId val="6008641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Proficient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859536"/>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C9D537-F858-47EF-B1F2-0FA43F358284}" type="datetimeFigureOut">
              <a:rPr lang="en-US" smtClean="0"/>
              <a:t>8/10/2020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0DE17D-6A28-4726-9B9C-7A62DDA81DD3}" type="slidenum">
              <a:rPr lang="en-US" smtClean="0"/>
              <a:t>‹#›</a:t>
            </a:fld>
            <a:endParaRPr lang="en-US"/>
          </a:p>
        </p:txBody>
      </p:sp>
    </p:spTree>
    <p:extLst>
      <p:ext uri="{BB962C8B-B14F-4D97-AF65-F5344CB8AC3E}">
        <p14:creationId xmlns:p14="http://schemas.microsoft.com/office/powerpoint/2010/main" val="3778218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2B79E4-ABEE-48B5-934C-A05F18B350D0}" type="datetimeFigureOut">
              <a:rPr lang="en-US" smtClean="0"/>
              <a:t>8/10/2020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449" indent="-289562">
              <a:spcBef>
                <a:spcPct val="30000"/>
              </a:spcBef>
              <a:defRPr sz="1200">
                <a:solidFill>
                  <a:schemeClr val="tx1"/>
                </a:solidFill>
                <a:latin typeface="Calibri" panose="020F0502020204030204" pitchFamily="34" charset="0"/>
              </a:defRPr>
            </a:lvl2pPr>
            <a:lvl3pPr marL="1164717" indent="-231326">
              <a:spcBef>
                <a:spcPct val="30000"/>
              </a:spcBef>
              <a:defRPr sz="1200">
                <a:solidFill>
                  <a:schemeClr val="tx1"/>
                </a:solidFill>
                <a:latin typeface="Calibri" panose="020F0502020204030204" pitchFamily="34" charset="0"/>
              </a:defRPr>
            </a:lvl3pPr>
            <a:lvl4pPr marL="1630604" indent="-231326">
              <a:spcBef>
                <a:spcPct val="30000"/>
              </a:spcBef>
              <a:defRPr sz="1200">
                <a:solidFill>
                  <a:schemeClr val="tx1"/>
                </a:solidFill>
                <a:latin typeface="Calibri" panose="020F0502020204030204" pitchFamily="34" charset="0"/>
              </a:defRPr>
            </a:lvl4pPr>
            <a:lvl5pPr marL="2096491" indent="-231326">
              <a:spcBef>
                <a:spcPct val="30000"/>
              </a:spcBef>
              <a:defRPr sz="1200">
                <a:solidFill>
                  <a:schemeClr val="tx1"/>
                </a:solidFill>
                <a:latin typeface="Calibri" panose="020F0502020204030204" pitchFamily="34" charset="0"/>
              </a:defRPr>
            </a:lvl5pPr>
            <a:lvl6pPr marL="2562377" indent="-231326" eaLnBrk="0" fontAlgn="base" hangingPunct="0">
              <a:spcBef>
                <a:spcPct val="30000"/>
              </a:spcBef>
              <a:spcAft>
                <a:spcPct val="0"/>
              </a:spcAft>
              <a:defRPr sz="1200">
                <a:solidFill>
                  <a:schemeClr val="tx1"/>
                </a:solidFill>
                <a:latin typeface="Calibri" panose="020F0502020204030204" pitchFamily="34" charset="0"/>
              </a:defRPr>
            </a:lvl6pPr>
            <a:lvl7pPr marL="3028264" indent="-231326" eaLnBrk="0" fontAlgn="base" hangingPunct="0">
              <a:spcBef>
                <a:spcPct val="30000"/>
              </a:spcBef>
              <a:spcAft>
                <a:spcPct val="0"/>
              </a:spcAft>
              <a:defRPr sz="1200">
                <a:solidFill>
                  <a:schemeClr val="tx1"/>
                </a:solidFill>
                <a:latin typeface="Calibri" panose="020F0502020204030204" pitchFamily="34" charset="0"/>
              </a:defRPr>
            </a:lvl7pPr>
            <a:lvl8pPr marL="3494151" indent="-231326" eaLnBrk="0" fontAlgn="base" hangingPunct="0">
              <a:spcBef>
                <a:spcPct val="30000"/>
              </a:spcBef>
              <a:spcAft>
                <a:spcPct val="0"/>
              </a:spcAft>
              <a:defRPr sz="1200">
                <a:solidFill>
                  <a:schemeClr val="tx1"/>
                </a:solidFill>
                <a:latin typeface="Calibri" panose="020F0502020204030204" pitchFamily="34" charset="0"/>
              </a:defRPr>
            </a:lvl8pPr>
            <a:lvl9pPr marL="3960038" indent="-231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8EA539-41B8-43D0-AEDD-F0168781037E}" type="slidenum">
              <a:rPr lang="en-US" altLang="en-US" smtClean="0">
                <a:latin typeface="Garamond" panose="02020404030301010803" pitchFamily="18" charset="0"/>
              </a:rPr>
              <a:pPr>
                <a:spcBef>
                  <a:spcPct val="0"/>
                </a:spcBef>
              </a:pPr>
              <a:t>3</a:t>
            </a:fld>
            <a:endParaRPr lang="en-US" altLang="en-US">
              <a:latin typeface="Garamond" panose="02020404030301010803" pitchFamily="18" charset="0"/>
            </a:endParaRPr>
          </a:p>
        </p:txBody>
      </p:sp>
    </p:spTree>
    <p:extLst>
      <p:ext uri="{BB962C8B-B14F-4D97-AF65-F5344CB8AC3E}">
        <p14:creationId xmlns:p14="http://schemas.microsoft.com/office/powerpoint/2010/main" val="244159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FD20B250-6B49-4FD2-9674-97BC5CAB4B26}" type="slidenum">
              <a:rPr lang="en-US" altLang="en-US" smtClean="0"/>
              <a:pPr/>
              <a:t>13</a:t>
            </a:fld>
            <a:endParaRPr lang="en-US" altLang="en-US"/>
          </a:p>
        </p:txBody>
      </p:sp>
    </p:spTree>
    <p:extLst>
      <p:ext uri="{BB962C8B-B14F-4D97-AF65-F5344CB8AC3E}">
        <p14:creationId xmlns:p14="http://schemas.microsoft.com/office/powerpoint/2010/main" val="21562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83844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381529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74945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399231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75414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item cluster is composed</a:t>
            </a:r>
            <a:r>
              <a:rPr lang="en-US" baseline="0" dirty="0"/>
              <a:t> of stimuli and multi-dimensional items. The cluster is used to explain a phenomenon or solution to a design problem. This example of an item cluster map shows a phenomenon or design problem that incorporates two performance expectations. Each performance expectation has three dimensions. To fully explain the phenomenon or design problem in the item cluster each item aligns to two or more of the dimensions from the bundled performance expectations. In this example the first stimuli is followed by two items, then the students are updated by a second stimuli followed by three more items.</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28</a:t>
            </a:fld>
            <a:endParaRPr lang="en-US"/>
          </a:p>
        </p:txBody>
      </p:sp>
    </p:spTree>
    <p:extLst>
      <p:ext uri="{BB962C8B-B14F-4D97-AF65-F5344CB8AC3E}">
        <p14:creationId xmlns:p14="http://schemas.microsoft.com/office/powerpoint/2010/main" val="386006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5DA6F669-0F89-428D-A25E-008C905BF398}" type="slidenum">
              <a:rPr lang="en-US" altLang="en-US" smtClean="0"/>
              <a:pPr/>
              <a:t>30</a:t>
            </a:fld>
            <a:endParaRPr lang="en-US" altLang="en-US"/>
          </a:p>
        </p:txBody>
      </p:sp>
    </p:spTree>
    <p:extLst>
      <p:ext uri="{BB962C8B-B14F-4D97-AF65-F5344CB8AC3E}">
        <p14:creationId xmlns:p14="http://schemas.microsoft.com/office/powerpoint/2010/main" val="368876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C34AE1-B668-4D71-9DA2-797A9B887AEF}" type="slidenum">
              <a:rPr lang="en-US" altLang="en-US" smtClean="0"/>
              <a:pPr>
                <a:defRPr/>
              </a:pPr>
              <a:t>31</a:t>
            </a:fld>
            <a:endParaRPr lang="en-US" altLang="en-US"/>
          </a:p>
        </p:txBody>
      </p:sp>
    </p:spTree>
    <p:extLst>
      <p:ext uri="{BB962C8B-B14F-4D97-AF65-F5344CB8AC3E}">
        <p14:creationId xmlns:p14="http://schemas.microsoft.com/office/powerpoint/2010/main" val="297763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66C6F02A-5397-4CE3-97A8-759ED48D66EA}" type="slidenum">
              <a:rPr lang="en-US" altLang="en-US" smtClean="0"/>
              <a:pPr/>
              <a:t>32</a:t>
            </a:fld>
            <a:endParaRPr lang="en-US" altLang="en-US"/>
          </a:p>
        </p:txBody>
      </p:sp>
    </p:spTree>
    <p:extLst>
      <p:ext uri="{BB962C8B-B14F-4D97-AF65-F5344CB8AC3E}">
        <p14:creationId xmlns:p14="http://schemas.microsoft.com/office/powerpoint/2010/main" val="424955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449" indent="-289562">
              <a:spcBef>
                <a:spcPct val="30000"/>
              </a:spcBef>
              <a:defRPr sz="1200">
                <a:solidFill>
                  <a:schemeClr val="tx1"/>
                </a:solidFill>
                <a:latin typeface="Calibri" panose="020F0502020204030204" pitchFamily="34" charset="0"/>
              </a:defRPr>
            </a:lvl2pPr>
            <a:lvl3pPr marL="1164717" indent="-231326">
              <a:spcBef>
                <a:spcPct val="30000"/>
              </a:spcBef>
              <a:defRPr sz="1200">
                <a:solidFill>
                  <a:schemeClr val="tx1"/>
                </a:solidFill>
                <a:latin typeface="Calibri" panose="020F0502020204030204" pitchFamily="34" charset="0"/>
              </a:defRPr>
            </a:lvl3pPr>
            <a:lvl4pPr marL="1630604" indent="-231326">
              <a:spcBef>
                <a:spcPct val="30000"/>
              </a:spcBef>
              <a:defRPr sz="1200">
                <a:solidFill>
                  <a:schemeClr val="tx1"/>
                </a:solidFill>
                <a:latin typeface="Calibri" panose="020F0502020204030204" pitchFamily="34" charset="0"/>
              </a:defRPr>
            </a:lvl4pPr>
            <a:lvl5pPr marL="2096491" indent="-231326">
              <a:spcBef>
                <a:spcPct val="30000"/>
              </a:spcBef>
              <a:defRPr sz="1200">
                <a:solidFill>
                  <a:schemeClr val="tx1"/>
                </a:solidFill>
                <a:latin typeface="Calibri" panose="020F0502020204030204" pitchFamily="34" charset="0"/>
              </a:defRPr>
            </a:lvl5pPr>
            <a:lvl6pPr marL="2562377" indent="-231326" eaLnBrk="0" fontAlgn="base" hangingPunct="0">
              <a:spcBef>
                <a:spcPct val="30000"/>
              </a:spcBef>
              <a:spcAft>
                <a:spcPct val="0"/>
              </a:spcAft>
              <a:defRPr sz="1200">
                <a:solidFill>
                  <a:schemeClr val="tx1"/>
                </a:solidFill>
                <a:latin typeface="Calibri" panose="020F0502020204030204" pitchFamily="34" charset="0"/>
              </a:defRPr>
            </a:lvl6pPr>
            <a:lvl7pPr marL="3028264" indent="-231326" eaLnBrk="0" fontAlgn="base" hangingPunct="0">
              <a:spcBef>
                <a:spcPct val="30000"/>
              </a:spcBef>
              <a:spcAft>
                <a:spcPct val="0"/>
              </a:spcAft>
              <a:defRPr sz="1200">
                <a:solidFill>
                  <a:schemeClr val="tx1"/>
                </a:solidFill>
                <a:latin typeface="Calibri" panose="020F0502020204030204" pitchFamily="34" charset="0"/>
              </a:defRPr>
            </a:lvl7pPr>
            <a:lvl8pPr marL="3494151" indent="-231326" eaLnBrk="0" fontAlgn="base" hangingPunct="0">
              <a:spcBef>
                <a:spcPct val="30000"/>
              </a:spcBef>
              <a:spcAft>
                <a:spcPct val="0"/>
              </a:spcAft>
              <a:defRPr sz="1200">
                <a:solidFill>
                  <a:schemeClr val="tx1"/>
                </a:solidFill>
                <a:latin typeface="Calibri" panose="020F0502020204030204" pitchFamily="34" charset="0"/>
              </a:defRPr>
            </a:lvl8pPr>
            <a:lvl9pPr marL="3960038" indent="-231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3BD08E-7BE5-442F-809B-67914C102B7D}" type="slidenum">
              <a:rPr lang="en-US" altLang="en-US" smtClean="0">
                <a:latin typeface="Garamond" panose="02020404030301010803" pitchFamily="18" charset="0"/>
              </a:rPr>
              <a:pPr>
                <a:spcBef>
                  <a:spcPct val="0"/>
                </a:spcBef>
              </a:pPr>
              <a:t>4</a:t>
            </a:fld>
            <a:endParaRPr lang="en-US" altLang="en-US">
              <a:latin typeface="Garamond" panose="02020404030301010803" pitchFamily="18" charset="0"/>
            </a:endParaRPr>
          </a:p>
        </p:txBody>
      </p:sp>
    </p:spTree>
    <p:extLst>
      <p:ext uri="{BB962C8B-B14F-4D97-AF65-F5344CB8AC3E}">
        <p14:creationId xmlns:p14="http://schemas.microsoft.com/office/powerpoint/2010/main" val="2893328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C34AE1-B668-4D71-9DA2-797A9B887AEF}" type="slidenum">
              <a:rPr lang="en-US" altLang="en-US" smtClean="0"/>
              <a:pPr>
                <a:defRPr/>
              </a:pPr>
              <a:t>33</a:t>
            </a:fld>
            <a:endParaRPr lang="en-US" altLang="en-US"/>
          </a:p>
        </p:txBody>
      </p:sp>
    </p:spTree>
    <p:extLst>
      <p:ext uri="{BB962C8B-B14F-4D97-AF65-F5344CB8AC3E}">
        <p14:creationId xmlns:p14="http://schemas.microsoft.com/office/powerpoint/2010/main" val="301682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The first step in the development cycle is the </a:t>
            </a:r>
            <a:r>
              <a:rPr lang="en-US" sz="1200" b="1" dirty="0">
                <a:effectLst/>
                <a:latin typeface="Verdana" panose="020B0604030504040204" pitchFamily="34" charset="0"/>
                <a:ea typeface="Century Gothic" panose="020B0502020202020204" pitchFamily="34" charset="0"/>
                <a:cs typeface="Arial" panose="020B0604020202020204" pitchFamily="34" charset="0"/>
              </a:rPr>
              <a:t>Test and Item Specifications</a:t>
            </a:r>
            <a:r>
              <a:rPr lang="en-US" sz="1200" dirty="0">
                <a:effectLst/>
                <a:latin typeface="Verdana" panose="020B0604030504040204" pitchFamily="34" charset="0"/>
                <a:ea typeface="Century Gothic" panose="020B0502020202020204" pitchFamily="34" charset="0"/>
                <a:cs typeface="Arial" panose="020B0604020202020204" pitchFamily="34" charset="0"/>
              </a:rPr>
              <a:t>. The test and item specifications are revised and updated yearly, so the document is always a working draft. The first public draft of the specifications for the </a:t>
            </a:r>
            <a:r>
              <a:rPr lang="en-US" sz="1200" dirty="0" err="1">
                <a:effectLst/>
                <a:latin typeface="Verdana" panose="020B0604030504040204" pitchFamily="34" charset="0"/>
                <a:ea typeface="Century Gothic" panose="020B0502020202020204" pitchFamily="34" charset="0"/>
                <a:cs typeface="Arial" panose="020B0604020202020204" pitchFamily="34" charset="0"/>
              </a:rPr>
              <a:t>WCAS</a:t>
            </a:r>
            <a:r>
              <a:rPr lang="en-US" sz="1200" dirty="0">
                <a:effectLst/>
                <a:latin typeface="Verdana" panose="020B0604030504040204" pitchFamily="34" charset="0"/>
                <a:ea typeface="Century Gothic" panose="020B0502020202020204" pitchFamily="34" charset="0"/>
                <a:cs typeface="Arial" panose="020B0604020202020204" pitchFamily="34" charset="0"/>
              </a:rPr>
              <a:t> was published in fall 2017. The specifications provide valuable information for several audiences, including educators and item writers. All of the meetings in the development cycle provide insight into updates of the specifications.</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The next step is item cluster writing. In an </a:t>
            </a:r>
            <a:r>
              <a:rPr lang="en-US" sz="1200" b="1" dirty="0">
                <a:effectLst/>
                <a:latin typeface="Verdana" panose="020B0604030504040204" pitchFamily="34" charset="0"/>
                <a:ea typeface="Century Gothic" panose="020B0502020202020204" pitchFamily="34" charset="0"/>
                <a:cs typeface="Arial" panose="020B0604020202020204" pitchFamily="34" charset="0"/>
              </a:rPr>
              <a:t>Item</a:t>
            </a:r>
            <a:r>
              <a:rPr lang="en-US" sz="1200" dirty="0">
                <a:effectLst/>
                <a:latin typeface="Verdana" panose="020B0604030504040204" pitchFamily="34" charset="0"/>
                <a:ea typeface="Century Gothic" panose="020B0502020202020204" pitchFamily="34" charset="0"/>
                <a:cs typeface="Arial" panose="020B0604020202020204" pitchFamily="34" charset="0"/>
              </a:rPr>
              <a:t> </a:t>
            </a:r>
            <a:r>
              <a:rPr lang="en-US" sz="1200" b="1" dirty="0">
                <a:effectLst/>
                <a:latin typeface="Verdana" panose="020B0604030504040204" pitchFamily="34" charset="0"/>
                <a:ea typeface="Century Gothic" panose="020B0502020202020204" pitchFamily="34" charset="0"/>
                <a:cs typeface="Arial" panose="020B0604020202020204" pitchFamily="34" charset="0"/>
              </a:rPr>
              <a:t>Cluster Writing Work Group</a:t>
            </a:r>
            <a:r>
              <a:rPr lang="en-US" sz="1200" dirty="0">
                <a:effectLst/>
                <a:latin typeface="Verdana" panose="020B0604030504040204" pitchFamily="34" charset="0"/>
                <a:ea typeface="Century Gothic" panose="020B0502020202020204" pitchFamily="34" charset="0"/>
                <a:cs typeface="Arial" panose="020B0604020202020204" pitchFamily="34" charset="0"/>
              </a:rPr>
              <a:t>, teams of 2-3 educators write stimuli, items, and rubrics designed to validly measure student understanding of the state standards.</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The products of the item cluster writing work groups are reviewed for content by </a:t>
            </a:r>
            <a:r>
              <a:rPr lang="en-US" sz="1200" dirty="0" err="1">
                <a:effectLst/>
                <a:latin typeface="Verdana" panose="020B0604030504040204" pitchFamily="34" charset="0"/>
                <a:ea typeface="Century Gothic" panose="020B0502020202020204" pitchFamily="34" charset="0"/>
                <a:cs typeface="Arial" panose="020B0604020202020204" pitchFamily="34" charset="0"/>
              </a:rPr>
              <a:t>OSPI</a:t>
            </a:r>
            <a:r>
              <a:rPr lang="en-US" sz="1200" dirty="0">
                <a:effectLst/>
                <a:latin typeface="Verdana" panose="020B0604030504040204" pitchFamily="34" charset="0"/>
                <a:ea typeface="Century Gothic" panose="020B0502020202020204" pitchFamily="34" charset="0"/>
                <a:cs typeface="Arial" panose="020B0604020202020204" pitchFamily="34" charset="0"/>
              </a:rPr>
              <a:t> and our test development vendor.</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During </a:t>
            </a:r>
            <a:r>
              <a:rPr lang="en-US" sz="1200" b="1" dirty="0">
                <a:effectLst/>
                <a:latin typeface="Verdana" panose="020B0604030504040204" pitchFamily="34" charset="0"/>
                <a:ea typeface="Century Gothic" panose="020B0502020202020204" pitchFamily="34" charset="0"/>
                <a:cs typeface="Arial" panose="020B0604020202020204" pitchFamily="34" charset="0"/>
              </a:rPr>
              <a:t>Content Review</a:t>
            </a:r>
            <a:r>
              <a:rPr lang="en-US" sz="1200" dirty="0">
                <a:effectLst/>
                <a:latin typeface="Verdana" panose="020B0604030504040204" pitchFamily="34" charset="0"/>
                <a:ea typeface="Century Gothic" panose="020B0502020202020204" pitchFamily="34" charset="0"/>
                <a:cs typeface="Arial" panose="020B0604020202020204" pitchFamily="34" charset="0"/>
              </a:rPr>
              <a:t>, educators review the products of the item cluster writing work group to ensure every stimulus, item, and rubric is scientifically accurate and gathers appropriate evidence about student mastery of the </a:t>
            </a:r>
            <a:r>
              <a:rPr lang="en-US" sz="1200" dirty="0" err="1">
                <a:effectLst/>
                <a:latin typeface="Verdana" panose="020B0604030504040204" pitchFamily="34" charset="0"/>
                <a:ea typeface="Century Gothic" panose="020B0502020202020204" pitchFamily="34" charset="0"/>
                <a:cs typeface="Arial" panose="020B0604020202020204" pitchFamily="34" charset="0"/>
              </a:rPr>
              <a:t>NGSS</a:t>
            </a:r>
            <a:r>
              <a:rPr lang="en-US" sz="1200" dirty="0">
                <a:effectLst/>
                <a:latin typeface="Verdana" panose="020B0604030504040204" pitchFamily="34" charset="0"/>
                <a:ea typeface="Century Gothic" panose="020B0502020202020204" pitchFamily="34" charset="0"/>
                <a:cs typeface="Arial" panose="020B0604020202020204" pitchFamily="34" charset="0"/>
              </a:rPr>
              <a:t>. At the same time, a separate committee of community members reviews the items and stimuli for any bias and sensitivity issues. Recommendations from the </a:t>
            </a:r>
            <a:r>
              <a:rPr lang="en-US" sz="1200" b="1" dirty="0">
                <a:effectLst/>
                <a:latin typeface="Verdana" panose="020B0604030504040204" pitchFamily="34" charset="0"/>
                <a:ea typeface="Century Gothic" panose="020B0502020202020204" pitchFamily="34" charset="0"/>
                <a:cs typeface="Arial" panose="020B0604020202020204" pitchFamily="34" charset="0"/>
              </a:rPr>
              <a:t>Bias and Sensitivity</a:t>
            </a:r>
            <a:r>
              <a:rPr lang="en-US" sz="1200" dirty="0">
                <a:effectLst/>
                <a:latin typeface="Verdana" panose="020B0604030504040204" pitchFamily="34" charset="0"/>
                <a:ea typeface="Century Gothic" panose="020B0502020202020204" pitchFamily="34" charset="0"/>
                <a:cs typeface="Arial" panose="020B0604020202020204" pitchFamily="34" charset="0"/>
              </a:rPr>
              <a:t> review are considered by the Content Review work group.</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The items (clusters and standalones) are reviewed by </a:t>
            </a:r>
            <a:r>
              <a:rPr lang="en-US" sz="1200" dirty="0" err="1">
                <a:effectLst/>
                <a:latin typeface="Verdana" panose="020B0604030504040204" pitchFamily="34" charset="0"/>
                <a:ea typeface="Century Gothic" panose="020B0502020202020204" pitchFamily="34" charset="0"/>
                <a:cs typeface="Arial" panose="020B0604020202020204" pitchFamily="34" charset="0"/>
              </a:rPr>
              <a:t>OSPI</a:t>
            </a:r>
            <a:r>
              <a:rPr lang="en-US" sz="1200" dirty="0">
                <a:effectLst/>
                <a:latin typeface="Verdana" panose="020B0604030504040204" pitchFamily="34" charset="0"/>
                <a:ea typeface="Century Gothic" panose="020B0502020202020204" pitchFamily="34" charset="0"/>
                <a:cs typeface="Arial" panose="020B0604020202020204" pitchFamily="34" charset="0"/>
              </a:rPr>
              <a:t> and our test development vendor before </a:t>
            </a:r>
            <a:r>
              <a:rPr lang="en-US" sz="1200" b="1" dirty="0">
                <a:effectLst/>
                <a:latin typeface="Verdana" panose="020B0604030504040204" pitchFamily="34" charset="0"/>
                <a:ea typeface="Century Gothic" panose="020B0502020202020204" pitchFamily="34" charset="0"/>
                <a:cs typeface="Arial" panose="020B0604020202020204" pitchFamily="34" charset="0"/>
              </a:rPr>
              <a:t>Field Testing</a:t>
            </a:r>
            <a:r>
              <a:rPr lang="en-US" sz="1200" dirty="0">
                <a:effectLst/>
                <a:latin typeface="Verdana" panose="020B0604030504040204" pitchFamily="34" charset="0"/>
                <a:ea typeface="Century Gothic" panose="020B0502020202020204" pitchFamily="34" charset="0"/>
                <a:cs typeface="Arial" panose="020B0604020202020204" pitchFamily="34" charset="0"/>
              </a:rPr>
              <a:t>.</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The next step for field-tested constructed response items (like short answer questions) and technology enhanced items (like graphs) is </a:t>
            </a:r>
            <a:r>
              <a:rPr lang="en-US" sz="1200" b="1" dirty="0">
                <a:effectLst/>
                <a:latin typeface="Verdana" panose="020B0604030504040204" pitchFamily="34" charset="0"/>
                <a:ea typeface="Century Gothic" panose="020B0502020202020204" pitchFamily="34" charset="0"/>
                <a:cs typeface="Arial" panose="020B0604020202020204" pitchFamily="34" charset="0"/>
              </a:rPr>
              <a:t>Field Test </a:t>
            </a:r>
            <a:r>
              <a:rPr lang="en-US" sz="1200" b="1" dirty="0" err="1">
                <a:effectLst/>
                <a:latin typeface="Verdana" panose="020B0604030504040204" pitchFamily="34" charset="0"/>
                <a:ea typeface="Century Gothic" panose="020B0502020202020204" pitchFamily="34" charset="0"/>
                <a:cs typeface="Arial" panose="020B0604020202020204" pitchFamily="34" charset="0"/>
              </a:rPr>
              <a:t>Rangefinding</a:t>
            </a:r>
            <a:r>
              <a:rPr lang="en-US" sz="1200" dirty="0">
                <a:effectLst/>
                <a:latin typeface="Verdana" panose="020B0604030504040204" pitchFamily="34" charset="0"/>
                <a:ea typeface="Century Gothic" panose="020B0502020202020204" pitchFamily="34" charset="0"/>
                <a:cs typeface="Arial" panose="020B0604020202020204" pitchFamily="34" charset="0"/>
              </a:rPr>
              <a:t>. Educators look at a range of student responses to each item and decide how to score each response. The scoring rubrics are refined and the materials that will be used to score the pilot/field test items are produced by this work group.</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Next, field test items (including multiple choice and multiple select) are scored by our scoring vendor.</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Verdana" panose="020B0604030504040204" pitchFamily="34" charset="0"/>
                <a:ea typeface="Century Gothic" panose="020B0502020202020204" pitchFamily="34" charset="0"/>
                <a:cs typeface="Arial" panose="020B0604020202020204" pitchFamily="34" charset="0"/>
              </a:rPr>
              <a:t>After that, data about the item performance is seen by another work group of educators during </a:t>
            </a:r>
            <a:r>
              <a:rPr lang="en-US" sz="1200" b="1" dirty="0">
                <a:effectLst/>
                <a:latin typeface="Verdana" panose="020B0604030504040204" pitchFamily="34" charset="0"/>
                <a:ea typeface="Century Gothic" panose="020B0502020202020204" pitchFamily="34" charset="0"/>
                <a:cs typeface="Arial" panose="020B0604020202020204" pitchFamily="34" charset="0"/>
              </a:rPr>
              <a:t>Content Review with Data</a:t>
            </a:r>
            <a:r>
              <a:rPr lang="en-US" sz="1200" dirty="0">
                <a:effectLst/>
                <a:latin typeface="Verdana" panose="020B0604030504040204" pitchFamily="34" charset="0"/>
                <a:ea typeface="Century Gothic" panose="020B0502020202020204" pitchFamily="34" charset="0"/>
                <a:cs typeface="Arial" panose="020B0604020202020204" pitchFamily="34" charset="0"/>
              </a:rPr>
              <a:t>. Educators see data for each item that answers questions like:</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200" dirty="0">
                <a:effectLst/>
                <a:latin typeface="Verdana" panose="020B0604030504040204" pitchFamily="34" charset="0"/>
                <a:ea typeface="Century Gothic" panose="020B0502020202020204" pitchFamily="34" charset="0"/>
                <a:cs typeface="Arial" panose="020B0604020202020204" pitchFamily="34" charset="0"/>
              </a:rPr>
              <a:t>How many students answered each item correctly?</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200" dirty="0">
                <a:effectLst/>
                <a:latin typeface="Verdana" panose="020B0604030504040204" pitchFamily="34" charset="0"/>
                <a:ea typeface="Century Gothic" panose="020B0502020202020204" pitchFamily="34" charset="0"/>
                <a:cs typeface="Arial" panose="020B0604020202020204" pitchFamily="34" charset="0"/>
              </a:rPr>
              <a:t>Which “wrong” answers were chosen by the most students?</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200" dirty="0">
                <a:effectLst/>
                <a:latin typeface="Verdana" panose="020B0604030504040204" pitchFamily="34" charset="0"/>
                <a:ea typeface="Century Gothic" panose="020B0502020202020204" pitchFamily="34" charset="0"/>
                <a:cs typeface="Arial" panose="020B0604020202020204" pitchFamily="34" charset="0"/>
              </a:rPr>
              <a:t>Did students of a particular gender or ethnicity answer an item differently than the rest of the students?</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28600" marR="0" indent="0">
              <a:spcBef>
                <a:spcPts val="0"/>
              </a:spcBef>
              <a:spcAft>
                <a:spcPts val="0"/>
              </a:spcAft>
            </a:pPr>
            <a:r>
              <a:rPr lang="en-US" sz="1200" dirty="0">
                <a:effectLst/>
                <a:latin typeface="Verdana" panose="020B0604030504040204" pitchFamily="34" charset="0"/>
                <a:ea typeface="Century Gothic" panose="020B0502020202020204" pitchFamily="34" charset="0"/>
                <a:cs typeface="Arial" panose="020B0604020202020204" pitchFamily="34" charset="0"/>
              </a:rPr>
              <a:t>The work group will use all of the data, as well as their science content knowledge, to decide if the items should advance into the item bank. </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err="1">
                <a:effectLst/>
                <a:latin typeface="Verdana" panose="020B0604030504040204" pitchFamily="34" charset="0"/>
                <a:ea typeface="Century Gothic" panose="020B0502020202020204" pitchFamily="34" charset="0"/>
                <a:cs typeface="Arial" panose="020B0604020202020204" pitchFamily="34" charset="0"/>
              </a:rPr>
              <a:t>OSPI</a:t>
            </a:r>
            <a:r>
              <a:rPr lang="en-US" sz="1200" dirty="0">
                <a:effectLst/>
                <a:latin typeface="Verdana" panose="020B0604030504040204" pitchFamily="34" charset="0"/>
                <a:ea typeface="Century Gothic" panose="020B0502020202020204" pitchFamily="34" charset="0"/>
                <a:cs typeface="Arial" panose="020B0604020202020204" pitchFamily="34" charset="0"/>
              </a:rPr>
              <a:t> and our test development vendor use the Test Map to build </a:t>
            </a:r>
            <a:r>
              <a:rPr lang="en-US" sz="1200" b="1" dirty="0">
                <a:effectLst/>
                <a:latin typeface="Verdana" panose="020B0604030504040204" pitchFamily="34" charset="0"/>
                <a:ea typeface="Century Gothic" panose="020B0502020202020204" pitchFamily="34" charset="0"/>
                <a:cs typeface="Arial" panose="020B0604020202020204" pitchFamily="34" charset="0"/>
              </a:rPr>
              <a:t>Operational Tests</a:t>
            </a:r>
            <a:r>
              <a:rPr lang="en-US" sz="1200" dirty="0">
                <a:effectLst/>
                <a:latin typeface="Verdana" panose="020B0604030504040204" pitchFamily="34" charset="0"/>
                <a:ea typeface="Century Gothic" panose="020B0502020202020204" pitchFamily="34" charset="0"/>
                <a:cs typeface="Arial" panose="020B0604020202020204" pitchFamily="34" charset="0"/>
              </a:rPr>
              <a:t> using only items that have been accepted into the item bank. </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a:p>
        </p:txBody>
      </p:sp>
    </p:spTree>
    <p:extLst>
      <p:ext uri="{BB962C8B-B14F-4D97-AF65-F5344CB8AC3E}">
        <p14:creationId xmlns:p14="http://schemas.microsoft.com/office/powerpoint/2010/main" val="2157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5449" indent="-289562">
              <a:defRPr>
                <a:solidFill>
                  <a:schemeClr val="tx1"/>
                </a:solidFill>
                <a:latin typeface="Garamond" panose="02020404030301010803" pitchFamily="18" charset="0"/>
              </a:defRPr>
            </a:lvl2pPr>
            <a:lvl3pPr marL="1163100" indent="-231326">
              <a:defRPr>
                <a:solidFill>
                  <a:schemeClr val="tx1"/>
                </a:solidFill>
                <a:latin typeface="Garamond" panose="02020404030301010803" pitchFamily="18" charset="0"/>
              </a:defRPr>
            </a:lvl3pPr>
            <a:lvl4pPr marL="1628987" indent="-231326">
              <a:defRPr>
                <a:solidFill>
                  <a:schemeClr val="tx1"/>
                </a:solidFill>
                <a:latin typeface="Garamond" panose="02020404030301010803" pitchFamily="18" charset="0"/>
              </a:defRPr>
            </a:lvl4pPr>
            <a:lvl5pPr marL="2094873" indent="-231326">
              <a:defRPr>
                <a:solidFill>
                  <a:schemeClr val="tx1"/>
                </a:solidFill>
                <a:latin typeface="Garamond" panose="02020404030301010803" pitchFamily="18" charset="0"/>
              </a:defRPr>
            </a:lvl5pPr>
            <a:lvl6pPr marL="2560760" indent="-231326" eaLnBrk="0" fontAlgn="base" hangingPunct="0">
              <a:spcBef>
                <a:spcPct val="0"/>
              </a:spcBef>
              <a:spcAft>
                <a:spcPct val="0"/>
              </a:spcAft>
              <a:defRPr>
                <a:solidFill>
                  <a:schemeClr val="tx1"/>
                </a:solidFill>
                <a:latin typeface="Garamond" panose="02020404030301010803" pitchFamily="18" charset="0"/>
              </a:defRPr>
            </a:lvl6pPr>
            <a:lvl7pPr marL="3026647" indent="-231326" eaLnBrk="0" fontAlgn="base" hangingPunct="0">
              <a:spcBef>
                <a:spcPct val="0"/>
              </a:spcBef>
              <a:spcAft>
                <a:spcPct val="0"/>
              </a:spcAft>
              <a:defRPr>
                <a:solidFill>
                  <a:schemeClr val="tx1"/>
                </a:solidFill>
                <a:latin typeface="Garamond" panose="02020404030301010803" pitchFamily="18" charset="0"/>
              </a:defRPr>
            </a:lvl7pPr>
            <a:lvl8pPr marL="3492534" indent="-231326" eaLnBrk="0" fontAlgn="base" hangingPunct="0">
              <a:spcBef>
                <a:spcPct val="0"/>
              </a:spcBef>
              <a:spcAft>
                <a:spcPct val="0"/>
              </a:spcAft>
              <a:defRPr>
                <a:solidFill>
                  <a:schemeClr val="tx1"/>
                </a:solidFill>
                <a:latin typeface="Garamond" panose="02020404030301010803" pitchFamily="18" charset="0"/>
              </a:defRPr>
            </a:lvl8pPr>
            <a:lvl9pPr marL="3958421" indent="-231326" eaLnBrk="0" fontAlgn="base" hangingPunct="0">
              <a:spcBef>
                <a:spcPct val="0"/>
              </a:spcBef>
              <a:spcAft>
                <a:spcPct val="0"/>
              </a:spcAft>
              <a:defRPr>
                <a:solidFill>
                  <a:schemeClr val="tx1"/>
                </a:solidFill>
                <a:latin typeface="Garamond" panose="02020404030301010803" pitchFamily="18" charset="0"/>
              </a:defRPr>
            </a:lvl9pPr>
          </a:lstStyle>
          <a:p>
            <a:fld id="{F59B33C7-FC44-4B90-A269-3C15130D68E0}" type="slidenum">
              <a:rPr lang="en-US" altLang="en-US" smtClean="0">
                <a:ea typeface="ＭＳ Ｐゴシック" panose="020B0600070205080204" pitchFamily="34" charset="-128"/>
              </a:rPr>
              <a:pPr/>
              <a:t>43</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30189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22B6B57F-7888-4ABC-A9D6-17285F117E40}" type="slidenum">
              <a:rPr lang="en-US" altLang="en-US" smtClean="0"/>
              <a:pPr/>
              <a:t>44</a:t>
            </a:fld>
            <a:endParaRPr lang="en-US" altLang="en-US"/>
          </a:p>
        </p:txBody>
      </p:sp>
    </p:spTree>
    <p:extLst>
      <p:ext uri="{BB962C8B-B14F-4D97-AF65-F5344CB8AC3E}">
        <p14:creationId xmlns:p14="http://schemas.microsoft.com/office/powerpoint/2010/main" val="351018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57066" indent="-291179">
              <a:defRPr>
                <a:solidFill>
                  <a:schemeClr val="tx1"/>
                </a:solidFill>
                <a:latin typeface="Garamond" panose="02020404030301010803" pitchFamily="18" charset="0"/>
                <a:ea typeface="ＭＳ Ｐゴシック" panose="020B0600070205080204" pitchFamily="34" charset="-128"/>
              </a:defRPr>
            </a:lvl2pPr>
            <a:lvl3pPr marL="1164717" indent="-232943">
              <a:defRPr>
                <a:solidFill>
                  <a:schemeClr val="tx1"/>
                </a:solidFill>
                <a:latin typeface="Garamond" panose="02020404030301010803" pitchFamily="18" charset="0"/>
                <a:ea typeface="ＭＳ Ｐゴシック" panose="020B0600070205080204" pitchFamily="34" charset="-128"/>
              </a:defRPr>
            </a:lvl3pPr>
            <a:lvl4pPr marL="1630604" indent="-232943">
              <a:defRPr>
                <a:solidFill>
                  <a:schemeClr val="tx1"/>
                </a:solidFill>
                <a:latin typeface="Garamond" panose="02020404030301010803" pitchFamily="18" charset="0"/>
                <a:ea typeface="ＭＳ Ｐゴシック" panose="020B0600070205080204" pitchFamily="34" charset="-128"/>
              </a:defRPr>
            </a:lvl4pPr>
            <a:lvl5pPr marL="2096491" indent="-232943">
              <a:defRPr>
                <a:solidFill>
                  <a:schemeClr val="tx1"/>
                </a:solidFill>
                <a:latin typeface="Garamond" panose="02020404030301010803"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986A1C57-9C20-4A4E-A66B-A9EED9E1CF80}" type="slidenum">
              <a:rPr lang="en-US" altLang="en-US" smtClean="0"/>
              <a:pPr/>
              <a:t>5</a:t>
            </a:fld>
            <a:endParaRPr lang="en-US" altLang="en-US"/>
          </a:p>
        </p:txBody>
      </p:sp>
    </p:spTree>
    <p:extLst>
      <p:ext uri="{BB962C8B-B14F-4D97-AF65-F5344CB8AC3E}">
        <p14:creationId xmlns:p14="http://schemas.microsoft.com/office/powerpoint/2010/main" val="25098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261AA323-A0B7-4DD1-925B-752E7C83FF39}" type="slidenum">
              <a:rPr lang="en-US" altLang="en-US" smtClean="0">
                <a:ea typeface="ＭＳ Ｐゴシック" panose="020B0600070205080204" pitchFamily="34" charset="-128"/>
              </a:rPr>
              <a:pPr/>
              <a:t>6</a:t>
            </a:fld>
            <a:endParaRPr lang="en-US" altLang="en-US">
              <a:ea typeface="ＭＳ Ｐゴシック" panose="020B0600070205080204" pitchFamily="34" charset="-128"/>
            </a:endParaRPr>
          </a:p>
        </p:txBody>
      </p:sp>
      <p:sp>
        <p:nvSpPr>
          <p:cNvPr id="2253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r>
              <a:rPr lang="en-US" altLang="en-US"/>
              <a:t>November 2016</a:t>
            </a:r>
          </a:p>
        </p:txBody>
      </p:sp>
    </p:spTree>
    <p:extLst>
      <p:ext uri="{BB962C8B-B14F-4D97-AF65-F5344CB8AC3E}">
        <p14:creationId xmlns:p14="http://schemas.microsoft.com/office/powerpoint/2010/main" val="383739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C34AE1-B668-4D71-9DA2-797A9B887AEF}" type="slidenum">
              <a:rPr lang="en-US" altLang="en-US" smtClean="0"/>
              <a:pPr>
                <a:defRPr/>
              </a:pPr>
              <a:t>7</a:t>
            </a:fld>
            <a:endParaRPr lang="en-US" altLang="en-US"/>
          </a:p>
        </p:txBody>
      </p:sp>
    </p:spTree>
    <p:extLst>
      <p:ext uri="{BB962C8B-B14F-4D97-AF65-F5344CB8AC3E}">
        <p14:creationId xmlns:p14="http://schemas.microsoft.com/office/powerpoint/2010/main" val="179927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85305" indent="-302040">
              <a:defRPr>
                <a:solidFill>
                  <a:schemeClr val="tx1"/>
                </a:solidFill>
                <a:latin typeface="Garamond" panose="02020404030301010803" pitchFamily="18" charset="0"/>
              </a:defRPr>
            </a:lvl2pPr>
            <a:lvl3pPr marL="1208161" indent="-241632">
              <a:defRPr>
                <a:solidFill>
                  <a:schemeClr val="tx1"/>
                </a:solidFill>
                <a:latin typeface="Garamond" panose="02020404030301010803" pitchFamily="18" charset="0"/>
              </a:defRPr>
            </a:lvl3pPr>
            <a:lvl4pPr marL="1691425" indent="-241632">
              <a:defRPr>
                <a:solidFill>
                  <a:schemeClr val="tx1"/>
                </a:solidFill>
                <a:latin typeface="Garamond" panose="02020404030301010803" pitchFamily="18" charset="0"/>
              </a:defRPr>
            </a:lvl4pPr>
            <a:lvl5pPr marL="2174690" indent="-241632">
              <a:defRPr>
                <a:solidFill>
                  <a:schemeClr val="tx1"/>
                </a:solidFill>
                <a:latin typeface="Garamond" panose="02020404030301010803" pitchFamily="18" charset="0"/>
              </a:defRPr>
            </a:lvl5pPr>
            <a:lvl6pPr marL="2657955" indent="-241632" eaLnBrk="0" fontAlgn="base" hangingPunct="0">
              <a:spcBef>
                <a:spcPct val="0"/>
              </a:spcBef>
              <a:spcAft>
                <a:spcPct val="0"/>
              </a:spcAft>
              <a:defRPr>
                <a:solidFill>
                  <a:schemeClr val="tx1"/>
                </a:solidFill>
                <a:latin typeface="Garamond" panose="02020404030301010803" pitchFamily="18" charset="0"/>
              </a:defRPr>
            </a:lvl6pPr>
            <a:lvl7pPr marL="3141218" indent="-241632" eaLnBrk="0" fontAlgn="base" hangingPunct="0">
              <a:spcBef>
                <a:spcPct val="0"/>
              </a:spcBef>
              <a:spcAft>
                <a:spcPct val="0"/>
              </a:spcAft>
              <a:defRPr>
                <a:solidFill>
                  <a:schemeClr val="tx1"/>
                </a:solidFill>
                <a:latin typeface="Garamond" panose="02020404030301010803" pitchFamily="18" charset="0"/>
              </a:defRPr>
            </a:lvl7pPr>
            <a:lvl8pPr marL="3624483" indent="-241632" eaLnBrk="0" fontAlgn="base" hangingPunct="0">
              <a:spcBef>
                <a:spcPct val="0"/>
              </a:spcBef>
              <a:spcAft>
                <a:spcPct val="0"/>
              </a:spcAft>
              <a:defRPr>
                <a:solidFill>
                  <a:schemeClr val="tx1"/>
                </a:solidFill>
                <a:latin typeface="Garamond" panose="02020404030301010803" pitchFamily="18" charset="0"/>
              </a:defRPr>
            </a:lvl8pPr>
            <a:lvl9pPr marL="4107747" indent="-241632" eaLnBrk="0" fontAlgn="base" hangingPunct="0">
              <a:spcBef>
                <a:spcPct val="0"/>
              </a:spcBef>
              <a:spcAft>
                <a:spcPct val="0"/>
              </a:spcAft>
              <a:defRPr>
                <a:solidFill>
                  <a:schemeClr val="tx1"/>
                </a:solidFill>
                <a:latin typeface="Garamond" panose="02020404030301010803" pitchFamily="18" charset="0"/>
              </a:defRPr>
            </a:lvl9pPr>
          </a:lstStyle>
          <a:p>
            <a:fld id="{72770CCE-7EDC-4764-9EFF-8CF6DAEC6036}" type="slidenum">
              <a:rPr lang="en-US" altLang="en-US" smtClean="0"/>
              <a:pPr/>
              <a:t>8</a:t>
            </a:fld>
            <a:endParaRPr lang="en-US" altLang="en-US"/>
          </a:p>
        </p:txBody>
      </p:sp>
    </p:spTree>
    <p:extLst>
      <p:ext uri="{BB962C8B-B14F-4D97-AF65-F5344CB8AC3E}">
        <p14:creationId xmlns:p14="http://schemas.microsoft.com/office/powerpoint/2010/main" val="279282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57066" indent="-291179">
              <a:defRPr>
                <a:solidFill>
                  <a:schemeClr val="tx1"/>
                </a:solidFill>
                <a:latin typeface="Garamond" panose="02020404030301010803" pitchFamily="18" charset="0"/>
                <a:ea typeface="ＭＳ Ｐゴシック" panose="020B0600070205080204" pitchFamily="34" charset="-128"/>
              </a:defRPr>
            </a:lvl2pPr>
            <a:lvl3pPr marL="1164717" indent="-232943">
              <a:defRPr>
                <a:solidFill>
                  <a:schemeClr val="tx1"/>
                </a:solidFill>
                <a:latin typeface="Garamond" panose="02020404030301010803" pitchFamily="18" charset="0"/>
                <a:ea typeface="ＭＳ Ｐゴシック" panose="020B0600070205080204" pitchFamily="34" charset="-128"/>
              </a:defRPr>
            </a:lvl3pPr>
            <a:lvl4pPr marL="1630604" indent="-232943">
              <a:defRPr>
                <a:solidFill>
                  <a:schemeClr val="tx1"/>
                </a:solidFill>
                <a:latin typeface="Garamond" panose="02020404030301010803" pitchFamily="18" charset="0"/>
                <a:ea typeface="ＭＳ Ｐゴシック" panose="020B0600070205080204" pitchFamily="34" charset="-128"/>
              </a:defRPr>
            </a:lvl4pPr>
            <a:lvl5pPr marL="2096491" indent="-232943">
              <a:defRPr>
                <a:solidFill>
                  <a:schemeClr val="tx1"/>
                </a:solidFill>
                <a:latin typeface="Garamond" panose="02020404030301010803" pitchFamily="18"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defTabSz="931774" eaLnBrk="0" fontAlgn="base" hangingPunct="0">
              <a:spcBef>
                <a:spcPct val="0"/>
              </a:spcBef>
              <a:spcAft>
                <a:spcPct val="0"/>
              </a:spcAft>
              <a:defRPr/>
            </a:pPr>
            <a:fld id="{F64F6124-693F-45B1-8192-69DFA012DFC7}" type="slidenum">
              <a:rPr lang="en-US" altLang="en-US">
                <a:solidFill>
                  <a:prstClr val="black"/>
                </a:solidFill>
              </a:rPr>
              <a:pPr defTabSz="931774" eaLnBrk="0" fontAlgn="base" hangingPunct="0">
                <a:spcBef>
                  <a:spcPct val="0"/>
                </a:spcBef>
                <a:spcAft>
                  <a:spcPct val="0"/>
                </a:spcAft>
                <a:defRPr/>
              </a:pPr>
              <a:t>9</a:t>
            </a:fld>
            <a:endParaRPr lang="en-US" altLang="en-US">
              <a:solidFill>
                <a:prstClr val="black"/>
              </a:solidFill>
            </a:endParaRPr>
          </a:p>
        </p:txBody>
      </p:sp>
      <p:sp>
        <p:nvSpPr>
          <p:cNvPr id="2" name="Footer Placeholder 1"/>
          <p:cNvSpPr>
            <a:spLocks noGrp="1"/>
          </p:cNvSpPr>
          <p:nvPr>
            <p:ph type="ftr" sz="quarter" idx="10"/>
          </p:nvPr>
        </p:nvSpPr>
        <p:spPr/>
        <p:txBody>
          <a:bodyPr/>
          <a:lstStyle/>
          <a:p>
            <a:pPr defTabSz="931774" eaLnBrk="0" fontAlgn="base" hangingPunct="0">
              <a:spcBef>
                <a:spcPct val="0"/>
              </a:spcBef>
              <a:spcAft>
                <a:spcPct val="0"/>
              </a:spcAft>
              <a:defRPr/>
            </a:pPr>
            <a:r>
              <a:rPr lang="en-US">
                <a:solidFill>
                  <a:prstClr val="black"/>
                </a:solidFill>
                <a:latin typeface="Garamond" panose="02020404030301010803" pitchFamily="18" charset="0"/>
              </a:rPr>
              <a:t>November 2016</a:t>
            </a:r>
          </a:p>
        </p:txBody>
      </p:sp>
    </p:spTree>
    <p:extLst>
      <p:ext uri="{BB962C8B-B14F-4D97-AF65-F5344CB8AC3E}">
        <p14:creationId xmlns:p14="http://schemas.microsoft.com/office/powerpoint/2010/main" val="17199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7066" indent="-291179">
              <a:defRPr>
                <a:solidFill>
                  <a:schemeClr val="tx1"/>
                </a:solidFill>
                <a:latin typeface="Garamond" panose="02020404030301010803" pitchFamily="18" charset="0"/>
              </a:defRPr>
            </a:lvl2pPr>
            <a:lvl3pPr marL="1164717" indent="-232943">
              <a:defRPr>
                <a:solidFill>
                  <a:schemeClr val="tx1"/>
                </a:solidFill>
                <a:latin typeface="Garamond" panose="02020404030301010803" pitchFamily="18" charset="0"/>
              </a:defRPr>
            </a:lvl3pPr>
            <a:lvl4pPr marL="1630604" indent="-232943">
              <a:defRPr>
                <a:solidFill>
                  <a:schemeClr val="tx1"/>
                </a:solidFill>
                <a:latin typeface="Garamond" panose="02020404030301010803" pitchFamily="18" charset="0"/>
              </a:defRPr>
            </a:lvl4pPr>
            <a:lvl5pPr marL="2096491" indent="-232943">
              <a:defRPr>
                <a:solidFill>
                  <a:schemeClr val="tx1"/>
                </a:solidFill>
                <a:latin typeface="Garamond" panose="02020404030301010803" pitchFamily="18" charset="0"/>
              </a:defRPr>
            </a:lvl5pPr>
            <a:lvl6pPr marL="2562377" indent="-232943" eaLnBrk="0" fontAlgn="base" hangingPunct="0">
              <a:spcBef>
                <a:spcPct val="0"/>
              </a:spcBef>
              <a:spcAft>
                <a:spcPct val="0"/>
              </a:spcAft>
              <a:defRPr>
                <a:solidFill>
                  <a:schemeClr val="tx1"/>
                </a:solidFill>
                <a:latin typeface="Garamond" panose="02020404030301010803" pitchFamily="18" charset="0"/>
              </a:defRPr>
            </a:lvl6pPr>
            <a:lvl7pPr marL="3028264" indent="-232943" eaLnBrk="0" fontAlgn="base" hangingPunct="0">
              <a:spcBef>
                <a:spcPct val="0"/>
              </a:spcBef>
              <a:spcAft>
                <a:spcPct val="0"/>
              </a:spcAft>
              <a:defRPr>
                <a:solidFill>
                  <a:schemeClr val="tx1"/>
                </a:solidFill>
                <a:latin typeface="Garamond" panose="02020404030301010803" pitchFamily="18" charset="0"/>
              </a:defRPr>
            </a:lvl7pPr>
            <a:lvl8pPr marL="3494151" indent="-232943" eaLnBrk="0" fontAlgn="base" hangingPunct="0">
              <a:spcBef>
                <a:spcPct val="0"/>
              </a:spcBef>
              <a:spcAft>
                <a:spcPct val="0"/>
              </a:spcAft>
              <a:defRPr>
                <a:solidFill>
                  <a:schemeClr val="tx1"/>
                </a:solidFill>
                <a:latin typeface="Garamond" panose="02020404030301010803" pitchFamily="18" charset="0"/>
              </a:defRPr>
            </a:lvl8pPr>
            <a:lvl9pPr marL="3960038" indent="-232943" eaLnBrk="0" fontAlgn="base" hangingPunct="0">
              <a:spcBef>
                <a:spcPct val="0"/>
              </a:spcBef>
              <a:spcAft>
                <a:spcPct val="0"/>
              </a:spcAft>
              <a:defRPr>
                <a:solidFill>
                  <a:schemeClr val="tx1"/>
                </a:solidFill>
                <a:latin typeface="Garamond" panose="02020404030301010803" pitchFamily="18" charset="0"/>
              </a:defRPr>
            </a:lvl9pPr>
          </a:lstStyle>
          <a:p>
            <a:fld id="{D26349F6-E473-4201-B28D-3E21C88166B3}" type="slidenum">
              <a:rPr lang="en-US" altLang="en-US" smtClean="0"/>
              <a:pPr/>
              <a:t>10</a:t>
            </a:fld>
            <a:endParaRPr lang="en-US" altLang="en-US"/>
          </a:p>
        </p:txBody>
      </p:sp>
    </p:spTree>
    <p:extLst>
      <p:ext uri="{BB962C8B-B14F-4D97-AF65-F5344CB8AC3E}">
        <p14:creationId xmlns:p14="http://schemas.microsoft.com/office/powerpoint/2010/main" val="24856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449" indent="-289562">
              <a:spcBef>
                <a:spcPct val="30000"/>
              </a:spcBef>
              <a:defRPr sz="1200">
                <a:solidFill>
                  <a:schemeClr val="tx1"/>
                </a:solidFill>
                <a:latin typeface="Calibri" panose="020F0502020204030204" pitchFamily="34" charset="0"/>
              </a:defRPr>
            </a:lvl2pPr>
            <a:lvl3pPr marL="1164717" indent="-231326">
              <a:spcBef>
                <a:spcPct val="30000"/>
              </a:spcBef>
              <a:defRPr sz="1200">
                <a:solidFill>
                  <a:schemeClr val="tx1"/>
                </a:solidFill>
                <a:latin typeface="Calibri" panose="020F0502020204030204" pitchFamily="34" charset="0"/>
              </a:defRPr>
            </a:lvl3pPr>
            <a:lvl4pPr marL="1630604" indent="-231326">
              <a:spcBef>
                <a:spcPct val="30000"/>
              </a:spcBef>
              <a:defRPr sz="1200">
                <a:solidFill>
                  <a:schemeClr val="tx1"/>
                </a:solidFill>
                <a:latin typeface="Calibri" panose="020F0502020204030204" pitchFamily="34" charset="0"/>
              </a:defRPr>
            </a:lvl4pPr>
            <a:lvl5pPr marL="2096491" indent="-231326">
              <a:spcBef>
                <a:spcPct val="30000"/>
              </a:spcBef>
              <a:defRPr sz="1200">
                <a:solidFill>
                  <a:schemeClr val="tx1"/>
                </a:solidFill>
                <a:latin typeface="Calibri" panose="020F0502020204030204" pitchFamily="34" charset="0"/>
              </a:defRPr>
            </a:lvl5pPr>
            <a:lvl6pPr marL="2562377" indent="-231326" eaLnBrk="0" fontAlgn="base" hangingPunct="0">
              <a:spcBef>
                <a:spcPct val="30000"/>
              </a:spcBef>
              <a:spcAft>
                <a:spcPct val="0"/>
              </a:spcAft>
              <a:defRPr sz="1200">
                <a:solidFill>
                  <a:schemeClr val="tx1"/>
                </a:solidFill>
                <a:latin typeface="Calibri" panose="020F0502020204030204" pitchFamily="34" charset="0"/>
              </a:defRPr>
            </a:lvl6pPr>
            <a:lvl7pPr marL="3028264" indent="-231326" eaLnBrk="0" fontAlgn="base" hangingPunct="0">
              <a:spcBef>
                <a:spcPct val="30000"/>
              </a:spcBef>
              <a:spcAft>
                <a:spcPct val="0"/>
              </a:spcAft>
              <a:defRPr sz="1200">
                <a:solidFill>
                  <a:schemeClr val="tx1"/>
                </a:solidFill>
                <a:latin typeface="Calibri" panose="020F0502020204030204" pitchFamily="34" charset="0"/>
              </a:defRPr>
            </a:lvl7pPr>
            <a:lvl8pPr marL="3494151" indent="-231326" eaLnBrk="0" fontAlgn="base" hangingPunct="0">
              <a:spcBef>
                <a:spcPct val="30000"/>
              </a:spcBef>
              <a:spcAft>
                <a:spcPct val="0"/>
              </a:spcAft>
              <a:defRPr sz="1200">
                <a:solidFill>
                  <a:schemeClr val="tx1"/>
                </a:solidFill>
                <a:latin typeface="Calibri" panose="020F0502020204030204" pitchFamily="34" charset="0"/>
              </a:defRPr>
            </a:lvl8pPr>
            <a:lvl9pPr marL="3960038" indent="-23132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8EA539-41B8-43D0-AEDD-F0168781037E}" type="slidenum">
              <a:rPr lang="en-US" altLang="en-US" smtClean="0">
                <a:latin typeface="Garamond" panose="02020404030301010803" pitchFamily="18" charset="0"/>
              </a:rPr>
              <a:pPr>
                <a:spcBef>
                  <a:spcPct val="0"/>
                </a:spcBef>
              </a:pPr>
              <a:t>11</a:t>
            </a:fld>
            <a:endParaRPr lang="en-US" altLang="en-US">
              <a:latin typeface="Garamond" panose="02020404030301010803" pitchFamily="18" charset="0"/>
            </a:endParaRPr>
          </a:p>
        </p:txBody>
      </p:sp>
    </p:spTree>
    <p:extLst>
      <p:ext uri="{BB962C8B-B14F-4D97-AF65-F5344CB8AC3E}">
        <p14:creationId xmlns:p14="http://schemas.microsoft.com/office/powerpoint/2010/main" val="1968317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885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3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74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6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6316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1765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CEAC56F-3400-424E-8AC7-29E8453619B4}" type="slidenum">
              <a:rPr lang="en-US" altLang="en-US"/>
              <a:pPr>
                <a:defRPr/>
              </a:pPr>
              <a:t>‹#›</a:t>
            </a:fld>
            <a:endParaRPr lang="en-US" altLang="en-US"/>
          </a:p>
        </p:txBody>
      </p:sp>
    </p:spTree>
    <p:extLst>
      <p:ext uri="{BB962C8B-B14F-4D97-AF65-F5344CB8AC3E}">
        <p14:creationId xmlns:p14="http://schemas.microsoft.com/office/powerpoint/2010/main" val="98222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xtgenscienc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ellen.ebert@k12.wa.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k12.wa.us/student-success/resources-subject-area/science/science-k%E2%80%9312-learning-standa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12.wa.us/Science/Standard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k12.wa.us/assessment/StateTesting/timelines-calendar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a.portal.cambiumast.com/resources/user-guides-and-manuals-test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a.portal.cambiumast.com/resources/modules-test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k12.wa.us/assessment/StateTesting/ScaleScores.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eportcard.ospi.k12.wa.us/summary.aspx?groupLevel=District&amp;schoolId=1&amp;reportLevel=State&amp;yrs=2016-17&amp;year=2016-17" TargetMode="External"/><Relationship Id="rId2" Type="http://schemas.openxmlformats.org/officeDocument/2006/relationships/hyperlink" Target="https://wa.portal.airast.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cience@k12.wa.us" TargetMode="External"/><Relationship Id="rId7" Type="http://schemas.openxmlformats.org/officeDocument/2006/relationships/hyperlink" Target="mailto:jessica.cole@k12.wa.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korey.peterson@k12.wa.us" TargetMode="External"/><Relationship Id="rId5" Type="http://schemas.openxmlformats.org/officeDocument/2006/relationships/hyperlink" Target="mailto:jacob.parikh@k12.wa.us" TargetMode="External"/><Relationship Id="rId4" Type="http://schemas.openxmlformats.org/officeDocument/2006/relationships/hyperlink" Target="mailto:dawn.cope@k12.wa.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a.portal.cambiumast.com/training-tests.s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ublic.govdelivery.com/accounts/WAOSPI/subscriber/ne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12.wa.us/policy-funding/grants-grant-management/every-student-succeeds-act-essa-implemen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app.leg.wa.gov/billsummary?BillNumber=1599&amp;Year=2019&amp;Initiative=fal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k12.wa.us/GraduationRequirements/HB1599.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p:txBody>
          <a:bodyPr>
            <a:normAutofit fontScale="90000"/>
          </a:bodyPr>
          <a:lstStyle/>
          <a:p>
            <a:r>
              <a:rPr lang="en-US" altLang="en-US" dirty="0"/>
              <a:t>State Summative Science Test</a:t>
            </a:r>
            <a:br>
              <a:rPr lang="en-US" altLang="en-US" dirty="0"/>
            </a:br>
            <a:r>
              <a:rPr lang="en-US" altLang="en-US" dirty="0"/>
              <a:t>Year 2</a:t>
            </a:r>
            <a:endParaRPr lang="en-US" dirty="0"/>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p:txBody>
          <a:bodyPr>
            <a:normAutofit fontScale="77500" lnSpcReduction="20000"/>
          </a:bodyPr>
          <a:lstStyle/>
          <a:p>
            <a:pPr marL="61913"/>
            <a:r>
              <a:rPr lang="en-US" altLang="en-US" dirty="0"/>
              <a:t>WERA Conference </a:t>
            </a:r>
          </a:p>
          <a:p>
            <a:pPr marL="61913"/>
            <a:r>
              <a:rPr lang="en-US" altLang="en-US" dirty="0"/>
              <a:t>December, 2019</a:t>
            </a:r>
          </a:p>
          <a:p>
            <a:pPr marL="61913"/>
            <a:endParaRPr lang="en-US" altLang="en-US" dirty="0"/>
          </a:p>
          <a:p>
            <a:pPr marL="61913"/>
            <a:r>
              <a:rPr lang="en-US" altLang="en-US" sz="3400" dirty="0"/>
              <a:t>Washington Comprehensive Assessment of Science (WCAS)</a:t>
            </a:r>
          </a:p>
          <a:p>
            <a:endParaRPr lang="en-US" dirty="0"/>
          </a:p>
        </p:txBody>
      </p:sp>
      <p:sp>
        <p:nvSpPr>
          <p:cNvPr id="4" name="Title 4">
            <a:extLst>
              <a:ext uri="{FF2B5EF4-FFF2-40B4-BE49-F238E27FC236}">
                <a16:creationId xmlns:a16="http://schemas.microsoft.com/office/drawing/2014/main" id="{EEC2653B-09B9-2F4B-BFD1-78702681655A}"/>
              </a:ext>
            </a:extLst>
          </p:cNvPr>
          <p:cNvSpPr txBox="1">
            <a:spLocks/>
          </p:cNvSpPr>
          <p:nvPr/>
        </p:nvSpPr>
        <p:spPr>
          <a:xfrm>
            <a:off x="0" y="5822335"/>
            <a:ext cx="12192000" cy="564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r>
              <a:rPr lang="en-US" sz="3200" b="1" dirty="0"/>
              <a:t>Office of Superintendent of Public Instruction</a:t>
            </a:r>
          </a:p>
        </p:txBody>
      </p:sp>
      <p:sp>
        <p:nvSpPr>
          <p:cNvPr id="5" name="Subtitle 5">
            <a:extLst>
              <a:ext uri="{FF2B5EF4-FFF2-40B4-BE49-F238E27FC236}">
                <a16:creationId xmlns:a16="http://schemas.microsoft.com/office/drawing/2014/main" id="{564D0AD3-C11C-FE46-A133-7DBA0BD9443F}"/>
              </a:ext>
            </a:extLst>
          </p:cNvPr>
          <p:cNvSpPr txBox="1">
            <a:spLocks/>
          </p:cNvSpPr>
          <p:nvPr/>
        </p:nvSpPr>
        <p:spPr>
          <a:xfrm>
            <a:off x="1524000" y="6426195"/>
            <a:ext cx="9144000" cy="42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Chris Reykdal, State Superintendent</a:t>
            </a:r>
          </a:p>
        </p:txBody>
      </p:sp>
    </p:spTree>
    <p:extLst>
      <p:ext uri="{BB962C8B-B14F-4D97-AF65-F5344CB8AC3E}">
        <p14:creationId xmlns:p14="http://schemas.microsoft.com/office/powerpoint/2010/main" val="284180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altLang="en-US" dirty="0">
                <a:hlinkClick r:id="rId3"/>
              </a:rPr>
              <a:t>NGSS Resources</a:t>
            </a:r>
            <a:endParaRPr lang="en-US" altLang="en-US" dirty="0"/>
          </a:p>
        </p:txBody>
      </p:sp>
      <p:sp>
        <p:nvSpPr>
          <p:cNvPr id="31747" name="Content Placeholder 2"/>
          <p:cNvSpPr>
            <a:spLocks noGrp="1"/>
          </p:cNvSpPr>
          <p:nvPr>
            <p:ph idx="1"/>
          </p:nvPr>
        </p:nvSpPr>
        <p:spPr/>
        <p:txBody>
          <a:bodyPr/>
          <a:lstStyle/>
          <a:p>
            <a:pPr>
              <a:spcAft>
                <a:spcPts val="600"/>
              </a:spcAft>
              <a:buFont typeface="Wingdings" panose="05000000000000000000" pitchFamily="2" charset="2"/>
              <a:buChar char="§"/>
            </a:pPr>
            <a:r>
              <a:rPr lang="en-US" altLang="en-US" dirty="0"/>
              <a:t>Next Generation Science Standards (NGSS)</a:t>
            </a:r>
          </a:p>
          <a:p>
            <a:pPr>
              <a:spcAft>
                <a:spcPts val="600"/>
              </a:spcAft>
              <a:buFont typeface="Wingdings" panose="05000000000000000000" pitchFamily="2" charset="2"/>
              <a:buChar char="§"/>
            </a:pPr>
            <a:r>
              <a:rPr lang="en-US" altLang="en-US" dirty="0"/>
              <a:t>NGSS Appendices</a:t>
            </a:r>
          </a:p>
          <a:p>
            <a:pPr>
              <a:spcAft>
                <a:spcPts val="600"/>
              </a:spcAft>
              <a:buFont typeface="Wingdings" panose="05000000000000000000" pitchFamily="2" charset="2"/>
              <a:buChar char="§"/>
            </a:pPr>
            <a:r>
              <a:rPr lang="en-US" altLang="en-US" dirty="0"/>
              <a:t>K–12 Framework for Science Education</a:t>
            </a:r>
          </a:p>
          <a:p>
            <a:endParaRPr lang="en-US" altLang="en-US" dirty="0"/>
          </a:p>
        </p:txBody>
      </p:sp>
      <p:pic>
        <p:nvPicPr>
          <p:cNvPr id="31748" name="Picture 3" descr="Image of students looking into a microscope" title="NGSS Resource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637" y="3834008"/>
            <a:ext cx="5007553" cy="197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0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dirty="0"/>
              <a:t>Learning and Teaching Science</a:t>
            </a:r>
          </a:p>
        </p:txBody>
      </p:sp>
      <p:sp>
        <p:nvSpPr>
          <p:cNvPr id="50179" name="Content Placeholder 2"/>
          <p:cNvSpPr>
            <a:spLocks noGrp="1"/>
          </p:cNvSpPr>
          <p:nvPr>
            <p:ph idx="1"/>
          </p:nvPr>
        </p:nvSpPr>
        <p:spPr/>
        <p:txBody>
          <a:bodyPr/>
          <a:lstStyle/>
          <a:p>
            <a:pPr eaLnBrk="1" hangingPunct="1">
              <a:lnSpc>
                <a:spcPct val="110000"/>
              </a:lnSpc>
              <a:buFont typeface="Wingdings" panose="05000000000000000000" pitchFamily="2" charset="2"/>
              <a:buChar char="§"/>
            </a:pPr>
            <a:r>
              <a:rPr lang="en-US" altLang="en-US" sz="3200" dirty="0"/>
              <a:t>Ellen Ebert, Director</a:t>
            </a:r>
          </a:p>
          <a:p>
            <a:pPr lvl="1">
              <a:lnSpc>
                <a:spcPct val="80000"/>
              </a:lnSpc>
              <a:spcAft>
                <a:spcPts val="600"/>
              </a:spcAft>
              <a:buFont typeface="Wingdings" panose="05000000000000000000" pitchFamily="2" charset="2"/>
              <a:buChar char="§"/>
            </a:pPr>
            <a:r>
              <a:rPr lang="en-US" altLang="en-US" sz="3200" dirty="0">
                <a:hlinkClick r:id="rId3"/>
              </a:rPr>
              <a:t>Ellen.Ebert@k12.wa.us</a:t>
            </a:r>
            <a:endParaRPr lang="en-US" altLang="en-US" sz="3200" dirty="0"/>
          </a:p>
        </p:txBody>
      </p:sp>
    </p:spTree>
    <p:extLst>
      <p:ext uri="{BB962C8B-B14F-4D97-AF65-F5344CB8AC3E}">
        <p14:creationId xmlns:p14="http://schemas.microsoft.com/office/powerpoint/2010/main" val="319444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128" y="1421704"/>
            <a:ext cx="2710310" cy="1417749"/>
          </a:xfrm>
        </p:spPr>
        <p:txBody>
          <a:bodyPr>
            <a:normAutofit fontScale="90000"/>
          </a:bodyPr>
          <a:lstStyle/>
          <a:p>
            <a:r>
              <a:rPr lang="en-US" dirty="0"/>
              <a:t>2013 </a:t>
            </a:r>
            <a:br>
              <a:rPr lang="en-US" dirty="0"/>
            </a:br>
            <a:r>
              <a:rPr lang="en-US" dirty="0"/>
              <a:t>Washington </a:t>
            </a:r>
            <a:br>
              <a:rPr lang="en-US" dirty="0"/>
            </a:br>
            <a:r>
              <a:rPr lang="en-US" dirty="0"/>
              <a:t>State K-12 </a:t>
            </a:r>
            <a:br>
              <a:rPr lang="en-US" dirty="0"/>
            </a:br>
            <a:r>
              <a:rPr lang="en-US" dirty="0"/>
              <a:t>Science </a:t>
            </a:r>
            <a:br>
              <a:rPr lang="en-US" dirty="0"/>
            </a:br>
            <a:r>
              <a:rPr lang="en-US" dirty="0"/>
              <a:t>Learning </a:t>
            </a:r>
            <a:br>
              <a:rPr lang="en-US" dirty="0"/>
            </a:br>
            <a:r>
              <a:rPr lang="en-US" dirty="0"/>
              <a:t>Standards</a:t>
            </a:r>
          </a:p>
        </p:txBody>
      </p:sp>
      <p:sp>
        <p:nvSpPr>
          <p:cNvPr id="5" name="Content Placeholder 4"/>
          <p:cNvSpPr>
            <a:spLocks noGrp="1"/>
          </p:cNvSpPr>
          <p:nvPr>
            <p:ph idx="1"/>
          </p:nvPr>
        </p:nvSpPr>
        <p:spPr>
          <a:xfrm>
            <a:off x="608999" y="4010459"/>
            <a:ext cx="2332164" cy="2077520"/>
          </a:xfrm>
        </p:spPr>
        <p:txBody>
          <a:bodyPr>
            <a:noAutofit/>
          </a:bodyPr>
          <a:lstStyle/>
          <a:p>
            <a:pPr marL="0" indent="0">
              <a:buNone/>
            </a:pPr>
            <a:r>
              <a:rPr lang="en-US" sz="2000" dirty="0">
                <a:hlinkClick r:id="rId2"/>
              </a:rPr>
              <a:t>https://www.k12.wa.us/student-success/resources-subject-area/science/science-k%E2%80%9312-learning-standards</a:t>
            </a:r>
            <a:endParaRPr lang="en-US" sz="2000" dirty="0"/>
          </a:p>
        </p:txBody>
      </p:sp>
      <p:pic>
        <p:nvPicPr>
          <p:cNvPr id="2" name="Picture 1" descr="This is a screenshot of the updated Science K-12 Learning Standards webpage." title="Webpage image"/>
          <p:cNvPicPr>
            <a:picLocks noChangeAspect="1"/>
          </p:cNvPicPr>
          <p:nvPr/>
        </p:nvPicPr>
        <p:blipFill>
          <a:blip r:embed="rId3"/>
          <a:stretch>
            <a:fillRect/>
          </a:stretch>
        </p:blipFill>
        <p:spPr>
          <a:xfrm>
            <a:off x="3171438" y="180452"/>
            <a:ext cx="9020562" cy="6295762"/>
          </a:xfrm>
          <a:prstGeom prst="rect">
            <a:avLst/>
          </a:prstGeom>
          <a:ln>
            <a:solidFill>
              <a:srgbClr val="009999"/>
            </a:solidFill>
          </a:ln>
        </p:spPr>
      </p:pic>
    </p:spTree>
    <p:extLst>
      <p:ext uri="{BB962C8B-B14F-4D97-AF65-F5344CB8AC3E}">
        <p14:creationId xmlns:p14="http://schemas.microsoft.com/office/powerpoint/2010/main" val="373924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defRPr/>
            </a:pPr>
            <a:r>
              <a:rPr lang="en-US" altLang="en-US" sz="4400" dirty="0"/>
              <a:t>Washington Comprehensive Assessment of Science (WCAS)</a:t>
            </a:r>
            <a:endParaRPr lang="en-US" altLang="en-US" dirty="0"/>
          </a:p>
        </p:txBody>
      </p:sp>
      <p:graphicFrame>
        <p:nvGraphicFramePr>
          <p:cNvPr id="2" name="Table 1" descr="This table has 3 columns and 2 rows. The header in the first section is merged." title="WCAS standards table"/>
          <p:cNvGraphicFramePr>
            <a:graphicFrameLocks noGrp="1"/>
          </p:cNvGraphicFramePr>
          <p:nvPr>
            <p:extLst>
              <p:ext uri="{D42A27DB-BD31-4B8C-83A1-F6EECF244321}">
                <p14:modId xmlns:p14="http://schemas.microsoft.com/office/powerpoint/2010/main" val="1707506284"/>
              </p:ext>
            </p:extLst>
          </p:nvPr>
        </p:nvGraphicFramePr>
        <p:xfrm>
          <a:off x="1022466" y="1715194"/>
          <a:ext cx="8807334" cy="3695006"/>
        </p:xfrm>
        <a:graphic>
          <a:graphicData uri="http://schemas.openxmlformats.org/drawingml/2006/table">
            <a:tbl>
              <a:tblPr firstRow="1" bandRow="1">
                <a:tableStyleId>{5C22544A-7EE6-4342-B048-85BDC9FD1C3A}</a:tableStyleId>
              </a:tblPr>
              <a:tblGrid>
                <a:gridCol w="2935146">
                  <a:extLst>
                    <a:ext uri="{9D8B030D-6E8A-4147-A177-3AD203B41FA5}">
                      <a16:colId xmlns:a16="http://schemas.microsoft.com/office/drawing/2014/main" val="1142751695"/>
                    </a:ext>
                  </a:extLst>
                </a:gridCol>
                <a:gridCol w="2936094">
                  <a:extLst>
                    <a:ext uri="{9D8B030D-6E8A-4147-A177-3AD203B41FA5}">
                      <a16:colId xmlns:a16="http://schemas.microsoft.com/office/drawing/2014/main" val="2444784995"/>
                    </a:ext>
                  </a:extLst>
                </a:gridCol>
                <a:gridCol w="2936094">
                  <a:extLst>
                    <a:ext uri="{9D8B030D-6E8A-4147-A177-3AD203B41FA5}">
                      <a16:colId xmlns:a16="http://schemas.microsoft.com/office/drawing/2014/main" val="3037882087"/>
                    </a:ext>
                  </a:extLst>
                </a:gridCol>
              </a:tblGrid>
              <a:tr h="1169560">
                <a:tc gridSpan="3">
                  <a:txBody>
                    <a:bodyPr/>
                    <a:lstStyle/>
                    <a:p>
                      <a:pPr marL="0" marR="0" indent="-95250" algn="l">
                        <a:spcBef>
                          <a:spcPts val="0"/>
                        </a:spcBef>
                        <a:spcAft>
                          <a:spcPts val="0"/>
                        </a:spcAft>
                      </a:pPr>
                      <a:r>
                        <a:rPr lang="en-US" sz="2000" dirty="0">
                          <a:solidFill>
                            <a:schemeClr val="bg2"/>
                          </a:solidFill>
                          <a:effectLst/>
                        </a:rPr>
                        <a:t>Washington State 2013 K-12 Science Learning Standards </a:t>
                      </a:r>
                    </a:p>
                    <a:p>
                      <a:pPr marL="0" marR="0" indent="-95250" algn="l">
                        <a:spcBef>
                          <a:spcPts val="0"/>
                        </a:spcBef>
                        <a:spcAft>
                          <a:spcPts val="0"/>
                        </a:spcAft>
                      </a:pPr>
                      <a:r>
                        <a:rPr lang="en-US" sz="2000" dirty="0">
                          <a:solidFill>
                            <a:schemeClr val="bg2"/>
                          </a:solidFill>
                          <a:effectLst/>
                        </a:rPr>
                        <a:t>Next Generation Science Standards (NGSS)</a:t>
                      </a:r>
                      <a:endParaRPr lang="en-US" sz="2000" dirty="0">
                        <a:solidFill>
                          <a:schemeClr val="bg2"/>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0832048"/>
                  </a:ext>
                </a:extLst>
              </a:tr>
              <a:tr h="1355886">
                <a:tc>
                  <a:txBody>
                    <a:bodyPr/>
                    <a:lstStyle/>
                    <a:p>
                      <a:pPr marL="228600" marR="0" indent="-228600" algn="ctr">
                        <a:spcBef>
                          <a:spcPts val="0"/>
                        </a:spcBef>
                        <a:spcAft>
                          <a:spcPts val="0"/>
                        </a:spcAft>
                      </a:pPr>
                      <a:r>
                        <a:rPr lang="en-US" sz="2000" dirty="0">
                          <a:effectLst/>
                        </a:rPr>
                        <a:t>Grade 5</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28600" marR="0" indent="-228600" algn="ctr">
                        <a:spcBef>
                          <a:spcPts val="0"/>
                        </a:spcBef>
                        <a:spcAft>
                          <a:spcPts val="0"/>
                        </a:spcAft>
                      </a:pPr>
                      <a:r>
                        <a:rPr lang="en-US" sz="2000" dirty="0">
                          <a:effectLst/>
                        </a:rPr>
                        <a:t>Grade 8</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28600" marR="0" indent="-228600" algn="ctr">
                        <a:spcBef>
                          <a:spcPts val="0"/>
                        </a:spcBef>
                        <a:spcAft>
                          <a:spcPts val="0"/>
                        </a:spcAft>
                      </a:pPr>
                      <a:r>
                        <a:rPr lang="en-US" sz="2000">
                          <a:effectLst/>
                        </a:rPr>
                        <a:t>Grade 11</a:t>
                      </a:r>
                      <a:endParaRPr lang="en-US" sz="200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891403"/>
                  </a:ext>
                </a:extLst>
              </a:tr>
              <a:tr h="1169560">
                <a:tc>
                  <a:txBody>
                    <a:bodyPr/>
                    <a:lstStyle/>
                    <a:p>
                      <a:pPr marL="10160" marR="0" indent="0" algn="ctr">
                        <a:spcBef>
                          <a:spcPts val="0"/>
                        </a:spcBef>
                        <a:spcAft>
                          <a:spcPts val="0"/>
                        </a:spcAft>
                      </a:pPr>
                      <a:r>
                        <a:rPr lang="en-US" sz="2000" dirty="0">
                          <a:effectLst/>
                        </a:rPr>
                        <a:t>3-5 band </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160" marR="0" indent="0" algn="ctr">
                        <a:spcBef>
                          <a:spcPts val="0"/>
                        </a:spcBef>
                        <a:spcAft>
                          <a:spcPts val="0"/>
                        </a:spcAft>
                      </a:pPr>
                      <a:r>
                        <a:rPr lang="en-US" sz="2000" dirty="0">
                          <a:effectLst/>
                        </a:rPr>
                        <a:t>Middle School band </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160" marR="0" indent="0" algn="ctr">
                        <a:spcBef>
                          <a:spcPts val="0"/>
                        </a:spcBef>
                        <a:spcAft>
                          <a:spcPts val="0"/>
                        </a:spcAft>
                      </a:pPr>
                      <a:r>
                        <a:rPr lang="en-US" sz="2000" dirty="0">
                          <a:effectLst/>
                        </a:rPr>
                        <a:t>High School band </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667690"/>
                  </a:ext>
                </a:extLst>
              </a:tr>
            </a:tbl>
          </a:graphicData>
        </a:graphic>
      </p:graphicFrame>
      <p:sp>
        <p:nvSpPr>
          <p:cNvPr id="3" name="TextBox 2"/>
          <p:cNvSpPr txBox="1"/>
          <p:nvPr/>
        </p:nvSpPr>
        <p:spPr>
          <a:xfrm>
            <a:off x="919942" y="5396347"/>
            <a:ext cx="6172200" cy="646331"/>
          </a:xfrm>
          <a:prstGeom prst="rect">
            <a:avLst/>
          </a:prstGeom>
          <a:noFill/>
        </p:spPr>
        <p:txBody>
          <a:bodyPr wrap="square" rtlCol="0">
            <a:spAutoFit/>
          </a:bodyPr>
          <a:lstStyle/>
          <a:p>
            <a:r>
              <a:rPr lang="en-US" dirty="0">
                <a:hlinkClick r:id="rId3"/>
              </a:rPr>
              <a:t>http://www.k12.wa.us/Science/Standards.aspx</a:t>
            </a:r>
            <a:endParaRPr lang="en-US" dirty="0"/>
          </a:p>
          <a:p>
            <a:endParaRPr lang="en-US" dirty="0"/>
          </a:p>
        </p:txBody>
      </p:sp>
    </p:spTree>
    <p:extLst>
      <p:ext uri="{BB962C8B-B14F-4D97-AF65-F5344CB8AC3E}">
        <p14:creationId xmlns:p14="http://schemas.microsoft.com/office/powerpoint/2010/main" val="37861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9" y="422275"/>
            <a:ext cx="10515600" cy="1325563"/>
          </a:xfrm>
        </p:spPr>
        <p:txBody>
          <a:bodyPr/>
          <a:lstStyle/>
          <a:p>
            <a:r>
              <a:rPr lang="en-US" dirty="0"/>
              <a:t>2020 WCAS Test Windows</a:t>
            </a:r>
          </a:p>
        </p:txBody>
      </p:sp>
      <p:graphicFrame>
        <p:nvGraphicFramePr>
          <p:cNvPr id="4" name="Content Placeholder 3" descr="This table has 3 columns and 2 rows." title="2020 WCAS Test Windows table"/>
          <p:cNvGraphicFramePr>
            <a:graphicFrameLocks noGrp="1"/>
          </p:cNvGraphicFramePr>
          <p:nvPr>
            <p:ph idx="1"/>
            <p:extLst>
              <p:ext uri="{D42A27DB-BD31-4B8C-83A1-F6EECF244321}">
                <p14:modId xmlns:p14="http://schemas.microsoft.com/office/powerpoint/2010/main" val="2257761029"/>
              </p:ext>
            </p:extLst>
          </p:nvPr>
        </p:nvGraphicFramePr>
        <p:xfrm>
          <a:off x="1060448" y="1592581"/>
          <a:ext cx="9299715" cy="2369820"/>
        </p:xfrm>
        <a:graphic>
          <a:graphicData uri="http://schemas.openxmlformats.org/drawingml/2006/table">
            <a:tbl>
              <a:tblPr firstRow="1" bandRow="1">
                <a:tableStyleId>{5940675A-B579-460E-94D1-54222C63F5DA}</a:tableStyleId>
              </a:tblPr>
              <a:tblGrid>
                <a:gridCol w="1453833">
                  <a:extLst>
                    <a:ext uri="{9D8B030D-6E8A-4147-A177-3AD203B41FA5}">
                      <a16:colId xmlns:a16="http://schemas.microsoft.com/office/drawing/2014/main" val="3296835393"/>
                    </a:ext>
                  </a:extLst>
                </a:gridCol>
                <a:gridCol w="2691524">
                  <a:extLst>
                    <a:ext uri="{9D8B030D-6E8A-4147-A177-3AD203B41FA5}">
                      <a16:colId xmlns:a16="http://schemas.microsoft.com/office/drawing/2014/main" val="742483838"/>
                    </a:ext>
                  </a:extLst>
                </a:gridCol>
                <a:gridCol w="5154358">
                  <a:extLst>
                    <a:ext uri="{9D8B030D-6E8A-4147-A177-3AD203B41FA5}">
                      <a16:colId xmlns:a16="http://schemas.microsoft.com/office/drawing/2014/main" val="3393255061"/>
                    </a:ext>
                  </a:extLst>
                </a:gridCol>
              </a:tblGrid>
              <a:tr h="476734">
                <a:tc>
                  <a:txBody>
                    <a:bodyPr/>
                    <a:lstStyle/>
                    <a:p>
                      <a:r>
                        <a:rPr lang="en-US" sz="1800" b="1" kern="1200" dirty="0">
                          <a:solidFill>
                            <a:schemeClr val="tx1"/>
                          </a:solidFill>
                          <a:latin typeface="+mn-lt"/>
                          <a:ea typeface="+mn-ea"/>
                          <a:cs typeface="+mn-cs"/>
                        </a:rPr>
                        <a:t>Grades</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Requirement</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Testing Window</a:t>
                      </a:r>
                    </a:p>
                  </a:txBody>
                  <a:tcPr>
                    <a:solidFill>
                      <a:schemeClr val="tx2">
                        <a:lumMod val="40000"/>
                        <a:lumOff val="60000"/>
                      </a:schemeClr>
                    </a:solidFill>
                  </a:tcPr>
                </a:tc>
                <a:extLst>
                  <a:ext uri="{0D108BD9-81ED-4DB2-BD59-A6C34878D82A}">
                    <a16:rowId xmlns:a16="http://schemas.microsoft.com/office/drawing/2014/main" val="1746128522"/>
                  </a:ext>
                </a:extLst>
              </a:tr>
              <a:tr h="946543">
                <a:tc>
                  <a:txBody>
                    <a:bodyPr/>
                    <a:lstStyle/>
                    <a:p>
                      <a:pPr algn="ctr"/>
                      <a:r>
                        <a:rPr lang="en-US" dirty="0"/>
                        <a:t>5 &amp; 8</a:t>
                      </a:r>
                    </a:p>
                  </a:txBody>
                  <a:tcPr anchor="ctr"/>
                </a:tc>
                <a:tc>
                  <a:txBody>
                    <a:bodyPr/>
                    <a:lstStyle/>
                    <a:p>
                      <a:r>
                        <a:rPr lang="en-US" dirty="0"/>
                        <a:t>Required for federal and state accountability</a:t>
                      </a:r>
                    </a:p>
                  </a:txBody>
                  <a:tcPr anchor="ctr"/>
                </a:tc>
                <a:tc>
                  <a:txBody>
                    <a:bodyPr/>
                    <a:lstStyle/>
                    <a:p>
                      <a:r>
                        <a:rPr lang="en-US" b="1" dirty="0"/>
                        <a:t>Online: </a:t>
                      </a:r>
                      <a:r>
                        <a:rPr lang="en-US" b="0" dirty="0"/>
                        <a:t>April 13 – June 5</a:t>
                      </a:r>
                    </a:p>
                    <a:p>
                      <a:r>
                        <a:rPr lang="en-US" b="1" dirty="0"/>
                        <a:t>Accommodated Paper Form: </a:t>
                      </a:r>
                      <a:r>
                        <a:rPr lang="en-US" b="0" dirty="0"/>
                        <a:t>April 13 – May 22</a:t>
                      </a:r>
                    </a:p>
                  </a:txBody>
                  <a:tcPr anchor="ctr"/>
                </a:tc>
                <a:extLst>
                  <a:ext uri="{0D108BD9-81ED-4DB2-BD59-A6C34878D82A}">
                    <a16:rowId xmlns:a16="http://schemas.microsoft.com/office/drawing/2014/main" val="1601232961"/>
                  </a:ext>
                </a:extLst>
              </a:tr>
              <a:tr h="946543">
                <a:tc>
                  <a:txBody>
                    <a:bodyPr/>
                    <a:lstStyle/>
                    <a:p>
                      <a:pPr algn="ctr"/>
                      <a:r>
                        <a:rPr lang="en-US" dirty="0"/>
                        <a:t>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for federal and state accountability</a:t>
                      </a:r>
                    </a:p>
                  </a:txBody>
                  <a:tcPr anchor="ctr"/>
                </a:tc>
                <a:tc>
                  <a:txBody>
                    <a:bodyPr/>
                    <a:lstStyle/>
                    <a:p>
                      <a:r>
                        <a:rPr lang="en-US" b="1" dirty="0"/>
                        <a:t>Online: </a:t>
                      </a:r>
                      <a:r>
                        <a:rPr lang="en-US" b="0" dirty="0"/>
                        <a:t>May 4 – June 5</a:t>
                      </a:r>
                    </a:p>
                    <a:p>
                      <a:r>
                        <a:rPr lang="en-US" b="1" dirty="0"/>
                        <a:t>Accommodated Paper Form: </a:t>
                      </a:r>
                      <a:r>
                        <a:rPr lang="en-US" b="0" dirty="0"/>
                        <a:t>May 1 – May 22</a:t>
                      </a:r>
                    </a:p>
                  </a:txBody>
                  <a:tcPr anchor="ctr"/>
                </a:tc>
                <a:extLst>
                  <a:ext uri="{0D108BD9-81ED-4DB2-BD59-A6C34878D82A}">
                    <a16:rowId xmlns:a16="http://schemas.microsoft.com/office/drawing/2014/main" val="1674167199"/>
                  </a:ext>
                </a:extLst>
              </a:tr>
            </a:tbl>
          </a:graphicData>
        </a:graphic>
      </p:graphicFrame>
      <p:sp>
        <p:nvSpPr>
          <p:cNvPr id="5" name="Content Placeholder 6"/>
          <p:cNvSpPr txBox="1">
            <a:spLocks/>
          </p:cNvSpPr>
          <p:nvPr/>
        </p:nvSpPr>
        <p:spPr>
          <a:xfrm>
            <a:off x="1060448" y="4121426"/>
            <a:ext cx="9299714" cy="18425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b="1" i="1" dirty="0">
                <a:solidFill>
                  <a:schemeClr val="accent4"/>
                </a:solidFill>
                <a:latin typeface="+mn-lt"/>
              </a:rPr>
              <a:t>Accommodated paper testing is available only to support large print, braille, and standard print (English and Spanish) forms for students whose IEP or 504 plan states paper.</a:t>
            </a:r>
          </a:p>
          <a:p>
            <a:pPr marL="0" lvl="0" indent="0">
              <a:lnSpc>
                <a:spcPct val="100000"/>
              </a:lnSpc>
              <a:spcBef>
                <a:spcPts val="0"/>
              </a:spcBef>
              <a:buNone/>
              <a:defRPr/>
            </a:pPr>
            <a:endParaRPr lang="en-US" b="1" i="1" dirty="0">
              <a:solidFill>
                <a:schemeClr val="accent4"/>
              </a:solidFill>
              <a:latin typeface="+mn-lt"/>
            </a:endParaRPr>
          </a:p>
          <a:p>
            <a:pPr marL="0" lvl="0" indent="0">
              <a:lnSpc>
                <a:spcPct val="100000"/>
              </a:lnSpc>
              <a:spcBef>
                <a:spcPts val="0"/>
              </a:spcBef>
              <a:buNone/>
              <a:defRPr/>
            </a:pPr>
            <a:r>
              <a:rPr lang="en-US" b="1" i="1" dirty="0">
                <a:solidFill>
                  <a:schemeClr val="accent4"/>
                </a:solidFill>
                <a:latin typeface="+mn-lt"/>
              </a:rPr>
              <a:t>The student to Test Administrator (TA) ratio should be no greater than 3 students to 1 TA when administering the WCAS accommodated paper form</a:t>
            </a:r>
            <a:r>
              <a:rPr lang="en-US" b="1" dirty="0">
                <a:solidFill>
                  <a:schemeClr val="accent4"/>
                </a:solidFill>
                <a:latin typeface="+mn-lt"/>
              </a:rPr>
              <a:t>.</a:t>
            </a:r>
            <a:r>
              <a:rPr lang="en-US" b="1" i="1" dirty="0">
                <a:solidFill>
                  <a:schemeClr val="accent4"/>
                </a:solidFill>
                <a:latin typeface="+mn-lt"/>
              </a:rPr>
              <a:t> </a:t>
            </a:r>
          </a:p>
          <a:p>
            <a:pPr marL="0" lvl="0" indent="0">
              <a:lnSpc>
                <a:spcPct val="100000"/>
              </a:lnSpc>
              <a:spcBef>
                <a:spcPts val="0"/>
              </a:spcBef>
              <a:buNone/>
              <a:defRPr/>
            </a:pPr>
            <a:endParaRPr lang="en-US" b="1" i="1" dirty="0"/>
          </a:p>
          <a:p>
            <a:pPr marL="0" indent="0">
              <a:buNone/>
            </a:pPr>
            <a:r>
              <a:rPr lang="en-US" dirty="0">
                <a:hlinkClick r:id="rId2"/>
              </a:rPr>
              <a:t>http://www.k12.wa.us/assessment/StateTesting/timelines-calendars.aspx</a:t>
            </a:r>
            <a:r>
              <a:rPr lang="en-US" dirty="0"/>
              <a:t> </a:t>
            </a:r>
          </a:p>
        </p:txBody>
      </p:sp>
    </p:spTree>
    <p:extLst>
      <p:ext uri="{BB962C8B-B14F-4D97-AF65-F5344CB8AC3E}">
        <p14:creationId xmlns:p14="http://schemas.microsoft.com/office/powerpoint/2010/main" val="119664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WCAS Accommodated Paper Testing</a:t>
            </a:r>
          </a:p>
        </p:txBody>
      </p:sp>
      <p:sp>
        <p:nvSpPr>
          <p:cNvPr id="3" name="Content Placeholder 2"/>
          <p:cNvSpPr>
            <a:spLocks noGrp="1"/>
          </p:cNvSpPr>
          <p:nvPr>
            <p:ph idx="1"/>
          </p:nvPr>
        </p:nvSpPr>
        <p:spPr>
          <a:xfrm>
            <a:off x="812800" y="1476376"/>
            <a:ext cx="10515600" cy="3292848"/>
          </a:xfrm>
        </p:spPr>
        <p:txBody>
          <a:bodyPr>
            <a:noAutofit/>
          </a:bodyPr>
          <a:lstStyle/>
          <a:p>
            <a:r>
              <a:rPr lang="en-US" sz="2400" dirty="0"/>
              <a:t>Standard forms and Spanish forms are shipped back to the vendor for processing and scoring</a:t>
            </a:r>
          </a:p>
          <a:p>
            <a:r>
              <a:rPr lang="en-US" sz="2400" dirty="0"/>
              <a:t>Large print and braille student responses are transcribed onto a standard print form before being shipped back to vendor for processing and scoring</a:t>
            </a:r>
          </a:p>
          <a:p>
            <a:r>
              <a:rPr lang="en-US" sz="2400" dirty="0"/>
              <a:t>Resources</a:t>
            </a:r>
          </a:p>
          <a:p>
            <a:pPr lvl="1"/>
            <a:r>
              <a:rPr lang="en-US" sz="1800" dirty="0"/>
              <a:t>Paper Test Administration Manual (TAM): </a:t>
            </a:r>
            <a:r>
              <a:rPr lang="en-US" sz="1800" dirty="0">
                <a:hlinkClick r:id="rId3"/>
              </a:rPr>
              <a:t>https://wa.portal.cambiumast.com/resources/user-guides-and-manuals-testc/</a:t>
            </a:r>
            <a:endParaRPr lang="en-US" sz="1800" dirty="0"/>
          </a:p>
          <a:p>
            <a:pPr lvl="1"/>
            <a:r>
              <a:rPr lang="en-US" sz="1800" dirty="0"/>
              <a:t>Training Module: </a:t>
            </a:r>
            <a:r>
              <a:rPr lang="en-US" sz="1800" dirty="0">
                <a:hlinkClick r:id="rId4"/>
              </a:rPr>
              <a:t>https://wa.portal.cambiumast.com/resources/modules-testc/</a:t>
            </a:r>
            <a:endParaRPr lang="en-US" sz="1800" dirty="0"/>
          </a:p>
          <a:p>
            <a:pPr lvl="1"/>
            <a:r>
              <a:rPr lang="en-US" sz="1800" dirty="0"/>
              <a:t>Secure TA Script of Student Directions—shipped with test booklets</a:t>
            </a:r>
          </a:p>
        </p:txBody>
      </p:sp>
    </p:spTree>
    <p:extLst>
      <p:ext uri="{BB962C8B-B14F-4D97-AF65-F5344CB8AC3E}">
        <p14:creationId xmlns:p14="http://schemas.microsoft.com/office/powerpoint/2010/main" val="272918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WCAS Results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13011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WCAS Results-Grade 5</a:t>
            </a:r>
          </a:p>
        </p:txBody>
      </p:sp>
      <p:graphicFrame>
        <p:nvGraphicFramePr>
          <p:cNvPr id="5" name="Chart 4" descr="The graph shows that in grade 5 there was 97% participation in the 2018 WCAS and that we anticipated 55% of the students in grade 5 would meet standard, but of the students that actually tested 56% met standard." title="Grade 5 2018 participation graph"/>
          <p:cNvGraphicFramePr>
            <a:graphicFrameLocks/>
          </p:cNvGraphicFramePr>
          <p:nvPr>
            <p:extLst>
              <p:ext uri="{D42A27DB-BD31-4B8C-83A1-F6EECF244321}">
                <p14:modId xmlns:p14="http://schemas.microsoft.com/office/powerpoint/2010/main" val="2279096532"/>
              </p:ext>
            </p:extLst>
          </p:nvPr>
        </p:nvGraphicFramePr>
        <p:xfrm>
          <a:off x="920496" y="1607989"/>
          <a:ext cx="5175504" cy="34569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78082" y="5281449"/>
            <a:ext cx="1860332" cy="369332"/>
          </a:xfrm>
          <a:prstGeom prst="rect">
            <a:avLst/>
          </a:prstGeom>
          <a:noFill/>
        </p:spPr>
        <p:txBody>
          <a:bodyPr wrap="square" rtlCol="0">
            <a:spAutoFit/>
          </a:bodyPr>
          <a:lstStyle/>
          <a:p>
            <a:r>
              <a:rPr lang="en-US" dirty="0"/>
              <a:t>97% participation</a:t>
            </a:r>
          </a:p>
        </p:txBody>
      </p:sp>
      <p:graphicFrame>
        <p:nvGraphicFramePr>
          <p:cNvPr id="6" name="Chart 5" descr="The graph shows that in grade 5 there was 93% participation in the 2019 WCAS and that we anticipated 53% of the students in grade 5 would meet standard, but of the students that actually tested 54% met standard." title="Grade 5 2019 participation graph"/>
          <p:cNvGraphicFramePr>
            <a:graphicFrameLocks/>
          </p:cNvGraphicFramePr>
          <p:nvPr>
            <p:extLst>
              <p:ext uri="{D42A27DB-BD31-4B8C-83A1-F6EECF244321}">
                <p14:modId xmlns:p14="http://schemas.microsoft.com/office/powerpoint/2010/main" val="3956768820"/>
              </p:ext>
            </p:extLst>
          </p:nvPr>
        </p:nvGraphicFramePr>
        <p:xfrm>
          <a:off x="6096000" y="1607989"/>
          <a:ext cx="5174342" cy="345698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753005" y="5281449"/>
            <a:ext cx="1860332" cy="369332"/>
          </a:xfrm>
          <a:prstGeom prst="rect">
            <a:avLst/>
          </a:prstGeom>
          <a:noFill/>
        </p:spPr>
        <p:txBody>
          <a:bodyPr wrap="square" rtlCol="0">
            <a:spAutoFit/>
          </a:bodyPr>
          <a:lstStyle/>
          <a:p>
            <a:r>
              <a:rPr lang="en-US" dirty="0"/>
              <a:t>93% participation</a:t>
            </a:r>
          </a:p>
        </p:txBody>
      </p:sp>
    </p:spTree>
    <p:extLst>
      <p:ext uri="{BB962C8B-B14F-4D97-AF65-F5344CB8AC3E}">
        <p14:creationId xmlns:p14="http://schemas.microsoft.com/office/powerpoint/2010/main" val="10333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WCAS Results-Grade 8</a:t>
            </a:r>
          </a:p>
        </p:txBody>
      </p:sp>
      <p:graphicFrame>
        <p:nvGraphicFramePr>
          <p:cNvPr id="5" name="Chart 4" descr="The graph shows that in grade 8 there was 96% participation in the 2018 WCAS and that we anticipated 53% of the students in grade 8 would meet standard, but of the students that actually tested 55% met standard." title="Grade 8 2018 participation graph"/>
          <p:cNvGraphicFramePr>
            <a:graphicFrameLocks/>
          </p:cNvGraphicFramePr>
          <p:nvPr>
            <p:extLst>
              <p:ext uri="{D42A27DB-BD31-4B8C-83A1-F6EECF244321}">
                <p14:modId xmlns:p14="http://schemas.microsoft.com/office/powerpoint/2010/main" val="750159332"/>
              </p:ext>
            </p:extLst>
          </p:nvPr>
        </p:nvGraphicFramePr>
        <p:xfrm>
          <a:off x="941762" y="1603295"/>
          <a:ext cx="5175504" cy="3456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599348" y="5265524"/>
            <a:ext cx="1860332" cy="369332"/>
          </a:xfrm>
          <a:prstGeom prst="rect">
            <a:avLst/>
          </a:prstGeom>
          <a:noFill/>
        </p:spPr>
        <p:txBody>
          <a:bodyPr wrap="square" rtlCol="0">
            <a:spAutoFit/>
          </a:bodyPr>
          <a:lstStyle/>
          <a:p>
            <a:r>
              <a:rPr lang="en-US" dirty="0"/>
              <a:t>96% participation</a:t>
            </a:r>
          </a:p>
        </p:txBody>
      </p:sp>
      <p:graphicFrame>
        <p:nvGraphicFramePr>
          <p:cNvPr id="6" name="Chart 5" descr="The graph shows that in grade 8 there was 92% participation in the 2019 WCAS and that we anticipated 52% of the students in grade 8 would meet standard, but of the students that actually tested 53% met standard." title="Grade 8 2019 participation graph"/>
          <p:cNvGraphicFramePr>
            <a:graphicFrameLocks/>
          </p:cNvGraphicFramePr>
          <p:nvPr>
            <p:extLst>
              <p:ext uri="{D42A27DB-BD31-4B8C-83A1-F6EECF244321}">
                <p14:modId xmlns:p14="http://schemas.microsoft.com/office/powerpoint/2010/main" val="3780193801"/>
              </p:ext>
            </p:extLst>
          </p:nvPr>
        </p:nvGraphicFramePr>
        <p:xfrm>
          <a:off x="6117266" y="1603295"/>
          <a:ext cx="5175504" cy="345643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774852" y="5276157"/>
            <a:ext cx="1860332" cy="369332"/>
          </a:xfrm>
          <a:prstGeom prst="rect">
            <a:avLst/>
          </a:prstGeom>
          <a:noFill/>
        </p:spPr>
        <p:txBody>
          <a:bodyPr wrap="square" rtlCol="0">
            <a:spAutoFit/>
          </a:bodyPr>
          <a:lstStyle/>
          <a:p>
            <a:r>
              <a:rPr lang="en-US" dirty="0"/>
              <a:t>92% participation</a:t>
            </a:r>
          </a:p>
        </p:txBody>
      </p:sp>
    </p:spTree>
    <p:extLst>
      <p:ext uri="{BB962C8B-B14F-4D97-AF65-F5344CB8AC3E}">
        <p14:creationId xmlns:p14="http://schemas.microsoft.com/office/powerpoint/2010/main" val="220403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WCAS Results-Grade 11</a:t>
            </a:r>
          </a:p>
        </p:txBody>
      </p:sp>
      <p:graphicFrame>
        <p:nvGraphicFramePr>
          <p:cNvPr id="5" name="Chart 4" descr="The graph shows that in grade 11 there was 66% participation in the 2018 WCAS and that we anticipated 30% of the students in grade 11 would meet standard, but of the students that actually tested 46% met standard." title="Grade 11 2018 participation graph"/>
          <p:cNvGraphicFramePr>
            <a:graphicFrameLocks/>
          </p:cNvGraphicFramePr>
          <p:nvPr>
            <p:extLst>
              <p:ext uri="{D42A27DB-BD31-4B8C-83A1-F6EECF244321}">
                <p14:modId xmlns:p14="http://schemas.microsoft.com/office/powerpoint/2010/main" val="2699209731"/>
              </p:ext>
            </p:extLst>
          </p:nvPr>
        </p:nvGraphicFramePr>
        <p:xfrm>
          <a:off x="941762" y="1609192"/>
          <a:ext cx="5175504" cy="34564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599348" y="5262666"/>
            <a:ext cx="1860332" cy="369332"/>
          </a:xfrm>
          <a:prstGeom prst="rect">
            <a:avLst/>
          </a:prstGeom>
          <a:noFill/>
        </p:spPr>
        <p:txBody>
          <a:bodyPr wrap="square" rtlCol="0">
            <a:spAutoFit/>
          </a:bodyPr>
          <a:lstStyle/>
          <a:p>
            <a:r>
              <a:rPr lang="en-US" dirty="0"/>
              <a:t>66% participation</a:t>
            </a:r>
          </a:p>
        </p:txBody>
      </p:sp>
      <p:graphicFrame>
        <p:nvGraphicFramePr>
          <p:cNvPr id="6" name="Chart 5" descr="The graph shows that in grade 11 there was 63% participation in the 2018 WCAS and that we anticipated 35% of the students in grade 11 would meet standard, but of the students that actually tested 50% met standard." title="Grade 11 2019 participation graph"/>
          <p:cNvGraphicFramePr>
            <a:graphicFrameLocks/>
          </p:cNvGraphicFramePr>
          <p:nvPr>
            <p:extLst>
              <p:ext uri="{D42A27DB-BD31-4B8C-83A1-F6EECF244321}">
                <p14:modId xmlns:p14="http://schemas.microsoft.com/office/powerpoint/2010/main" val="3111157390"/>
              </p:ext>
            </p:extLst>
          </p:nvPr>
        </p:nvGraphicFramePr>
        <p:xfrm>
          <a:off x="6117266" y="1609192"/>
          <a:ext cx="5175504" cy="34564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774852" y="5294565"/>
            <a:ext cx="1860332" cy="369332"/>
          </a:xfrm>
          <a:prstGeom prst="rect">
            <a:avLst/>
          </a:prstGeom>
          <a:noFill/>
        </p:spPr>
        <p:txBody>
          <a:bodyPr wrap="square" rtlCol="0">
            <a:spAutoFit/>
          </a:bodyPr>
          <a:lstStyle/>
          <a:p>
            <a:r>
              <a:rPr lang="en-US" dirty="0"/>
              <a:t>63% participation</a:t>
            </a:r>
          </a:p>
        </p:txBody>
      </p:sp>
    </p:spTree>
    <p:extLst>
      <p:ext uri="{BB962C8B-B14F-4D97-AF65-F5344CB8AC3E}">
        <p14:creationId xmlns:p14="http://schemas.microsoft.com/office/powerpoint/2010/main" val="241324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Welcome!</a:t>
            </a:r>
          </a:p>
        </p:txBody>
      </p:sp>
      <p:sp>
        <p:nvSpPr>
          <p:cNvPr id="11267" name="Content Placeholder 2"/>
          <p:cNvSpPr>
            <a:spLocks noGrp="1"/>
          </p:cNvSpPr>
          <p:nvPr>
            <p:ph idx="1"/>
          </p:nvPr>
        </p:nvSpPr>
        <p:spPr/>
        <p:txBody>
          <a:bodyPr/>
          <a:lstStyle/>
          <a:p>
            <a:pPr marL="0" indent="0">
              <a:spcAft>
                <a:spcPts val="600"/>
              </a:spcAft>
              <a:buNone/>
            </a:pPr>
            <a:r>
              <a:rPr lang="en-US" altLang="en-US" dirty="0"/>
              <a:t>Who is with us today?</a:t>
            </a:r>
          </a:p>
        </p:txBody>
      </p:sp>
    </p:spTree>
    <p:extLst>
      <p:ext uri="{BB962C8B-B14F-4D97-AF65-F5344CB8AC3E}">
        <p14:creationId xmlns:p14="http://schemas.microsoft.com/office/powerpoint/2010/main" val="158751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1353800" cy="1325563"/>
          </a:xfrm>
        </p:spPr>
        <p:txBody>
          <a:bodyPr/>
          <a:lstStyle/>
          <a:p>
            <a:r>
              <a:rPr lang="en-US" dirty="0"/>
              <a:t>2018 Reporting Area Performance </a:t>
            </a:r>
          </a:p>
        </p:txBody>
      </p:sp>
      <p:graphicFrame>
        <p:nvGraphicFramePr>
          <p:cNvPr id="14" name="Chart 13" descr="2018 graph showing the percentages of students proficient in WCAS. Grade 5: PS 54%, LS 53%, ESS 53%  Grade 8: PS 54%, LS 53%, ESS 50%  Grade 11: PS 44%, LS 46%, ESS 41%" title="Graph"/>
          <p:cNvGraphicFramePr>
            <a:graphicFrameLocks/>
          </p:cNvGraphicFramePr>
          <p:nvPr>
            <p:extLst>
              <p:ext uri="{D42A27DB-BD31-4B8C-83A1-F6EECF244321}">
                <p14:modId xmlns:p14="http://schemas.microsoft.com/office/powerpoint/2010/main" val="223850759"/>
              </p:ext>
            </p:extLst>
          </p:nvPr>
        </p:nvGraphicFramePr>
        <p:xfrm>
          <a:off x="2750200" y="1519927"/>
          <a:ext cx="6064624" cy="36710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07024" y="5190974"/>
            <a:ext cx="8476129" cy="923330"/>
          </a:xfrm>
          <a:prstGeom prst="rect">
            <a:avLst/>
          </a:prstGeom>
          <a:noFill/>
        </p:spPr>
        <p:txBody>
          <a:bodyPr wrap="square" rtlCol="0">
            <a:spAutoFit/>
          </a:bodyPr>
          <a:lstStyle/>
          <a:p>
            <a:r>
              <a:rPr lang="en-US" dirty="0"/>
              <a:t>Practices and Crosscutting Concepts in Physical Sciences</a:t>
            </a:r>
          </a:p>
          <a:p>
            <a:r>
              <a:rPr lang="en-US" dirty="0"/>
              <a:t>Practices and Crosscutting Concepts in Life Sciences</a:t>
            </a:r>
          </a:p>
          <a:p>
            <a:r>
              <a:rPr lang="en-US" dirty="0"/>
              <a:t>Practices and Crosscutting Concepts in Earth and Space Sciences</a:t>
            </a:r>
          </a:p>
        </p:txBody>
      </p:sp>
      <p:sp>
        <p:nvSpPr>
          <p:cNvPr id="6" name="Rectangle 5" title="yellow box in key"/>
          <p:cNvSpPr/>
          <p:nvPr/>
        </p:nvSpPr>
        <p:spPr>
          <a:xfrm>
            <a:off x="2138082" y="5232027"/>
            <a:ext cx="268942" cy="2274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title="green box in key"/>
          <p:cNvSpPr/>
          <p:nvPr/>
        </p:nvSpPr>
        <p:spPr>
          <a:xfrm>
            <a:off x="2138082" y="5523958"/>
            <a:ext cx="268942" cy="2274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blue box in key"/>
          <p:cNvSpPr/>
          <p:nvPr/>
        </p:nvSpPr>
        <p:spPr>
          <a:xfrm>
            <a:off x="2138082" y="5812782"/>
            <a:ext cx="268942" cy="2274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30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1353800" cy="1325563"/>
          </a:xfrm>
        </p:spPr>
        <p:txBody>
          <a:bodyPr/>
          <a:lstStyle/>
          <a:p>
            <a:r>
              <a:rPr lang="en-US" dirty="0"/>
              <a:t>2019 Reporting Area Performance </a:t>
            </a:r>
          </a:p>
        </p:txBody>
      </p:sp>
      <p:graphicFrame>
        <p:nvGraphicFramePr>
          <p:cNvPr id="10" name="Chart 9" descr="2019 graph showing the percentages of students proficient in WCAS. Grade 5: PS 49%, LS 48%, ESS 54%  Grade 8: PS 45%, LS 50%, ESS 52%  Grade 11: PS 40%, LS 47%, ESS 44%" title="graph"/>
          <p:cNvGraphicFramePr>
            <a:graphicFrameLocks/>
          </p:cNvGraphicFramePr>
          <p:nvPr>
            <p:extLst>
              <p:ext uri="{D42A27DB-BD31-4B8C-83A1-F6EECF244321}">
                <p14:modId xmlns:p14="http://schemas.microsoft.com/office/powerpoint/2010/main" val="88421577"/>
              </p:ext>
            </p:extLst>
          </p:nvPr>
        </p:nvGraphicFramePr>
        <p:xfrm>
          <a:off x="2761252" y="1515086"/>
          <a:ext cx="6062472" cy="36758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07024" y="5190974"/>
            <a:ext cx="8476129" cy="923330"/>
          </a:xfrm>
          <a:prstGeom prst="rect">
            <a:avLst/>
          </a:prstGeom>
          <a:noFill/>
        </p:spPr>
        <p:txBody>
          <a:bodyPr wrap="square" rtlCol="0">
            <a:spAutoFit/>
          </a:bodyPr>
          <a:lstStyle/>
          <a:p>
            <a:r>
              <a:rPr lang="en-US" dirty="0"/>
              <a:t>Practices and Crosscutting Concepts in Physical Sciences</a:t>
            </a:r>
          </a:p>
          <a:p>
            <a:r>
              <a:rPr lang="en-US" dirty="0"/>
              <a:t>Practices and Crosscutting Concepts in Life Sciences</a:t>
            </a:r>
          </a:p>
          <a:p>
            <a:r>
              <a:rPr lang="en-US" dirty="0"/>
              <a:t>Practices and Crosscutting Concepts in Earth and Space Sciences</a:t>
            </a:r>
          </a:p>
        </p:txBody>
      </p:sp>
      <p:sp>
        <p:nvSpPr>
          <p:cNvPr id="6" name="Rectangle 5" title="yellow box in key"/>
          <p:cNvSpPr/>
          <p:nvPr/>
        </p:nvSpPr>
        <p:spPr>
          <a:xfrm>
            <a:off x="2138082" y="5232027"/>
            <a:ext cx="268942" cy="2274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title="green box in key"/>
          <p:cNvSpPr/>
          <p:nvPr/>
        </p:nvSpPr>
        <p:spPr>
          <a:xfrm>
            <a:off x="2138082" y="5523958"/>
            <a:ext cx="268942" cy="2274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blue box in key"/>
          <p:cNvSpPr/>
          <p:nvPr/>
        </p:nvSpPr>
        <p:spPr>
          <a:xfrm>
            <a:off x="2138082" y="5812782"/>
            <a:ext cx="268942" cy="2274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15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explore…</a:t>
            </a:r>
          </a:p>
        </p:txBody>
      </p:sp>
      <p:sp>
        <p:nvSpPr>
          <p:cNvPr id="3" name="Content Placeholder 2"/>
          <p:cNvSpPr>
            <a:spLocks noGrp="1"/>
          </p:cNvSpPr>
          <p:nvPr>
            <p:ph idx="1"/>
          </p:nvPr>
        </p:nvSpPr>
        <p:spPr>
          <a:xfrm>
            <a:off x="838199" y="1533152"/>
            <a:ext cx="11199608" cy="4531472"/>
          </a:xfrm>
        </p:spPr>
        <p:txBody>
          <a:bodyPr>
            <a:normAutofit/>
          </a:bodyPr>
          <a:lstStyle/>
          <a:p>
            <a:r>
              <a:rPr lang="en-US" sz="2600" dirty="0"/>
              <a:t>How much time do kids spend on science?</a:t>
            </a:r>
          </a:p>
          <a:p>
            <a:r>
              <a:rPr lang="en-US" sz="2600" dirty="0"/>
              <a:t>Is your science curriculum aligned to the NGSS?</a:t>
            </a:r>
          </a:p>
          <a:p>
            <a:r>
              <a:rPr lang="en-US" sz="2600" dirty="0"/>
              <a:t>When did NGSS implementation occur?</a:t>
            </a:r>
          </a:p>
          <a:p>
            <a:r>
              <a:rPr lang="en-US" sz="2600" dirty="0"/>
              <a:t>How much training has staff received on the NGSS?</a:t>
            </a:r>
          </a:p>
          <a:p>
            <a:r>
              <a:rPr lang="en-US" sz="2600" dirty="0"/>
              <a:t>Did students practice with WCAS training tests?</a:t>
            </a:r>
          </a:p>
          <a:p>
            <a:r>
              <a:rPr lang="en-US" sz="2600" dirty="0"/>
              <a:t>How do your results compare to the state average? Similar districts/schools?</a:t>
            </a:r>
          </a:p>
          <a:p>
            <a:r>
              <a:rPr lang="en-US" sz="2600" dirty="0"/>
              <a:t>How many students in your school/district participated in the WCAS ? </a:t>
            </a:r>
          </a:p>
          <a:p>
            <a:r>
              <a:rPr lang="en-US" sz="2600" dirty="0"/>
              <a:t>Are your scores considerably different in one reporting area?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778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Scale Score Ranges</a:t>
            </a:r>
          </a:p>
        </p:txBody>
      </p:sp>
      <p:graphicFrame>
        <p:nvGraphicFramePr>
          <p:cNvPr id="7" name="Content Placeholder 3" descr="This table has 5 columns and 5 rows. The header row, and first row of the table have been merged into one row." title="WCAS table"/>
          <p:cNvGraphicFramePr>
            <a:graphicFrameLocks/>
          </p:cNvGraphicFramePr>
          <p:nvPr>
            <p:extLst>
              <p:ext uri="{D42A27DB-BD31-4B8C-83A1-F6EECF244321}">
                <p14:modId xmlns:p14="http://schemas.microsoft.com/office/powerpoint/2010/main" val="408300070"/>
              </p:ext>
            </p:extLst>
          </p:nvPr>
        </p:nvGraphicFramePr>
        <p:xfrm>
          <a:off x="1270000" y="1747838"/>
          <a:ext cx="9652000" cy="26822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296835393"/>
                    </a:ext>
                  </a:extLst>
                </a:gridCol>
                <a:gridCol w="2032000">
                  <a:extLst>
                    <a:ext uri="{9D8B030D-6E8A-4147-A177-3AD203B41FA5}">
                      <a16:colId xmlns:a16="http://schemas.microsoft.com/office/drawing/2014/main" val="742483838"/>
                    </a:ext>
                  </a:extLst>
                </a:gridCol>
                <a:gridCol w="2032000">
                  <a:extLst>
                    <a:ext uri="{9D8B030D-6E8A-4147-A177-3AD203B41FA5}">
                      <a16:colId xmlns:a16="http://schemas.microsoft.com/office/drawing/2014/main" val="3393255061"/>
                    </a:ext>
                  </a:extLst>
                </a:gridCol>
                <a:gridCol w="2032000">
                  <a:extLst>
                    <a:ext uri="{9D8B030D-6E8A-4147-A177-3AD203B41FA5}">
                      <a16:colId xmlns:a16="http://schemas.microsoft.com/office/drawing/2014/main" val="3199635824"/>
                    </a:ext>
                  </a:extLst>
                </a:gridCol>
                <a:gridCol w="2032000">
                  <a:extLst>
                    <a:ext uri="{9D8B030D-6E8A-4147-A177-3AD203B41FA5}">
                      <a16:colId xmlns:a16="http://schemas.microsoft.com/office/drawing/2014/main" val="2429117262"/>
                    </a:ext>
                  </a:extLst>
                </a:gridCol>
              </a:tblGrid>
              <a:tr h="247275">
                <a:tc gridSpan="5">
                  <a:txBody>
                    <a:bodyPr/>
                    <a:lstStyle/>
                    <a:p>
                      <a:r>
                        <a:rPr lang="en-US" sz="2000" b="1" dirty="0"/>
                        <a:t>Washington Comprehensive Assessment of Science</a:t>
                      </a:r>
                    </a:p>
                  </a:txBody>
                  <a:tcP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b="1" dirty="0"/>
                    </a:p>
                  </a:txBody>
                  <a:tcPr>
                    <a:solidFill>
                      <a:schemeClr val="tx2">
                        <a:lumMod val="40000"/>
                        <a:lumOff val="60000"/>
                      </a:schemeClr>
                    </a:solidFill>
                  </a:tcPr>
                </a:tc>
                <a:tc hMerge="1">
                  <a:txBody>
                    <a:bodyPr/>
                    <a:lstStyle/>
                    <a:p>
                      <a:endParaRPr lang="en-US" b="1" dirty="0"/>
                    </a:p>
                  </a:txBody>
                  <a:tcPr>
                    <a:solidFill>
                      <a:schemeClr val="tx2">
                        <a:lumMod val="40000"/>
                        <a:lumOff val="60000"/>
                      </a:schemeClr>
                    </a:solidFill>
                  </a:tcPr>
                </a:tc>
                <a:extLst>
                  <a:ext uri="{0D108BD9-81ED-4DB2-BD59-A6C34878D82A}">
                    <a16:rowId xmlns:a16="http://schemas.microsoft.com/office/drawing/2014/main" val="2654215134"/>
                  </a:ext>
                </a:extLst>
              </a:tr>
              <a:tr h="432731">
                <a:tc gridSpan="5">
                  <a:txBody>
                    <a:bodyPr/>
                    <a:lstStyle/>
                    <a:p>
                      <a:r>
                        <a:rPr lang="en-US" sz="2000" b="0" dirty="0"/>
                        <a:t>The cut (or threshold) scores for Levels 1,</a:t>
                      </a:r>
                      <a:r>
                        <a:rPr lang="en-US" sz="2000" b="0" baseline="0" dirty="0"/>
                        <a:t> 2, 3, and 4 were developed by Washington educators. These cut scores were adopted by the State Board of Education in August 2018</a:t>
                      </a:r>
                      <a:endParaRPr lang="en-US" sz="2000" b="0" dirty="0"/>
                    </a:p>
                  </a:txBody>
                  <a:tcP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b="0" dirty="0"/>
                    </a:p>
                  </a:txBody>
                  <a:tcPr>
                    <a:solidFill>
                      <a:schemeClr val="tx2">
                        <a:lumMod val="40000"/>
                        <a:lumOff val="60000"/>
                      </a:schemeClr>
                    </a:solidFill>
                  </a:tcPr>
                </a:tc>
                <a:tc hMerge="1">
                  <a:txBody>
                    <a:bodyPr/>
                    <a:lstStyle/>
                    <a:p>
                      <a:endParaRPr lang="en-US" b="0" dirty="0"/>
                    </a:p>
                  </a:txBody>
                  <a:tcPr>
                    <a:solidFill>
                      <a:schemeClr val="tx2">
                        <a:lumMod val="40000"/>
                        <a:lumOff val="60000"/>
                      </a:schemeClr>
                    </a:solidFill>
                  </a:tcPr>
                </a:tc>
                <a:extLst>
                  <a:ext uri="{0D108BD9-81ED-4DB2-BD59-A6C34878D82A}">
                    <a16:rowId xmlns:a16="http://schemas.microsoft.com/office/drawing/2014/main" val="125203395"/>
                  </a:ext>
                </a:extLst>
              </a:tr>
              <a:tr h="247275">
                <a:tc>
                  <a:txBody>
                    <a:bodyPr/>
                    <a:lstStyle/>
                    <a:p>
                      <a:pPr algn="ctr"/>
                      <a:r>
                        <a:rPr lang="en-US" sz="2000" dirty="0"/>
                        <a:t>Grades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Level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Level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Level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Level 4</a:t>
                      </a:r>
                    </a:p>
                  </a:txBody>
                  <a:tcPr anchor="ctr"/>
                </a:tc>
                <a:extLst>
                  <a:ext uri="{0D108BD9-81ED-4DB2-BD59-A6C34878D82A}">
                    <a16:rowId xmlns:a16="http://schemas.microsoft.com/office/drawing/2014/main" val="1746128522"/>
                  </a:ext>
                </a:extLst>
              </a:tr>
              <a:tr h="393636">
                <a:tc>
                  <a:txBody>
                    <a:bodyPr/>
                    <a:lstStyle/>
                    <a:p>
                      <a:pPr algn="ctr"/>
                      <a:r>
                        <a:rPr lang="en-US" sz="2000" baseline="0" dirty="0"/>
                        <a:t>5</a:t>
                      </a:r>
                      <a:endParaRPr lang="en-US" sz="2000" dirty="0"/>
                    </a:p>
                  </a:txBody>
                  <a:tcPr anchor="ctr"/>
                </a:tc>
                <a:tc>
                  <a:txBody>
                    <a:bodyPr/>
                    <a:lstStyle/>
                    <a:p>
                      <a:pPr algn="ctr"/>
                      <a:r>
                        <a:rPr lang="en-US" sz="2000" b="0" i="0" dirty="0"/>
                        <a:t>375 – 649</a:t>
                      </a:r>
                    </a:p>
                  </a:txBody>
                  <a:tcPr anchor="ctr"/>
                </a:tc>
                <a:tc>
                  <a:txBody>
                    <a:bodyPr/>
                    <a:lstStyle/>
                    <a:p>
                      <a:pPr algn="ctr"/>
                      <a:r>
                        <a:rPr lang="en-US" sz="2000" b="0" i="0" dirty="0"/>
                        <a:t>650 – 699</a:t>
                      </a:r>
                    </a:p>
                  </a:txBody>
                  <a:tcPr anchor="ctr"/>
                </a:tc>
                <a:tc>
                  <a:txBody>
                    <a:bodyPr/>
                    <a:lstStyle/>
                    <a:p>
                      <a:pPr algn="ctr"/>
                      <a:r>
                        <a:rPr lang="en-US" sz="2000" b="0" i="0" dirty="0"/>
                        <a:t>700 – 784 </a:t>
                      </a:r>
                    </a:p>
                  </a:txBody>
                  <a:tcPr anchor="ctr"/>
                </a:tc>
                <a:tc>
                  <a:txBody>
                    <a:bodyPr/>
                    <a:lstStyle/>
                    <a:p>
                      <a:pPr algn="ctr"/>
                      <a:r>
                        <a:rPr lang="en-US" sz="2000" b="0" i="0" dirty="0"/>
                        <a:t>785 – 1060 </a:t>
                      </a:r>
                    </a:p>
                  </a:txBody>
                  <a:tcPr anchor="ctr"/>
                </a:tc>
                <a:extLst>
                  <a:ext uri="{0D108BD9-81ED-4DB2-BD59-A6C34878D82A}">
                    <a16:rowId xmlns:a16="http://schemas.microsoft.com/office/drawing/2014/main" val="1601232961"/>
                  </a:ext>
                </a:extLst>
              </a:tr>
              <a:tr h="393636">
                <a:tc>
                  <a:txBody>
                    <a:bodyPr/>
                    <a:lstStyle/>
                    <a:p>
                      <a:pPr algn="ctr"/>
                      <a:r>
                        <a:rPr lang="en-US" sz="2000" dirty="0"/>
                        <a:t>8</a:t>
                      </a:r>
                    </a:p>
                  </a:txBody>
                  <a:tcPr anchor="ctr"/>
                </a:tc>
                <a:tc>
                  <a:txBody>
                    <a:bodyPr/>
                    <a:lstStyle/>
                    <a:p>
                      <a:pPr algn="ctr"/>
                      <a:r>
                        <a:rPr lang="en-US" sz="2000" b="0" i="0" dirty="0"/>
                        <a:t>345 – 649</a:t>
                      </a:r>
                    </a:p>
                  </a:txBody>
                  <a:tcPr anchor="ctr"/>
                </a:tc>
                <a:tc>
                  <a:txBody>
                    <a:bodyPr/>
                    <a:lstStyle/>
                    <a:p>
                      <a:pPr algn="ctr"/>
                      <a:r>
                        <a:rPr lang="en-US" sz="2000" b="0" i="0" dirty="0"/>
                        <a:t>650 – 699</a:t>
                      </a:r>
                    </a:p>
                  </a:txBody>
                  <a:tcPr anchor="ctr"/>
                </a:tc>
                <a:tc>
                  <a:txBody>
                    <a:bodyPr/>
                    <a:lstStyle/>
                    <a:p>
                      <a:pPr algn="ctr"/>
                      <a:r>
                        <a:rPr lang="en-US" sz="2000" b="0" i="0" dirty="0"/>
                        <a:t>700 – 764 </a:t>
                      </a:r>
                    </a:p>
                  </a:txBody>
                  <a:tcPr anchor="ctr"/>
                </a:tc>
                <a:tc>
                  <a:txBody>
                    <a:bodyPr/>
                    <a:lstStyle/>
                    <a:p>
                      <a:pPr algn="ctr"/>
                      <a:r>
                        <a:rPr lang="en-US" sz="2000" b="0" i="0" dirty="0"/>
                        <a:t>765 – 1060 </a:t>
                      </a:r>
                    </a:p>
                  </a:txBody>
                  <a:tcPr anchor="ctr"/>
                </a:tc>
                <a:extLst>
                  <a:ext uri="{0D108BD9-81ED-4DB2-BD59-A6C34878D82A}">
                    <a16:rowId xmlns:a16="http://schemas.microsoft.com/office/drawing/2014/main" val="3609421678"/>
                  </a:ext>
                </a:extLst>
              </a:tr>
              <a:tr h="361897">
                <a:tc>
                  <a:txBody>
                    <a:bodyPr/>
                    <a:lstStyle/>
                    <a:p>
                      <a:pPr algn="ctr"/>
                      <a:r>
                        <a:rPr lang="en-US" sz="2000" dirty="0"/>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a:t>390 – 649 </a:t>
                      </a:r>
                    </a:p>
                  </a:txBody>
                  <a:tcPr anchor="ctr"/>
                </a:tc>
                <a:tc>
                  <a:txBody>
                    <a:bodyPr/>
                    <a:lstStyle/>
                    <a:p>
                      <a:pPr algn="ctr"/>
                      <a:r>
                        <a:rPr lang="en-US" sz="2000" b="0" i="0" dirty="0"/>
                        <a:t>650 – 699 </a:t>
                      </a:r>
                    </a:p>
                  </a:txBody>
                  <a:tcPr anchor="ctr"/>
                </a:tc>
                <a:tc>
                  <a:txBody>
                    <a:bodyPr/>
                    <a:lstStyle/>
                    <a:p>
                      <a:pPr algn="ctr"/>
                      <a:r>
                        <a:rPr lang="en-US" sz="2000" b="0" i="0" dirty="0"/>
                        <a:t>700 – 790 </a:t>
                      </a:r>
                    </a:p>
                  </a:txBody>
                  <a:tcPr anchor="ctr"/>
                </a:tc>
                <a:tc>
                  <a:txBody>
                    <a:bodyPr/>
                    <a:lstStyle/>
                    <a:p>
                      <a:pPr algn="ctr"/>
                      <a:r>
                        <a:rPr lang="en-US" sz="2000" b="0" i="0" dirty="0"/>
                        <a:t>791 – 1190 </a:t>
                      </a:r>
                    </a:p>
                  </a:txBody>
                  <a:tcPr anchor="ctr"/>
                </a:tc>
                <a:extLst>
                  <a:ext uri="{0D108BD9-81ED-4DB2-BD59-A6C34878D82A}">
                    <a16:rowId xmlns:a16="http://schemas.microsoft.com/office/drawing/2014/main" val="1674167199"/>
                  </a:ext>
                </a:extLst>
              </a:tr>
            </a:tbl>
          </a:graphicData>
        </a:graphic>
      </p:graphicFrame>
      <p:sp>
        <p:nvSpPr>
          <p:cNvPr id="5" name="Content Placeholder 4"/>
          <p:cNvSpPr>
            <a:spLocks noGrp="1"/>
          </p:cNvSpPr>
          <p:nvPr>
            <p:ph idx="1"/>
          </p:nvPr>
        </p:nvSpPr>
        <p:spPr>
          <a:xfrm>
            <a:off x="838200" y="5444836"/>
            <a:ext cx="10515600" cy="365414"/>
          </a:xfrm>
        </p:spPr>
        <p:txBody>
          <a:bodyPr>
            <a:normAutofit fontScale="85000" lnSpcReduction="20000"/>
          </a:bodyPr>
          <a:lstStyle/>
          <a:p>
            <a:r>
              <a:rPr lang="en-US" dirty="0">
                <a:hlinkClick r:id="rId2"/>
              </a:rPr>
              <a:t>http://www.k12.wa.us/assessment/StateTesting/ScaleScores.aspx</a:t>
            </a:r>
            <a:endParaRPr lang="en-US" dirty="0"/>
          </a:p>
          <a:p>
            <a:endParaRPr lang="en-US" dirty="0"/>
          </a:p>
        </p:txBody>
      </p:sp>
    </p:spTree>
    <p:extLst>
      <p:ext uri="{BB962C8B-B14F-4D97-AF65-F5344CB8AC3E}">
        <p14:creationId xmlns:p14="http://schemas.microsoft.com/office/powerpoint/2010/main" val="261717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F087-A87A-4626-A369-F899DEEAF9B7}"/>
              </a:ext>
            </a:extLst>
          </p:cNvPr>
          <p:cNvSpPr>
            <a:spLocks noGrp="1"/>
          </p:cNvSpPr>
          <p:nvPr>
            <p:ph type="title"/>
          </p:nvPr>
        </p:nvSpPr>
        <p:spPr/>
        <p:txBody>
          <a:bodyPr>
            <a:normAutofit/>
          </a:bodyPr>
          <a:lstStyle/>
          <a:p>
            <a:r>
              <a:rPr lang="en-US" dirty="0"/>
              <a:t>Scores—Communication Timeline </a:t>
            </a:r>
          </a:p>
        </p:txBody>
      </p:sp>
      <p:sp>
        <p:nvSpPr>
          <p:cNvPr id="7" name="Content Placeholder 6"/>
          <p:cNvSpPr>
            <a:spLocks noGrp="1"/>
          </p:cNvSpPr>
          <p:nvPr>
            <p:ph idx="1"/>
          </p:nvPr>
        </p:nvSpPr>
        <p:spPr/>
        <p:txBody>
          <a:bodyPr>
            <a:normAutofit/>
          </a:bodyPr>
          <a:lstStyle/>
          <a:p>
            <a:r>
              <a:rPr lang="en-US" dirty="0"/>
              <a:t>Scores made available in the Online Reporting System (ORS) on the </a:t>
            </a:r>
            <a:r>
              <a:rPr lang="en-US" dirty="0">
                <a:hlinkClick r:id="rId2"/>
              </a:rPr>
              <a:t>WCAP Portal</a:t>
            </a:r>
            <a:r>
              <a:rPr lang="en-US" dirty="0"/>
              <a:t> in August	</a:t>
            </a:r>
          </a:p>
          <a:p>
            <a:r>
              <a:rPr lang="en-US" dirty="0"/>
              <a:t>Statewide test scores were publically released on </a:t>
            </a:r>
            <a:r>
              <a:rPr lang="en-US" dirty="0">
                <a:hlinkClick r:id="rId3"/>
              </a:rPr>
              <a:t>Report Card</a:t>
            </a:r>
            <a:r>
              <a:rPr lang="en-US" dirty="0"/>
              <a:t> in September</a:t>
            </a:r>
          </a:p>
          <a:p>
            <a:r>
              <a:rPr lang="en-US" dirty="0"/>
              <a:t>Paper WCAS Individual Score Reports (ISRs) arrived in districts in October</a:t>
            </a:r>
          </a:p>
          <a:p>
            <a:endParaRPr lang="en-US" dirty="0"/>
          </a:p>
        </p:txBody>
      </p:sp>
    </p:spTree>
    <p:extLst>
      <p:ext uri="{BB962C8B-B14F-4D97-AF65-F5344CB8AC3E}">
        <p14:creationId xmlns:p14="http://schemas.microsoft.com/office/powerpoint/2010/main" val="418760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WCAS Design and Features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39534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452" y="523974"/>
            <a:ext cx="11563547" cy="1066800"/>
          </a:xfrm>
        </p:spPr>
        <p:txBody>
          <a:bodyPr>
            <a:noAutofit/>
          </a:bodyPr>
          <a:lstStyle/>
          <a:p>
            <a:r>
              <a:rPr lang="en-US" altLang="en-US" dirty="0"/>
              <a:t>NGSS Performance Expectations per Grade Band</a:t>
            </a:r>
          </a:p>
        </p:txBody>
      </p:sp>
      <p:graphicFrame>
        <p:nvGraphicFramePr>
          <p:cNvPr id="4" name="Content Placeholder 3" descr="List of Grade Bands and the number of Three-Dimensional Performance Expectations. This table has 4 columns and 5 rows. The header has two columns and the second column is merged." title="NGSS grade band table"/>
          <p:cNvGraphicFramePr>
            <a:graphicFrameLocks noGrp="1"/>
          </p:cNvGraphicFramePr>
          <p:nvPr>
            <p:ph idx="1"/>
            <p:extLst>
              <p:ext uri="{D42A27DB-BD31-4B8C-83A1-F6EECF244321}">
                <p14:modId xmlns:p14="http://schemas.microsoft.com/office/powerpoint/2010/main" val="1589471458"/>
              </p:ext>
            </p:extLst>
          </p:nvPr>
        </p:nvGraphicFramePr>
        <p:xfrm>
          <a:off x="735622" y="1590774"/>
          <a:ext cx="10527636" cy="3956115"/>
        </p:xfrm>
        <a:graphic>
          <a:graphicData uri="http://schemas.openxmlformats.org/drawingml/2006/table">
            <a:tbl>
              <a:tblPr firstRow="1" firstCol="1" bandRow="1">
                <a:tableStyleId>{5C22544A-7EE6-4342-B048-85BDC9FD1C3A}</a:tableStyleId>
              </a:tblPr>
              <a:tblGrid>
                <a:gridCol w="2251899">
                  <a:extLst>
                    <a:ext uri="{9D8B030D-6E8A-4147-A177-3AD203B41FA5}">
                      <a16:colId xmlns:a16="http://schemas.microsoft.com/office/drawing/2014/main" val="400591366"/>
                    </a:ext>
                  </a:extLst>
                </a:gridCol>
                <a:gridCol w="2758579">
                  <a:extLst>
                    <a:ext uri="{9D8B030D-6E8A-4147-A177-3AD203B41FA5}">
                      <a16:colId xmlns:a16="http://schemas.microsoft.com/office/drawing/2014/main" val="3663035966"/>
                    </a:ext>
                  </a:extLst>
                </a:gridCol>
                <a:gridCol w="2758579">
                  <a:extLst>
                    <a:ext uri="{9D8B030D-6E8A-4147-A177-3AD203B41FA5}">
                      <a16:colId xmlns:a16="http://schemas.microsoft.com/office/drawing/2014/main" val="3136905429"/>
                    </a:ext>
                  </a:extLst>
                </a:gridCol>
                <a:gridCol w="2758579">
                  <a:extLst>
                    <a:ext uri="{9D8B030D-6E8A-4147-A177-3AD203B41FA5}">
                      <a16:colId xmlns:a16="http://schemas.microsoft.com/office/drawing/2014/main" val="3535011139"/>
                    </a:ext>
                  </a:extLst>
                </a:gridCol>
              </a:tblGrid>
              <a:tr h="536568">
                <a:tc rowSpan="2">
                  <a:txBody>
                    <a:bodyPr/>
                    <a:lstStyle/>
                    <a:p>
                      <a:pPr marL="0" marR="0" algn="ctr">
                        <a:lnSpc>
                          <a:spcPct val="115000"/>
                        </a:lnSpc>
                        <a:spcBef>
                          <a:spcPts val="0"/>
                        </a:spcBef>
                        <a:spcAft>
                          <a:spcPts val="0"/>
                        </a:spcAft>
                      </a:pPr>
                      <a:r>
                        <a:rPr lang="en-US" sz="2000" dirty="0">
                          <a:solidFill>
                            <a:schemeClr val="tx1"/>
                          </a:solidFill>
                          <a:effectLst/>
                        </a:rPr>
                        <a:t> </a:t>
                      </a:r>
                      <a:r>
                        <a:rPr lang="en-US" sz="1800" dirty="0">
                          <a:solidFill>
                            <a:schemeClr val="tx1"/>
                          </a:solidFill>
                          <a:effectLst/>
                        </a:rPr>
                        <a:t>Reporting Area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gridSpan="3">
                  <a:txBody>
                    <a:bodyPr/>
                    <a:lstStyle/>
                    <a:p>
                      <a:pPr marL="0" marR="0" algn="ctr">
                        <a:lnSpc>
                          <a:spcPct val="115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Three-Dimensional</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 Expectations</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61529"/>
                  </a:ext>
                </a:extLst>
              </a:tr>
              <a:tr h="524843">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kumimoji="0" lang="en-US" sz="1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kumimoji="0" lang="en-US" sz="1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Middle School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kumimoji="0" lang="en-US" sz="1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School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53731718"/>
                  </a:ext>
                </a:extLst>
              </a:tr>
              <a:tr h="620554">
                <a:tc>
                  <a:txBody>
                    <a:bodyPr/>
                    <a:lstStyle/>
                    <a:p>
                      <a:pPr marL="0" marR="0" algn="ctr">
                        <a:lnSpc>
                          <a:spcPct val="115000"/>
                        </a:lnSpc>
                        <a:spcBef>
                          <a:spcPts val="0"/>
                        </a:spcBef>
                        <a:spcAft>
                          <a:spcPts val="0"/>
                        </a:spcAft>
                      </a:pPr>
                      <a:r>
                        <a:rPr lang="en-US" sz="1600" dirty="0">
                          <a:solidFill>
                            <a:schemeClr val="tx1"/>
                          </a:solidFill>
                          <a:effectLst/>
                        </a:rPr>
                        <a:t>Physical Science Domain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9945458"/>
                  </a:ext>
                </a:extLst>
              </a:tr>
              <a:tr h="605487">
                <a:tc>
                  <a:txBody>
                    <a:bodyPr/>
                    <a:lstStyle/>
                    <a:p>
                      <a:pPr marL="0" marR="0" algn="ctr">
                        <a:lnSpc>
                          <a:spcPct val="115000"/>
                        </a:lnSpc>
                        <a:spcBef>
                          <a:spcPts val="0"/>
                        </a:spcBef>
                        <a:spcAft>
                          <a:spcPts val="0"/>
                        </a:spcAft>
                      </a:pPr>
                      <a:r>
                        <a:rPr lang="en-US" sz="1600" dirty="0">
                          <a:solidFill>
                            <a:schemeClr val="tx1"/>
                          </a:solidFill>
                          <a:effectLst/>
                        </a:rPr>
                        <a:t>Life Science Domain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47107489"/>
                  </a:ext>
                </a:extLst>
              </a:tr>
              <a:tr h="556221">
                <a:tc>
                  <a:txBody>
                    <a:bodyPr/>
                    <a:lstStyle/>
                    <a:p>
                      <a:pPr marL="0" marR="0" algn="ctr">
                        <a:lnSpc>
                          <a:spcPct val="115000"/>
                        </a:lnSpc>
                        <a:spcBef>
                          <a:spcPts val="0"/>
                        </a:spcBef>
                        <a:spcAft>
                          <a:spcPts val="0"/>
                        </a:spcAft>
                      </a:pPr>
                      <a:r>
                        <a:rPr lang="en-US" sz="1600" dirty="0">
                          <a:solidFill>
                            <a:schemeClr val="tx1"/>
                          </a:solidFill>
                          <a:effectLst/>
                        </a:rPr>
                        <a:t>Earth and Space Science Domain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76502726"/>
                  </a:ext>
                </a:extLst>
              </a:tr>
              <a:tr h="556221">
                <a:tc>
                  <a:txBody>
                    <a:bodyPr/>
                    <a:lstStyle/>
                    <a:p>
                      <a:pPr marL="0" marR="0" algn="ctr">
                        <a:lnSpc>
                          <a:spcPct val="115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Engineering Domain</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94096566"/>
                  </a:ext>
                </a:extLst>
              </a:tr>
              <a:tr h="556221">
                <a:tc>
                  <a:txBody>
                    <a:bodyPr/>
                    <a:lstStyle/>
                    <a:p>
                      <a:pPr marL="0" marR="0" algn="ctr">
                        <a:lnSpc>
                          <a:spcPct val="115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8799725"/>
                  </a:ext>
                </a:extLst>
              </a:tr>
            </a:tbl>
          </a:graphicData>
        </a:graphic>
      </p:graphicFrame>
      <p:sp>
        <p:nvSpPr>
          <p:cNvPr id="2" name="TextBox 1"/>
          <p:cNvSpPr txBox="1"/>
          <p:nvPr/>
        </p:nvSpPr>
        <p:spPr>
          <a:xfrm>
            <a:off x="875471" y="5615622"/>
            <a:ext cx="7952510" cy="646331"/>
          </a:xfrm>
          <a:prstGeom prst="rect">
            <a:avLst/>
          </a:prstGeom>
          <a:noFill/>
        </p:spPr>
        <p:txBody>
          <a:bodyPr wrap="square" rtlCol="0">
            <a:spAutoFit/>
          </a:bodyPr>
          <a:lstStyle/>
          <a:p>
            <a:r>
              <a:rPr lang="en-US" b="1" dirty="0">
                <a:solidFill>
                  <a:srgbClr val="FF0000"/>
                </a:solidFill>
                <a:latin typeface="Calibri" panose="020F0502020204030204" pitchFamily="34" charset="0"/>
              </a:rPr>
              <a:t>Each Performance Expectation (PE) includes a Science and Engineering Practice,</a:t>
            </a:r>
          </a:p>
          <a:p>
            <a:r>
              <a:rPr lang="en-US" b="1" dirty="0">
                <a:solidFill>
                  <a:srgbClr val="FF0000"/>
                </a:solidFill>
                <a:latin typeface="Calibri" panose="020F0502020204030204" pitchFamily="34" charset="0"/>
              </a:rPr>
              <a:t> a Disciplinary Core Idea, and a Cross-cutting Concept</a:t>
            </a:r>
          </a:p>
        </p:txBody>
      </p:sp>
    </p:spTree>
    <p:extLst>
      <p:ext uri="{BB962C8B-B14F-4D97-AF65-F5344CB8AC3E}">
        <p14:creationId xmlns:p14="http://schemas.microsoft.com/office/powerpoint/2010/main" val="25127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WCAS Reporting Areas</a:t>
            </a:r>
          </a:p>
        </p:txBody>
      </p:sp>
      <p:graphicFrame>
        <p:nvGraphicFramePr>
          <p:cNvPr id="4" name="Table 3" descr="Table with columns titled: Claim, Grade 5, Grade 8, Grade 11.&#10;Rows titled: Application of SEP and CCC in Physical Sciences&#10;Application of SEP and CCC in LIfe Sciences&#10;Application of SEP and CCC in Earth and Space Sciences&#10;Total Points" title="Claim table"/>
          <p:cNvGraphicFramePr>
            <a:graphicFrameLocks noGrp="1"/>
          </p:cNvGraphicFramePr>
          <p:nvPr>
            <p:extLst>
              <p:ext uri="{D42A27DB-BD31-4B8C-83A1-F6EECF244321}">
                <p14:modId xmlns:p14="http://schemas.microsoft.com/office/powerpoint/2010/main" val="2762619125"/>
              </p:ext>
            </p:extLst>
          </p:nvPr>
        </p:nvGraphicFramePr>
        <p:xfrm>
          <a:off x="1101436" y="1520757"/>
          <a:ext cx="8153400" cy="4137314"/>
        </p:xfrm>
        <a:graphic>
          <a:graphicData uri="http://schemas.openxmlformats.org/drawingml/2006/table">
            <a:tbl>
              <a:tblPr firstRow="1" firstCol="1" bandRow="1">
                <a:tableStyleId>{5C22544A-7EE6-4342-B048-85BDC9FD1C3A}</a:tableStyleId>
              </a:tblPr>
              <a:tblGrid>
                <a:gridCol w="2573142">
                  <a:extLst>
                    <a:ext uri="{9D8B030D-6E8A-4147-A177-3AD203B41FA5}">
                      <a16:colId xmlns:a16="http://schemas.microsoft.com/office/drawing/2014/main" val="3870100125"/>
                    </a:ext>
                  </a:extLst>
                </a:gridCol>
                <a:gridCol w="1860086">
                  <a:extLst>
                    <a:ext uri="{9D8B030D-6E8A-4147-A177-3AD203B41FA5}">
                      <a16:colId xmlns:a16="http://schemas.microsoft.com/office/drawing/2014/main" val="3821350325"/>
                    </a:ext>
                  </a:extLst>
                </a:gridCol>
                <a:gridCol w="1860086">
                  <a:extLst>
                    <a:ext uri="{9D8B030D-6E8A-4147-A177-3AD203B41FA5}">
                      <a16:colId xmlns:a16="http://schemas.microsoft.com/office/drawing/2014/main" val="1760051523"/>
                    </a:ext>
                  </a:extLst>
                </a:gridCol>
                <a:gridCol w="1860086">
                  <a:extLst>
                    <a:ext uri="{9D8B030D-6E8A-4147-A177-3AD203B41FA5}">
                      <a16:colId xmlns:a16="http://schemas.microsoft.com/office/drawing/2014/main" val="476390127"/>
                    </a:ext>
                  </a:extLst>
                </a:gridCol>
              </a:tblGrid>
              <a:tr h="309389">
                <a:tc>
                  <a:txBody>
                    <a:bodyPr/>
                    <a:lstStyle/>
                    <a:p>
                      <a:pPr marL="0" marR="0" algn="ctr">
                        <a:lnSpc>
                          <a:spcPct val="107000"/>
                        </a:lnSpc>
                        <a:spcBef>
                          <a:spcPts val="0"/>
                        </a:spcBef>
                        <a:spcAft>
                          <a:spcPts val="0"/>
                        </a:spcAft>
                      </a:pPr>
                      <a:r>
                        <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Area</a:t>
                      </a:r>
                    </a:p>
                  </a:txBody>
                  <a:tcPr marL="18617" marR="186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Grade 5</a:t>
                      </a:r>
                    </a:p>
                  </a:txBody>
                  <a:tcPr marL="18617" marR="18617"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Grade 8</a:t>
                      </a:r>
                    </a:p>
                  </a:txBody>
                  <a:tcPr marL="18617" marR="1861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Grade 11</a:t>
                      </a:r>
                    </a:p>
                  </a:txBody>
                  <a:tcPr marL="18617" marR="18617"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94439076"/>
                  </a:ext>
                </a:extLst>
              </a:tr>
              <a:tr h="1048397">
                <a:tc>
                  <a:txBody>
                    <a:bodyPr/>
                    <a:lstStyle/>
                    <a:p>
                      <a:pPr marL="0" marR="0" algn="ctr">
                        <a:lnSpc>
                          <a:spcPct val="107000"/>
                        </a:lnSpc>
                        <a:spcBef>
                          <a:spcPts val="0"/>
                        </a:spcBef>
                        <a:spcAft>
                          <a:spcPts val="800"/>
                        </a:spcAft>
                      </a:pP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Science and Engineering</a:t>
                      </a:r>
                      <a:r>
                        <a:rPr lang="en-US" sz="1400" b="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Practice and Cross-Cutting Concepts in </a:t>
                      </a: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Physical Sciences </a:t>
                      </a:r>
                    </a:p>
                  </a:txBody>
                  <a:tcPr marL="18617" marR="186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17 Performance Expectations</a:t>
                      </a:r>
                    </a:p>
                    <a:p>
                      <a:pPr marL="0" marR="0" algn="ctr">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40%  </a:t>
                      </a:r>
                    </a:p>
                    <a:p>
                      <a:pPr marL="0" marR="0" algn="ctr">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~14 pts</a:t>
                      </a:r>
                    </a:p>
                  </a:txBody>
                  <a:tcPr marL="18617" marR="18617"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19 Performance</a:t>
                      </a:r>
                      <a:r>
                        <a:rPr kumimoji="0" lang="en-US" sz="1200" b="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35%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14 pts</a:t>
                      </a:r>
                    </a:p>
                  </a:txBody>
                  <a:tcPr marL="68581" marR="6858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24 Performance 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36%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 pts</a:t>
                      </a:r>
                    </a:p>
                  </a:txBody>
                  <a:tcPr marL="68581" marR="685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068232685"/>
                  </a:ext>
                </a:extLst>
              </a:tr>
              <a:tr h="1048397">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Science and Engineering</a:t>
                      </a:r>
                      <a:r>
                        <a:rPr lang="en-US" sz="1400" b="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Practice and Cross-Cutting Concepts in </a:t>
                      </a: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Life Sciences</a:t>
                      </a:r>
                    </a:p>
                  </a:txBody>
                  <a:tcPr marL="18617" marR="186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12 Performance 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29% </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~10 pts</a:t>
                      </a:r>
                    </a:p>
                  </a:txBody>
                  <a:tcPr marL="18617" marR="18617"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21 Performance</a:t>
                      </a:r>
                      <a:r>
                        <a:rPr kumimoji="0" lang="en-US" sz="1200" b="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38%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15 pts</a:t>
                      </a:r>
                    </a:p>
                  </a:txBody>
                  <a:tcPr marL="68581" marR="6858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24 Performance 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36%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 pts</a:t>
                      </a:r>
                    </a:p>
                  </a:txBody>
                  <a:tcPr marL="68581" marR="685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691010314"/>
                  </a:ext>
                </a:extLst>
              </a:tr>
              <a:tr h="1258076">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Science and Engineering</a:t>
                      </a:r>
                      <a:r>
                        <a:rPr lang="en-US" sz="1400" b="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Practice and Cross-Cutting Concepts in </a:t>
                      </a:r>
                      <a:r>
                        <a:rPr lang="en-US"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Earth and Space Sciences</a:t>
                      </a:r>
                    </a:p>
                  </a:txBody>
                  <a:tcPr marL="18617" marR="186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13 Performance Expectations</a:t>
                      </a:r>
                    </a:p>
                    <a:p>
                      <a:pPr marL="0" marR="0" algn="ctr">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31% </a:t>
                      </a:r>
                    </a:p>
                    <a:p>
                      <a:pPr marL="0" marR="0" algn="ctr">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 pts</a:t>
                      </a:r>
                    </a:p>
                  </a:txBody>
                  <a:tcPr marL="18617" marR="18617"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15 Performance</a:t>
                      </a:r>
                      <a:r>
                        <a:rPr kumimoji="0" lang="en-US" sz="1200" b="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27%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 pts</a:t>
                      </a:r>
                    </a:p>
                  </a:txBody>
                  <a:tcPr marL="68581" marR="6858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19 Performance Expectations</a:t>
                      </a:r>
                    </a:p>
                    <a:p>
                      <a:pPr marL="0" marR="0" algn="ctr" rtl="0" eaLnBrk="1" latinLnBrk="0" hangingPunct="1">
                        <a:lnSpc>
                          <a:spcPct val="107000"/>
                        </a:lnSpc>
                        <a:spcBef>
                          <a:spcPts val="0"/>
                        </a:spcBef>
                        <a:spcAft>
                          <a:spcPts val="800"/>
                        </a:spcAft>
                      </a:pP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28% </a:t>
                      </a:r>
                    </a:p>
                    <a:p>
                      <a:pPr marL="0" marR="0" algn="ctr" rtl="0" eaLnBrk="1" latinLnBrk="0" hangingPunct="1">
                        <a:lnSpc>
                          <a:spcPct val="107000"/>
                        </a:lnSpc>
                        <a:spcBef>
                          <a:spcPts val="0"/>
                        </a:spcBef>
                        <a:spcAft>
                          <a:spcPts val="800"/>
                        </a:spcAft>
                      </a:pPr>
                      <a:r>
                        <a:rPr lang="en-US"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kumimoji="0" lang="en-US"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13 pts</a:t>
                      </a:r>
                    </a:p>
                  </a:txBody>
                  <a:tcPr marL="68581" marR="685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795400872"/>
                  </a:ext>
                </a:extLst>
              </a:tr>
              <a:tr h="473055">
                <a:tc>
                  <a:txBody>
                    <a:bodyPr/>
                    <a:lstStyle/>
                    <a:p>
                      <a:pPr marL="0" marR="0" algn="ctr">
                        <a:lnSpc>
                          <a:spcPct val="107000"/>
                        </a:lnSpc>
                        <a:spcBef>
                          <a:spcPts val="0"/>
                        </a:spcBef>
                        <a:spcAft>
                          <a:spcPts val="0"/>
                        </a:spcAft>
                      </a:pPr>
                      <a:r>
                        <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Total Points</a:t>
                      </a:r>
                    </a:p>
                  </a:txBody>
                  <a:tcPr marL="18617" marR="186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35</a:t>
                      </a:r>
                    </a:p>
                  </a:txBody>
                  <a:tcPr marL="18617" marR="18617"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40</a:t>
                      </a:r>
                    </a:p>
                  </a:txBody>
                  <a:tcPr marL="18617" marR="18617"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45</a:t>
                      </a:r>
                    </a:p>
                  </a:txBody>
                  <a:tcPr marL="18617" marR="18617"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718070363"/>
                  </a:ext>
                </a:extLst>
              </a:tr>
            </a:tbl>
          </a:graphicData>
        </a:graphic>
      </p:graphicFrame>
      <p:sp>
        <p:nvSpPr>
          <p:cNvPr id="5" name="TextBox 2"/>
          <p:cNvSpPr txBox="1">
            <a:spLocks noChangeArrowheads="1"/>
          </p:cNvSpPr>
          <p:nvPr/>
        </p:nvSpPr>
        <p:spPr bwMode="auto">
          <a:xfrm>
            <a:off x="963323" y="5759953"/>
            <a:ext cx="4214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FF0000"/>
                </a:solidFill>
              </a:rPr>
              <a:t>ETS PEs assessed but not included here.</a:t>
            </a:r>
          </a:p>
        </p:txBody>
      </p:sp>
    </p:spTree>
    <p:extLst>
      <p:ext uri="{BB962C8B-B14F-4D97-AF65-F5344CB8AC3E}">
        <p14:creationId xmlns:p14="http://schemas.microsoft.com/office/powerpoint/2010/main" val="130589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ailed description in notes section" title="Item cluster image"/>
          <p:cNvPicPr>
            <a:picLocks noChangeAspect="1"/>
          </p:cNvPicPr>
          <p:nvPr/>
        </p:nvPicPr>
        <p:blipFill>
          <a:blip r:embed="rId3"/>
          <a:stretch>
            <a:fillRect/>
          </a:stretch>
        </p:blipFill>
        <p:spPr>
          <a:xfrm>
            <a:off x="1956227" y="422275"/>
            <a:ext cx="8089060" cy="5739937"/>
          </a:xfrm>
          <a:prstGeom prst="rect">
            <a:avLst/>
          </a:prstGeom>
        </p:spPr>
      </p:pic>
      <p:sp>
        <p:nvSpPr>
          <p:cNvPr id="2" name="Title 1"/>
          <p:cNvSpPr>
            <a:spLocks noGrp="1"/>
          </p:cNvSpPr>
          <p:nvPr>
            <p:ph type="title"/>
          </p:nvPr>
        </p:nvSpPr>
        <p:spPr/>
        <p:txBody>
          <a:bodyPr/>
          <a:lstStyle/>
          <a:p>
            <a:r>
              <a:rPr lang="en-US" dirty="0"/>
              <a:t>Item Cluster Map</a:t>
            </a:r>
          </a:p>
        </p:txBody>
      </p:sp>
    </p:spTree>
    <p:extLst>
      <p:ext uri="{BB962C8B-B14F-4D97-AF65-F5344CB8AC3E}">
        <p14:creationId xmlns:p14="http://schemas.microsoft.com/office/powerpoint/2010/main" val="39594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Standalone Items</a:t>
            </a:r>
          </a:p>
        </p:txBody>
      </p:sp>
      <p:sp>
        <p:nvSpPr>
          <p:cNvPr id="44035" name="Content Placeholder 2"/>
          <p:cNvSpPr>
            <a:spLocks noGrp="1"/>
          </p:cNvSpPr>
          <p:nvPr>
            <p:ph idx="1"/>
          </p:nvPr>
        </p:nvSpPr>
        <p:spPr>
          <a:xfrm>
            <a:off x="901700" y="1844675"/>
            <a:ext cx="10515600" cy="3927475"/>
          </a:xfrm>
        </p:spPr>
        <p:txBody>
          <a:bodyPr>
            <a:normAutofit/>
          </a:bodyPr>
          <a:lstStyle/>
          <a:p>
            <a:pPr>
              <a:buFont typeface="Wingdings" panose="05000000000000000000" pitchFamily="2" charset="2"/>
              <a:buChar char="§"/>
            </a:pPr>
            <a:r>
              <a:rPr lang="en-US" altLang="en-US" sz="2700" dirty="0"/>
              <a:t>Allow more PEs to be assessed on a test</a:t>
            </a:r>
          </a:p>
          <a:p>
            <a:pPr>
              <a:buFont typeface="Wingdings" panose="05000000000000000000" pitchFamily="2" charset="2"/>
              <a:buChar char="§"/>
            </a:pPr>
            <a:r>
              <a:rPr lang="en-US" altLang="en-US" sz="2700" dirty="0"/>
              <a:t>Are 2 or 3 dimensional </a:t>
            </a:r>
          </a:p>
          <a:p>
            <a:pPr>
              <a:buFont typeface="Wingdings" panose="05000000000000000000" pitchFamily="2" charset="2"/>
              <a:buChar char="§"/>
            </a:pPr>
            <a:r>
              <a:rPr lang="en-US" altLang="en-US" sz="2700" dirty="0"/>
              <a:t>Can have multiple parts </a:t>
            </a:r>
          </a:p>
          <a:p>
            <a:pPr>
              <a:buFont typeface="Wingdings" panose="05000000000000000000" pitchFamily="2" charset="2"/>
              <a:buChar char="§"/>
            </a:pPr>
            <a:r>
              <a:rPr lang="en-US" altLang="en-US" sz="2700" dirty="0"/>
              <a:t>Computer scored item types only</a:t>
            </a:r>
          </a:p>
        </p:txBody>
      </p:sp>
    </p:spTree>
    <p:extLst>
      <p:ext uri="{BB962C8B-B14F-4D97-AF65-F5344CB8AC3E}">
        <p14:creationId xmlns:p14="http://schemas.microsoft.com/office/powerpoint/2010/main" val="241240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dirty="0"/>
              <a:t>Science Assessment Office Staff</a:t>
            </a:r>
          </a:p>
        </p:txBody>
      </p:sp>
      <p:sp>
        <p:nvSpPr>
          <p:cNvPr id="50179" name="Content Placeholder 2"/>
          <p:cNvSpPr>
            <a:spLocks noGrp="1"/>
          </p:cNvSpPr>
          <p:nvPr>
            <p:ph idx="1"/>
          </p:nvPr>
        </p:nvSpPr>
        <p:spPr/>
        <p:txBody>
          <a:bodyPr>
            <a:normAutofit fontScale="77500" lnSpcReduction="20000"/>
          </a:bodyPr>
          <a:lstStyle/>
          <a:p>
            <a:pPr eaLnBrk="1" hangingPunct="1">
              <a:lnSpc>
                <a:spcPct val="110000"/>
              </a:lnSpc>
              <a:buFont typeface="Wingdings" panose="05000000000000000000" pitchFamily="2" charset="2"/>
              <a:buChar char="§"/>
            </a:pPr>
            <a:r>
              <a:rPr lang="en-US" altLang="en-US" dirty="0"/>
              <a:t>General e-mail account </a:t>
            </a:r>
          </a:p>
          <a:p>
            <a:pPr lvl="1">
              <a:lnSpc>
                <a:spcPct val="80000"/>
              </a:lnSpc>
              <a:spcAft>
                <a:spcPts val="600"/>
              </a:spcAft>
              <a:buFont typeface="Wingdings" panose="05000000000000000000" pitchFamily="2" charset="2"/>
              <a:buChar char="§"/>
            </a:pPr>
            <a:r>
              <a:rPr lang="en-US" altLang="en-US" sz="2800" dirty="0">
                <a:hlinkClick r:id="rId3"/>
              </a:rPr>
              <a:t>science@k12.wa.us</a:t>
            </a:r>
            <a:endParaRPr lang="en-US" altLang="en-US" sz="2800" dirty="0"/>
          </a:p>
          <a:p>
            <a:pPr eaLnBrk="1" hangingPunct="1">
              <a:lnSpc>
                <a:spcPct val="110000"/>
              </a:lnSpc>
              <a:buFont typeface="Wingdings" panose="05000000000000000000" pitchFamily="2" charset="2"/>
              <a:buChar char="§"/>
            </a:pPr>
            <a:r>
              <a:rPr lang="en-US" altLang="en-US" dirty="0"/>
              <a:t>Dawn Cope — Science Assessment Lead</a:t>
            </a:r>
          </a:p>
          <a:p>
            <a:pPr lvl="1">
              <a:lnSpc>
                <a:spcPct val="80000"/>
              </a:lnSpc>
              <a:spcAft>
                <a:spcPts val="600"/>
              </a:spcAft>
              <a:buFont typeface="Wingdings" panose="05000000000000000000" pitchFamily="2" charset="2"/>
              <a:buChar char="§"/>
            </a:pPr>
            <a:r>
              <a:rPr lang="en-US" altLang="en-US" sz="2800" dirty="0">
                <a:hlinkClick r:id="rId4"/>
              </a:rPr>
              <a:t>dawn.cope@k12.wa.us</a:t>
            </a:r>
            <a:endParaRPr lang="en-US" altLang="en-US" sz="2800" dirty="0"/>
          </a:p>
          <a:p>
            <a:pPr eaLnBrk="1" hangingPunct="1">
              <a:lnSpc>
                <a:spcPct val="110000"/>
              </a:lnSpc>
              <a:buFont typeface="Wingdings" panose="05000000000000000000" pitchFamily="2" charset="2"/>
              <a:buChar char="§"/>
            </a:pPr>
            <a:r>
              <a:rPr lang="en-US" altLang="en-US" dirty="0"/>
              <a:t>Jacob Parikh—Science Assessment Specialist</a:t>
            </a:r>
          </a:p>
          <a:p>
            <a:pPr lvl="1">
              <a:lnSpc>
                <a:spcPct val="80000"/>
              </a:lnSpc>
              <a:spcAft>
                <a:spcPts val="600"/>
              </a:spcAft>
              <a:buFont typeface="Wingdings" panose="05000000000000000000" pitchFamily="2" charset="2"/>
              <a:buChar char="§"/>
            </a:pPr>
            <a:r>
              <a:rPr lang="en-US" altLang="en-US" sz="2800" dirty="0">
                <a:hlinkClick r:id="rId5"/>
              </a:rPr>
              <a:t>jacob.parikh@k12.wa.us</a:t>
            </a:r>
            <a:endParaRPr lang="en-US" altLang="en-US" sz="2800" dirty="0"/>
          </a:p>
          <a:p>
            <a:pPr>
              <a:lnSpc>
                <a:spcPct val="110000"/>
              </a:lnSpc>
              <a:buFont typeface="Wingdings" panose="05000000000000000000" pitchFamily="2" charset="2"/>
              <a:buChar char="§"/>
            </a:pPr>
            <a:r>
              <a:rPr lang="en-US" altLang="en-US" dirty="0"/>
              <a:t>Korey Peterson—Science Assessment Specialist</a:t>
            </a:r>
          </a:p>
          <a:p>
            <a:pPr lvl="1">
              <a:lnSpc>
                <a:spcPct val="80000"/>
              </a:lnSpc>
              <a:spcAft>
                <a:spcPts val="600"/>
              </a:spcAft>
              <a:buFont typeface="Wingdings" panose="05000000000000000000" pitchFamily="2" charset="2"/>
              <a:buChar char="§"/>
            </a:pPr>
            <a:r>
              <a:rPr lang="en-US" altLang="en-US" sz="2800" dirty="0">
                <a:hlinkClick r:id="rId6"/>
              </a:rPr>
              <a:t>korey.peterson@k12.wa.us</a:t>
            </a:r>
            <a:endParaRPr lang="en-US" altLang="en-US" sz="2800" dirty="0"/>
          </a:p>
          <a:p>
            <a:pPr eaLnBrk="1" hangingPunct="1">
              <a:lnSpc>
                <a:spcPct val="110000"/>
              </a:lnSpc>
              <a:buFont typeface="Wingdings" panose="05000000000000000000" pitchFamily="2" charset="2"/>
              <a:buChar char="§"/>
            </a:pPr>
            <a:r>
              <a:rPr lang="en-US" altLang="en-US" dirty="0"/>
              <a:t>Jessica Cole—Administrative Assistant</a:t>
            </a:r>
          </a:p>
          <a:p>
            <a:pPr lvl="1">
              <a:spcAft>
                <a:spcPts val="600"/>
              </a:spcAft>
              <a:buFont typeface="Wingdings" panose="05000000000000000000" pitchFamily="2" charset="2"/>
              <a:buChar char="§"/>
            </a:pPr>
            <a:r>
              <a:rPr lang="en-US" altLang="en-US" sz="2800" dirty="0">
                <a:hlinkClick r:id="rId7"/>
              </a:rPr>
              <a:t>jessica.cole@k12.wa.us</a:t>
            </a:r>
          </a:p>
        </p:txBody>
      </p:sp>
    </p:spTree>
    <p:extLst>
      <p:ext uri="{BB962C8B-B14F-4D97-AF65-F5344CB8AC3E}">
        <p14:creationId xmlns:p14="http://schemas.microsoft.com/office/powerpoint/2010/main" val="57117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WCAS Features</a:t>
            </a:r>
          </a:p>
        </p:txBody>
      </p:sp>
      <p:sp>
        <p:nvSpPr>
          <p:cNvPr id="3" name="Content Placeholder 2"/>
          <p:cNvSpPr>
            <a:spLocks noGrp="1"/>
          </p:cNvSpPr>
          <p:nvPr>
            <p:ph idx="1"/>
          </p:nvPr>
        </p:nvSpPr>
        <p:spPr>
          <a:xfrm>
            <a:off x="838200" y="1650671"/>
            <a:ext cx="10515600" cy="4159580"/>
          </a:xfrm>
        </p:spPr>
        <p:txBody>
          <a:bodyPr>
            <a:normAutofit fontScale="92500" lnSpcReduction="20000"/>
          </a:bodyPr>
          <a:lstStyle/>
          <a:p>
            <a:pPr marL="524060" indent="-457200">
              <a:lnSpc>
                <a:spcPct val="100000"/>
              </a:lnSpc>
              <a:buFont typeface="Wingdings" panose="05000000000000000000" pitchFamily="2" charset="2"/>
              <a:buChar char="§"/>
              <a:defRPr/>
            </a:pPr>
            <a:r>
              <a:rPr lang="en-US" sz="2700" dirty="0"/>
              <a:t>All online</a:t>
            </a:r>
          </a:p>
          <a:p>
            <a:pPr marL="524060" indent="-457200">
              <a:lnSpc>
                <a:spcPct val="100000"/>
              </a:lnSpc>
              <a:buFont typeface="Wingdings" panose="05000000000000000000" pitchFamily="2" charset="2"/>
              <a:buChar char="§"/>
              <a:defRPr/>
            </a:pPr>
            <a:r>
              <a:rPr lang="en-US" sz="2700" dirty="0"/>
              <a:t>Item Clusters and Standalone Items </a:t>
            </a:r>
          </a:p>
          <a:p>
            <a:pPr marL="524060" indent="-457200">
              <a:lnSpc>
                <a:spcPct val="100000"/>
              </a:lnSpc>
              <a:buFont typeface="Wingdings" panose="05000000000000000000" pitchFamily="2" charset="2"/>
              <a:buChar char="§"/>
              <a:defRPr/>
            </a:pPr>
            <a:r>
              <a:rPr lang="en-US" sz="2700" dirty="0"/>
              <a:t>Item Types:</a:t>
            </a:r>
          </a:p>
          <a:p>
            <a:pPr marL="981260" lvl="1" indent="-457200">
              <a:lnSpc>
                <a:spcPct val="100000"/>
              </a:lnSpc>
              <a:spcBef>
                <a:spcPts val="1000"/>
              </a:spcBef>
              <a:buFont typeface="Wingdings" panose="05000000000000000000" pitchFamily="2" charset="2"/>
              <a:buChar char="§"/>
              <a:defRPr/>
            </a:pPr>
            <a:r>
              <a:rPr lang="en-US" sz="2300" dirty="0"/>
              <a:t>Selected Response—multiple choice, multiple select</a:t>
            </a:r>
          </a:p>
          <a:p>
            <a:pPr marL="981260" lvl="1" indent="-457200">
              <a:lnSpc>
                <a:spcPct val="100000"/>
              </a:lnSpc>
              <a:spcBef>
                <a:spcPts val="1000"/>
              </a:spcBef>
              <a:buFont typeface="Wingdings" panose="05000000000000000000" pitchFamily="2" charset="2"/>
              <a:buChar char="§"/>
              <a:defRPr/>
            </a:pPr>
            <a:r>
              <a:rPr lang="en-US" sz="2300" dirty="0"/>
              <a:t>Constructed Response—short answer</a:t>
            </a:r>
          </a:p>
          <a:p>
            <a:pPr marL="981260" lvl="1" indent="-457200">
              <a:lnSpc>
                <a:spcPct val="100000"/>
              </a:lnSpc>
              <a:spcBef>
                <a:spcPts val="1000"/>
              </a:spcBef>
              <a:buFont typeface="Wingdings" panose="05000000000000000000" pitchFamily="2" charset="2"/>
              <a:buChar char="§"/>
              <a:defRPr/>
            </a:pPr>
            <a:r>
              <a:rPr lang="en-US" sz="2300" dirty="0"/>
              <a:t>Technology enhanced—ex: drag and drop, drop-down choices, simulations</a:t>
            </a:r>
          </a:p>
          <a:p>
            <a:pPr marL="524060" indent="-457200">
              <a:lnSpc>
                <a:spcPct val="100000"/>
              </a:lnSpc>
              <a:buFont typeface="Wingdings" panose="05000000000000000000" pitchFamily="2" charset="2"/>
              <a:buChar char="§"/>
              <a:defRPr/>
            </a:pPr>
            <a:r>
              <a:rPr lang="en-US" sz="2700" dirty="0"/>
              <a:t>Multi-part items</a:t>
            </a:r>
          </a:p>
          <a:p>
            <a:pPr marL="981260" lvl="1" indent="-457200">
              <a:lnSpc>
                <a:spcPct val="100000"/>
              </a:lnSpc>
              <a:spcBef>
                <a:spcPts val="1000"/>
              </a:spcBef>
              <a:buFont typeface="Wingdings" panose="05000000000000000000" pitchFamily="2" charset="2"/>
              <a:buChar char="§"/>
              <a:defRPr/>
            </a:pPr>
            <a:r>
              <a:rPr lang="en-US" sz="2300" dirty="0"/>
              <a:t>Parts labeled with letters A, B, and C.</a:t>
            </a:r>
          </a:p>
          <a:p>
            <a:pPr marL="981260" lvl="1" indent="-457200">
              <a:lnSpc>
                <a:spcPct val="100000"/>
              </a:lnSpc>
              <a:spcBef>
                <a:spcPts val="1000"/>
              </a:spcBef>
              <a:buFont typeface="Wingdings" panose="05000000000000000000" pitchFamily="2" charset="2"/>
              <a:buChar char="§"/>
              <a:defRPr/>
            </a:pPr>
            <a:r>
              <a:rPr lang="en-US" sz="2300" dirty="0"/>
              <a:t>May have a mix of item types. Parts work together. May ask for evidence to support answer in previous part of the item.</a:t>
            </a:r>
          </a:p>
          <a:p>
            <a:pPr marL="981260" lvl="1" indent="-457200">
              <a:spcBef>
                <a:spcPts val="0"/>
              </a:spcBef>
              <a:spcAft>
                <a:spcPts val="338"/>
              </a:spcAft>
              <a:defRPr/>
            </a:pPr>
            <a:endParaRPr lang="en-US" sz="2300" dirty="0"/>
          </a:p>
          <a:p>
            <a:pPr marL="524060" indent="-457200">
              <a:spcBef>
                <a:spcPts val="0"/>
              </a:spcBef>
              <a:spcAft>
                <a:spcPts val="338"/>
              </a:spcAft>
              <a:defRPr/>
            </a:pPr>
            <a:endParaRPr lang="en-US" sz="2700" dirty="0"/>
          </a:p>
          <a:p>
            <a:pPr marL="524060" indent="-457200">
              <a:spcBef>
                <a:spcPts val="0"/>
              </a:spcBef>
              <a:spcAft>
                <a:spcPts val="338"/>
              </a:spcAft>
              <a:defRPr/>
            </a:pPr>
            <a:endParaRPr lang="en-US" sz="2700" dirty="0"/>
          </a:p>
          <a:p>
            <a:pPr marL="109538" indent="0">
              <a:buNone/>
              <a:defRPr/>
            </a:pPr>
            <a:endParaRPr lang="en-US" sz="2700" dirty="0"/>
          </a:p>
        </p:txBody>
      </p:sp>
    </p:spTree>
    <p:extLst>
      <p:ext uri="{BB962C8B-B14F-4D97-AF65-F5344CB8AC3E}">
        <p14:creationId xmlns:p14="http://schemas.microsoft.com/office/powerpoint/2010/main" val="2417188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Structure and Test Length</a:t>
            </a:r>
          </a:p>
        </p:txBody>
      </p:sp>
      <p:sp>
        <p:nvSpPr>
          <p:cNvPr id="34819" name="Content Placeholder 2"/>
          <p:cNvSpPr>
            <a:spLocks noGrp="1"/>
          </p:cNvSpPr>
          <p:nvPr>
            <p:ph sz="half" idx="1"/>
          </p:nvPr>
        </p:nvSpPr>
        <p:spPr>
          <a:xfrm>
            <a:off x="838200" y="1585595"/>
            <a:ext cx="5181600" cy="4351338"/>
          </a:xfrm>
        </p:spPr>
        <p:txBody>
          <a:bodyPr>
            <a:normAutofit lnSpcReduction="10000"/>
          </a:bodyPr>
          <a:lstStyle/>
          <a:p>
            <a:pPr marL="338138" indent="-257175">
              <a:buFont typeface="Wingdings" panose="05000000000000000000" pitchFamily="2" charset="2"/>
              <a:buChar char="§"/>
            </a:pPr>
            <a:r>
              <a:rPr lang="en-US" altLang="en-US" sz="2700" dirty="0"/>
              <a:t>Structure</a:t>
            </a:r>
          </a:p>
          <a:p>
            <a:pPr lvl="1">
              <a:buFont typeface="Wingdings" panose="05000000000000000000" pitchFamily="2" charset="2"/>
              <a:buChar char="§"/>
            </a:pPr>
            <a:r>
              <a:rPr lang="en-US" altLang="en-US" sz="2300" dirty="0"/>
              <a:t>Operational</a:t>
            </a:r>
          </a:p>
          <a:p>
            <a:pPr lvl="2">
              <a:buFont typeface="Wingdings" panose="05000000000000000000" pitchFamily="2" charset="2"/>
              <a:buChar char="§"/>
            </a:pPr>
            <a:r>
              <a:rPr lang="en-US" altLang="en-US" sz="1800" dirty="0"/>
              <a:t>Grades 5 and 8: 5 Clusters and 6-12 Standalone items</a:t>
            </a:r>
          </a:p>
          <a:p>
            <a:pPr lvl="2">
              <a:buFont typeface="Wingdings" panose="05000000000000000000" pitchFamily="2" charset="2"/>
              <a:buChar char="§"/>
            </a:pPr>
            <a:r>
              <a:rPr lang="en-US" altLang="en-US" sz="1800" dirty="0"/>
              <a:t>High School: 6 Clusters and 6-12 Standalone items</a:t>
            </a:r>
          </a:p>
          <a:p>
            <a:pPr lvl="2">
              <a:buFont typeface="Wingdings" panose="05000000000000000000" pitchFamily="2" charset="2"/>
              <a:buChar char="§"/>
            </a:pPr>
            <a:r>
              <a:rPr lang="en-US" altLang="en-US" sz="1800" dirty="0"/>
              <a:t>Counts toward a student’s score</a:t>
            </a:r>
          </a:p>
          <a:p>
            <a:pPr lvl="1">
              <a:buFont typeface="Wingdings" panose="05000000000000000000" pitchFamily="2" charset="2"/>
              <a:buChar char="§"/>
            </a:pPr>
            <a:r>
              <a:rPr lang="en-US" altLang="en-US" sz="2300" dirty="0"/>
              <a:t>Field test items </a:t>
            </a:r>
          </a:p>
          <a:p>
            <a:pPr lvl="2">
              <a:buFont typeface="Wingdings" panose="05000000000000000000" pitchFamily="2" charset="2"/>
              <a:buChar char="§"/>
            </a:pPr>
            <a:r>
              <a:rPr lang="en-US" altLang="en-US" sz="1800" dirty="0"/>
              <a:t>Embedded in the online administration</a:t>
            </a:r>
          </a:p>
          <a:p>
            <a:pPr lvl="2">
              <a:buFont typeface="Wingdings" panose="05000000000000000000" pitchFamily="2" charset="2"/>
              <a:buChar char="§"/>
            </a:pPr>
            <a:r>
              <a:rPr lang="en-US" altLang="en-US" sz="1800" dirty="0"/>
              <a:t>One cluster and/or standalone items</a:t>
            </a:r>
          </a:p>
          <a:p>
            <a:pPr lvl="2">
              <a:buFont typeface="Wingdings" panose="05000000000000000000" pitchFamily="2" charset="2"/>
              <a:buChar char="§"/>
            </a:pPr>
            <a:r>
              <a:rPr lang="en-US" altLang="en-US" sz="1800" dirty="0"/>
              <a:t>Does not count toward a student score </a:t>
            </a:r>
          </a:p>
          <a:p>
            <a:pPr lvl="1">
              <a:buFont typeface="Wingdings" panose="05000000000000000000" pitchFamily="2" charset="2"/>
              <a:buChar char="§"/>
            </a:pPr>
            <a:r>
              <a:rPr lang="en-US" altLang="en-US" sz="2300" dirty="0"/>
              <a:t>All items are aligned to 2 or 3 dimensions of a PE</a:t>
            </a:r>
          </a:p>
          <a:p>
            <a:pPr marL="411163" lvl="1" indent="0">
              <a:buNone/>
            </a:pPr>
            <a:endParaRPr lang="en-US" altLang="en-US" sz="2000" dirty="0"/>
          </a:p>
        </p:txBody>
      </p:sp>
      <p:sp>
        <p:nvSpPr>
          <p:cNvPr id="2" name="Content Placeholder 1"/>
          <p:cNvSpPr>
            <a:spLocks noGrp="1"/>
          </p:cNvSpPr>
          <p:nvPr>
            <p:ph sz="half" idx="2"/>
          </p:nvPr>
        </p:nvSpPr>
        <p:spPr>
          <a:xfrm>
            <a:off x="6172200" y="1585595"/>
            <a:ext cx="5181600" cy="4351338"/>
          </a:xfrm>
        </p:spPr>
        <p:txBody>
          <a:bodyPr>
            <a:normAutofit lnSpcReduction="10000"/>
          </a:bodyPr>
          <a:lstStyle/>
          <a:p>
            <a:pPr marL="338138" indent="-257175">
              <a:buFont typeface="Wingdings" panose="05000000000000000000" pitchFamily="2" charset="2"/>
              <a:buChar char="§"/>
            </a:pPr>
            <a:r>
              <a:rPr lang="en-US" altLang="en-US" sz="2700" dirty="0"/>
              <a:t>Test Length</a:t>
            </a:r>
          </a:p>
          <a:p>
            <a:pPr lvl="1">
              <a:buFont typeface="Wingdings" panose="05000000000000000000" pitchFamily="2" charset="2"/>
              <a:buChar char="§"/>
            </a:pPr>
            <a:r>
              <a:rPr lang="en-US" altLang="en-US" sz="2300" dirty="0"/>
              <a:t>Grade   5:    90 minutes</a:t>
            </a:r>
          </a:p>
          <a:p>
            <a:pPr lvl="1">
              <a:buFont typeface="Wingdings" panose="05000000000000000000" pitchFamily="2" charset="2"/>
              <a:buChar char="§"/>
            </a:pPr>
            <a:r>
              <a:rPr lang="en-US" altLang="en-US" sz="2300" dirty="0"/>
              <a:t>Grade   8:  110 minutes</a:t>
            </a:r>
          </a:p>
          <a:p>
            <a:pPr lvl="1">
              <a:buFont typeface="Wingdings" panose="05000000000000000000" pitchFamily="2" charset="2"/>
              <a:buChar char="§"/>
            </a:pPr>
            <a:r>
              <a:rPr lang="en-US" altLang="en-US" sz="2300" dirty="0"/>
              <a:t>Grade 11:  120 minutes</a:t>
            </a:r>
          </a:p>
          <a:p>
            <a:pPr lvl="1">
              <a:buFont typeface="Wingdings" panose="05000000000000000000" pitchFamily="2" charset="2"/>
              <a:buChar char="§"/>
            </a:pPr>
            <a:endParaRPr lang="en-US" altLang="en-US" sz="2000" dirty="0"/>
          </a:p>
          <a:p>
            <a:pPr marL="338138" indent="-257175">
              <a:buFont typeface="Wingdings" panose="05000000000000000000" pitchFamily="2" charset="2"/>
              <a:buChar char="§"/>
            </a:pPr>
            <a:r>
              <a:rPr lang="en-US" altLang="en-US" sz="2700" dirty="0"/>
              <a:t>Administration</a:t>
            </a:r>
          </a:p>
          <a:p>
            <a:pPr lvl="1">
              <a:buFont typeface="Wingdings" panose="05000000000000000000" pitchFamily="2" charset="2"/>
              <a:buChar char="§"/>
            </a:pPr>
            <a:r>
              <a:rPr lang="en-US" altLang="en-US" sz="2300" dirty="0"/>
              <a:t>Can be administered in multiple sessions like the Smarter Balanced ELA and Math assessments</a:t>
            </a:r>
          </a:p>
          <a:p>
            <a:pPr lvl="1">
              <a:buFont typeface="Wingdings" panose="05000000000000000000" pitchFamily="2" charset="2"/>
              <a:buChar char="§"/>
            </a:pPr>
            <a:r>
              <a:rPr lang="en-US" altLang="en-US" sz="2300" dirty="0"/>
              <a:t>1 to 3 sessions recommended</a:t>
            </a:r>
          </a:p>
          <a:p>
            <a:pPr marL="411163" lvl="1" indent="0">
              <a:buNone/>
            </a:pPr>
            <a:endParaRPr lang="en-US" altLang="en-US" sz="1800" dirty="0"/>
          </a:p>
          <a:p>
            <a:endParaRPr lang="en-US" dirty="0"/>
          </a:p>
        </p:txBody>
      </p:sp>
    </p:spTree>
    <p:extLst>
      <p:ext uri="{BB962C8B-B14F-4D97-AF65-F5344CB8AC3E}">
        <p14:creationId xmlns:p14="http://schemas.microsoft.com/office/powerpoint/2010/main" val="3507518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Special WCAS Features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defRPr/>
            </a:pPr>
            <a:r>
              <a:rPr lang="en-US" sz="2700" dirty="0"/>
              <a:t>Collapsing stimuli</a:t>
            </a:r>
          </a:p>
          <a:p>
            <a:pPr lvl="1">
              <a:buFont typeface="Wingdings" panose="05000000000000000000" pitchFamily="2" charset="2"/>
              <a:buChar char="§"/>
              <a:defRPr/>
            </a:pPr>
            <a:r>
              <a:rPr lang="en-US" sz="2300" dirty="0"/>
              <a:t>First stimulus is hidden when second stimulus is provided.</a:t>
            </a:r>
          </a:p>
          <a:p>
            <a:pPr lvl="1">
              <a:buFont typeface="Wingdings" panose="05000000000000000000" pitchFamily="2" charset="2"/>
              <a:buChar char="§"/>
              <a:defRPr/>
            </a:pPr>
            <a:r>
              <a:rPr lang="en-US" sz="2300" dirty="0"/>
              <a:t>Both stimuli are available to the student.</a:t>
            </a:r>
          </a:p>
          <a:p>
            <a:pPr marL="457200" lvl="1" indent="0">
              <a:buNone/>
              <a:defRPr/>
            </a:pPr>
            <a:endParaRPr lang="en-US" sz="2000" dirty="0"/>
          </a:p>
          <a:p>
            <a:pPr>
              <a:buFont typeface="Wingdings" panose="05000000000000000000" pitchFamily="2" charset="2"/>
              <a:buChar char="§"/>
              <a:defRPr/>
            </a:pPr>
            <a:r>
              <a:rPr lang="en-US" sz="2700" dirty="0"/>
              <a:t>Locking Items</a:t>
            </a:r>
          </a:p>
          <a:p>
            <a:pPr lvl="1">
              <a:buFont typeface="Wingdings" panose="05000000000000000000" pitchFamily="2" charset="2"/>
              <a:buChar char="§"/>
              <a:defRPr/>
            </a:pPr>
            <a:r>
              <a:rPr lang="en-US" sz="2300" dirty="0"/>
              <a:t>Student can answer the question only once.</a:t>
            </a:r>
          </a:p>
          <a:p>
            <a:pPr lvl="1">
              <a:buFont typeface="Wingdings" panose="05000000000000000000" pitchFamily="2" charset="2"/>
              <a:buChar char="§"/>
              <a:defRPr/>
            </a:pPr>
            <a:r>
              <a:rPr lang="en-US" sz="2300" dirty="0"/>
              <a:t>Allows subsequent questions to update with correct information.</a:t>
            </a:r>
          </a:p>
          <a:p>
            <a:pPr lvl="1">
              <a:buFont typeface="Wingdings" panose="05000000000000000000" pitchFamily="2" charset="2"/>
              <a:buChar char="§"/>
              <a:defRPr/>
            </a:pPr>
            <a:r>
              <a:rPr lang="en-US" sz="2300" dirty="0"/>
              <a:t>An “attention” box warns student that they won’t be able to change their answer.</a:t>
            </a:r>
          </a:p>
          <a:p>
            <a:pPr>
              <a:defRPr/>
            </a:pPr>
            <a:endParaRPr lang="en-US" sz="3200" dirty="0"/>
          </a:p>
        </p:txBody>
      </p:sp>
    </p:spTree>
    <p:extLst>
      <p:ext uri="{BB962C8B-B14F-4D97-AF65-F5344CB8AC3E}">
        <p14:creationId xmlns:p14="http://schemas.microsoft.com/office/powerpoint/2010/main" val="37300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WCAS Training Tests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700" dirty="0"/>
              <a:t>Help students become familiar with the features and tools of online tests. </a:t>
            </a:r>
          </a:p>
          <a:p>
            <a:pPr>
              <a:buFont typeface="Wingdings" panose="05000000000000000000" pitchFamily="2" charset="2"/>
              <a:buChar char="§"/>
            </a:pPr>
            <a:r>
              <a:rPr lang="en-US" sz="2700" dirty="0"/>
              <a:t>Available on the </a:t>
            </a:r>
            <a:r>
              <a:rPr lang="en-US" sz="2700" u="sng" dirty="0">
                <a:hlinkClick r:id="rId3"/>
              </a:rPr>
              <a:t>WCAP portal</a:t>
            </a:r>
            <a:r>
              <a:rPr lang="en-US" sz="2700" dirty="0"/>
              <a:t>.</a:t>
            </a:r>
          </a:p>
          <a:p>
            <a:pPr>
              <a:buFont typeface="Wingdings" panose="05000000000000000000" pitchFamily="2" charset="2"/>
              <a:buChar char="§"/>
            </a:pPr>
            <a:r>
              <a:rPr lang="en-US" sz="2700" dirty="0"/>
              <a:t>Will be updated in late December 2019</a:t>
            </a:r>
          </a:p>
        </p:txBody>
      </p:sp>
    </p:spTree>
    <p:extLst>
      <p:ext uri="{BB962C8B-B14F-4D97-AF65-F5344CB8AC3E}">
        <p14:creationId xmlns:p14="http://schemas.microsoft.com/office/powerpoint/2010/main" val="325374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dirty="0"/>
              <a:t>Assessment Resources</a:t>
            </a:r>
          </a:p>
        </p:txBody>
      </p:sp>
    </p:spTree>
    <p:extLst>
      <p:ext uri="{BB962C8B-B14F-4D97-AF65-F5344CB8AC3E}">
        <p14:creationId xmlns:p14="http://schemas.microsoft.com/office/powerpoint/2010/main" val="3120435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Assessment Webpage</a:t>
            </a:r>
          </a:p>
        </p:txBody>
      </p:sp>
      <p:pic>
        <p:nvPicPr>
          <p:cNvPr id="6" name="Picture 5" descr="This is a screenshot of the updated science assessment webpage." title="webpage image"/>
          <p:cNvPicPr>
            <a:picLocks noChangeAspect="1"/>
          </p:cNvPicPr>
          <p:nvPr/>
        </p:nvPicPr>
        <p:blipFill>
          <a:blip r:embed="rId2"/>
          <a:stretch>
            <a:fillRect/>
          </a:stretch>
        </p:blipFill>
        <p:spPr>
          <a:xfrm>
            <a:off x="987127" y="1442961"/>
            <a:ext cx="7473033" cy="4593015"/>
          </a:xfrm>
          <a:prstGeom prst="rect">
            <a:avLst/>
          </a:prstGeom>
        </p:spPr>
      </p:pic>
      <p:sp>
        <p:nvSpPr>
          <p:cNvPr id="7" name="Left Arrow 6" descr="arrow is pointing to the WCAS Resources link on the science assessment webpage" title="Red arrow"/>
          <p:cNvSpPr/>
          <p:nvPr/>
        </p:nvSpPr>
        <p:spPr>
          <a:xfrm rot="10800000">
            <a:off x="2349741" y="4107613"/>
            <a:ext cx="620732" cy="4120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460160" y="3980329"/>
            <a:ext cx="3421673" cy="2055648"/>
          </a:xfrm>
        </p:spPr>
        <p:txBody>
          <a:bodyPr>
            <a:normAutofit fontScale="92500" lnSpcReduction="20000"/>
          </a:bodyPr>
          <a:lstStyle/>
          <a:p>
            <a:pPr marL="0" indent="0">
              <a:buNone/>
            </a:pPr>
            <a:r>
              <a:rPr lang="en-US" dirty="0">
                <a:hlinkClick r:id="rId3"/>
              </a:rPr>
              <a:t>https://www.k12.wa.us/student-success/testing/state-testing-overview/washington-comprehensive-assessment-science</a:t>
            </a:r>
            <a:endParaRPr lang="en-US" dirty="0"/>
          </a:p>
        </p:txBody>
      </p:sp>
    </p:spTree>
    <p:extLst>
      <p:ext uri="{BB962C8B-B14F-4D97-AF65-F5344CB8AC3E}">
        <p14:creationId xmlns:p14="http://schemas.microsoft.com/office/powerpoint/2010/main" val="14560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98" y="1262078"/>
            <a:ext cx="10515600" cy="1325563"/>
          </a:xfrm>
        </p:spPr>
        <p:txBody>
          <a:bodyPr>
            <a:normAutofit fontScale="90000"/>
          </a:bodyPr>
          <a:lstStyle/>
          <a:p>
            <a:r>
              <a:rPr lang="en-US" sz="4900" dirty="0"/>
              <a:t>WCAS </a:t>
            </a:r>
            <a:br>
              <a:rPr lang="en-US" sz="4900" dirty="0"/>
            </a:br>
            <a:r>
              <a:rPr lang="en-US" sz="4900" dirty="0"/>
              <a:t>Educator </a:t>
            </a:r>
            <a:br>
              <a:rPr lang="en-US" sz="4900" dirty="0"/>
            </a:br>
            <a:r>
              <a:rPr lang="en-US" sz="4900" dirty="0"/>
              <a:t>Resources </a:t>
            </a:r>
            <a:br>
              <a:rPr lang="en-US" sz="4900" dirty="0"/>
            </a:br>
            <a:r>
              <a:rPr lang="en-US" sz="4900" dirty="0"/>
              <a:t>Webpage</a:t>
            </a:r>
            <a:br>
              <a:rPr lang="en-US" dirty="0"/>
            </a:br>
            <a:endParaRPr lang="en-US" dirty="0"/>
          </a:p>
        </p:txBody>
      </p:sp>
      <p:pic>
        <p:nvPicPr>
          <p:cNvPr id="4" name="Picture 3" descr="This is a screenshot of the WCAS Resources page for science assessment." title="webpage image"/>
          <p:cNvPicPr>
            <a:picLocks noChangeAspect="1"/>
          </p:cNvPicPr>
          <p:nvPr/>
        </p:nvPicPr>
        <p:blipFill>
          <a:blip r:embed="rId2"/>
          <a:stretch>
            <a:fillRect/>
          </a:stretch>
        </p:blipFill>
        <p:spPr>
          <a:xfrm>
            <a:off x="5806911" y="51013"/>
            <a:ext cx="5222450" cy="6700634"/>
          </a:xfrm>
          <a:prstGeom prst="rect">
            <a:avLst/>
          </a:prstGeom>
          <a:ln>
            <a:solidFill>
              <a:srgbClr val="009999"/>
            </a:solidFill>
          </a:ln>
        </p:spPr>
      </p:pic>
      <p:sp>
        <p:nvSpPr>
          <p:cNvPr id="7" name="Left Arrow 6" descr="arrow is pointing to the Test Design and Item Specifications link on the science assessment webpage" title="red arrow"/>
          <p:cNvSpPr/>
          <p:nvPr/>
        </p:nvSpPr>
        <p:spPr>
          <a:xfrm rot="10800000">
            <a:off x="6387864" y="2587641"/>
            <a:ext cx="620732" cy="4120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953" y="4554071"/>
            <a:ext cx="4419705" cy="1397065"/>
          </a:xfrm>
        </p:spPr>
        <p:txBody>
          <a:bodyPr>
            <a:normAutofit fontScale="85000" lnSpcReduction="20000"/>
          </a:bodyPr>
          <a:lstStyle/>
          <a:p>
            <a:pPr marL="0" indent="0">
              <a:buNone/>
            </a:pPr>
            <a:r>
              <a:rPr lang="en-US" dirty="0">
                <a:hlinkClick r:id="rId3"/>
              </a:rPr>
              <a:t>https://www.k12.wa.us/student-success/testing/state-testing-overview/washington-comprehensive-assessment-science</a:t>
            </a:r>
            <a:endParaRPr lang="en-US" dirty="0"/>
          </a:p>
        </p:txBody>
      </p:sp>
    </p:spTree>
    <p:extLst>
      <p:ext uri="{BB962C8B-B14F-4D97-AF65-F5344CB8AC3E}">
        <p14:creationId xmlns:p14="http://schemas.microsoft.com/office/powerpoint/2010/main" val="9869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WCAS Test Design and Item Specifications</a:t>
            </a:r>
          </a:p>
        </p:txBody>
      </p:sp>
      <p:pic>
        <p:nvPicPr>
          <p:cNvPr id="3" name="Picture 2" descr="Image of the covers of the WCAS Test Design and Item Specifications documents for Grade 5, 8, and High School" title="WCAS Item Specifications"/>
          <p:cNvPicPr>
            <a:picLocks noChangeAspect="1"/>
          </p:cNvPicPr>
          <p:nvPr/>
        </p:nvPicPr>
        <p:blipFill>
          <a:blip r:embed="rId3"/>
          <a:stretch>
            <a:fillRect/>
          </a:stretch>
        </p:blipFill>
        <p:spPr>
          <a:xfrm>
            <a:off x="2456048" y="1564566"/>
            <a:ext cx="6455149" cy="4298969"/>
          </a:xfrm>
          <a:prstGeom prst="rect">
            <a:avLst/>
          </a:prstGeom>
        </p:spPr>
      </p:pic>
    </p:spTree>
    <p:extLst>
      <p:ext uri="{BB962C8B-B14F-4D97-AF65-F5344CB8AC3E}">
        <p14:creationId xmlns:p14="http://schemas.microsoft.com/office/powerpoint/2010/main" val="240923040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10678"/>
            <a:ext cx="10314904" cy="4351338"/>
          </a:xfrm>
        </p:spPr>
        <p:txBody>
          <a:bodyPr>
            <a:normAutofit fontScale="92500" lnSpcReduction="20000"/>
          </a:bodyPr>
          <a:lstStyle/>
          <a:p>
            <a:pPr>
              <a:buFont typeface="Wingdings" panose="05000000000000000000" pitchFamily="2" charset="2"/>
              <a:buChar char="§"/>
            </a:pPr>
            <a:r>
              <a:rPr lang="en-US" sz="2700" dirty="0"/>
              <a:t>Describe how item clusters (stimuli and items) and standalone items for the WCAS are developed to assess the NGSS </a:t>
            </a:r>
          </a:p>
          <a:p>
            <a:pPr>
              <a:buFont typeface="Wingdings" panose="05000000000000000000" pitchFamily="2" charset="2"/>
              <a:buChar char="§"/>
            </a:pPr>
            <a:r>
              <a:rPr lang="en-US" sz="2700" dirty="0"/>
              <a:t>Contents</a:t>
            </a:r>
          </a:p>
          <a:p>
            <a:pPr lvl="1">
              <a:buFont typeface="Wingdings" panose="05000000000000000000" pitchFamily="2" charset="2"/>
              <a:buChar char="§"/>
            </a:pPr>
            <a:r>
              <a:rPr lang="en-US" sz="2500" dirty="0"/>
              <a:t>Structure of the test</a:t>
            </a:r>
          </a:p>
          <a:p>
            <a:pPr lvl="1">
              <a:buFont typeface="Wingdings" panose="05000000000000000000" pitchFamily="2" charset="2"/>
              <a:buChar char="§"/>
            </a:pPr>
            <a:r>
              <a:rPr lang="en-US" sz="2500" dirty="0"/>
              <a:t>Item Types</a:t>
            </a:r>
          </a:p>
          <a:p>
            <a:pPr lvl="1">
              <a:buFont typeface="Wingdings" panose="05000000000000000000" pitchFamily="2" charset="2"/>
              <a:buChar char="§"/>
            </a:pPr>
            <a:r>
              <a:rPr lang="en-US" sz="2500" dirty="0"/>
              <a:t>Test organization</a:t>
            </a:r>
          </a:p>
          <a:p>
            <a:pPr lvl="1">
              <a:buFont typeface="Wingdings" panose="05000000000000000000" pitchFamily="2" charset="2"/>
              <a:buChar char="§"/>
            </a:pPr>
            <a:r>
              <a:rPr lang="en-US" sz="2500" dirty="0"/>
              <a:t>Overview of NGSS</a:t>
            </a:r>
          </a:p>
          <a:p>
            <a:pPr lvl="1">
              <a:buFont typeface="Wingdings" panose="05000000000000000000" pitchFamily="2" charset="2"/>
              <a:buChar char="§"/>
            </a:pPr>
            <a:r>
              <a:rPr lang="en-US" sz="2500" dirty="0"/>
              <a:t>Item specifications that describe how students can demonstrate understanding of the PEs on the state test. </a:t>
            </a:r>
          </a:p>
          <a:p>
            <a:pPr lvl="1">
              <a:buFont typeface="Wingdings" panose="05000000000000000000" pitchFamily="2" charset="2"/>
              <a:buChar char="§"/>
            </a:pPr>
            <a:r>
              <a:rPr lang="en-US" sz="2500" dirty="0"/>
              <a:t>Vocabulary word list</a:t>
            </a:r>
          </a:p>
          <a:p>
            <a:pPr>
              <a:spcBef>
                <a:spcPts val="600"/>
              </a:spcBef>
              <a:spcAft>
                <a:spcPts val="600"/>
              </a:spcAft>
              <a:buFont typeface="Wingdings" panose="05000000000000000000" pitchFamily="2" charset="2"/>
              <a:buChar char="§"/>
            </a:pPr>
            <a:r>
              <a:rPr lang="en-US" sz="2700" dirty="0"/>
              <a:t>The documents will be updated annually based on WA educator feedback.</a:t>
            </a:r>
          </a:p>
          <a:p>
            <a:pPr>
              <a:spcBef>
                <a:spcPts val="600"/>
              </a:spcBef>
              <a:spcAft>
                <a:spcPts val="600"/>
              </a:spcAft>
              <a:buFont typeface="Wingdings" panose="05000000000000000000" pitchFamily="2" charset="2"/>
              <a:buChar char="§"/>
            </a:pPr>
            <a:r>
              <a:rPr lang="en-US" sz="2700" dirty="0"/>
              <a:t>A modification log will be posted at each subsequent publication.</a:t>
            </a:r>
          </a:p>
          <a:p>
            <a:pPr lvl="1">
              <a:spcBef>
                <a:spcPts val="0"/>
              </a:spcBef>
              <a:buFont typeface="Wingdings" panose="05000000000000000000" pitchFamily="2" charset="2"/>
              <a:buChar char="§"/>
            </a:pPr>
            <a:endParaRPr lang="en-US" sz="2000" dirty="0"/>
          </a:p>
          <a:p>
            <a:pPr lvl="2">
              <a:spcBef>
                <a:spcPts val="0"/>
              </a:spcBef>
              <a:buFont typeface="Wingdings" panose="05000000000000000000" pitchFamily="2" charset="2"/>
              <a:buChar char="§"/>
            </a:pPr>
            <a:endParaRPr lang="en-US" sz="1800" dirty="0"/>
          </a:p>
        </p:txBody>
      </p:sp>
      <p:sp>
        <p:nvSpPr>
          <p:cNvPr id="5" name="Title 4"/>
          <p:cNvSpPr>
            <a:spLocks noGrp="1"/>
          </p:cNvSpPr>
          <p:nvPr>
            <p:ph type="title"/>
          </p:nvPr>
        </p:nvSpPr>
        <p:spPr/>
        <p:txBody>
          <a:bodyPr/>
          <a:lstStyle/>
          <a:p>
            <a:r>
              <a:rPr lang="en-US" dirty="0"/>
              <a:t>WCAS Test Design and Item Specifications</a:t>
            </a:r>
          </a:p>
        </p:txBody>
      </p:sp>
    </p:spTree>
    <p:extLst>
      <p:ext uri="{BB962C8B-B14F-4D97-AF65-F5344CB8AC3E}">
        <p14:creationId xmlns:p14="http://schemas.microsoft.com/office/powerpoint/2010/main" val="2736704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dirty="0"/>
              <a:t>WCAS Development</a:t>
            </a:r>
          </a:p>
        </p:txBody>
      </p:sp>
    </p:spTree>
    <p:extLst>
      <p:ext uri="{BB962C8B-B14F-4D97-AF65-F5344CB8AC3E}">
        <p14:creationId xmlns:p14="http://schemas.microsoft.com/office/powerpoint/2010/main" val="28501471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altLang="en-US" dirty="0"/>
              <a:t>Today’s Topics</a:t>
            </a:r>
          </a:p>
        </p:txBody>
      </p:sp>
      <p:sp>
        <p:nvSpPr>
          <p:cNvPr id="9219" name="Rectangle 3"/>
          <p:cNvSpPr>
            <a:spLocks noGrp="1" noChangeArrowheads="1"/>
          </p:cNvSpPr>
          <p:nvPr>
            <p:ph idx="1"/>
          </p:nvPr>
        </p:nvSpPr>
        <p:spPr/>
        <p:txBody>
          <a:bodyPr/>
          <a:lstStyle/>
          <a:p>
            <a:pPr marL="363538" lvl="1" indent="-254000">
              <a:spcAft>
                <a:spcPts val="600"/>
              </a:spcAft>
              <a:buFont typeface="Wingdings" panose="05000000000000000000" pitchFamily="2" charset="2"/>
              <a:buChar char="§"/>
              <a:defRPr/>
            </a:pPr>
            <a:r>
              <a:rPr lang="en-US" sz="2800" dirty="0"/>
              <a:t>Current State Tests</a:t>
            </a:r>
          </a:p>
          <a:p>
            <a:pPr marL="363538" lvl="1" indent="-254000">
              <a:spcAft>
                <a:spcPts val="600"/>
              </a:spcAft>
              <a:buFont typeface="Wingdings" panose="05000000000000000000" pitchFamily="2" charset="2"/>
              <a:buChar char="§"/>
              <a:defRPr/>
            </a:pPr>
            <a:r>
              <a:rPr lang="en-US" sz="2800" dirty="0"/>
              <a:t>WCAS Results</a:t>
            </a:r>
          </a:p>
          <a:p>
            <a:pPr marL="363538" lvl="1" indent="-254000">
              <a:spcAft>
                <a:spcPts val="600"/>
              </a:spcAft>
              <a:buFont typeface="Wingdings" panose="05000000000000000000" pitchFamily="2" charset="2"/>
              <a:buChar char="§"/>
              <a:defRPr/>
            </a:pPr>
            <a:r>
              <a:rPr lang="en-US" sz="2800" dirty="0"/>
              <a:t>WCAS Design and Features</a:t>
            </a:r>
            <a:endParaRPr lang="en-US" altLang="en-US" sz="2800" dirty="0"/>
          </a:p>
          <a:p>
            <a:pPr marL="363538" lvl="1" indent="-254000">
              <a:spcAft>
                <a:spcPts val="600"/>
              </a:spcAft>
              <a:buFont typeface="Wingdings" panose="05000000000000000000" pitchFamily="2" charset="2"/>
              <a:buChar char="§"/>
              <a:defRPr/>
            </a:pPr>
            <a:r>
              <a:rPr lang="en-US" sz="2800" dirty="0"/>
              <a:t>Assessment Resources</a:t>
            </a:r>
          </a:p>
          <a:p>
            <a:pPr marL="363538" lvl="1" indent="-254000">
              <a:spcAft>
                <a:spcPts val="600"/>
              </a:spcAft>
              <a:buFont typeface="Wingdings" panose="05000000000000000000" pitchFamily="2" charset="2"/>
              <a:buChar char="§"/>
              <a:defRPr/>
            </a:pPr>
            <a:r>
              <a:rPr lang="en-US" sz="2800" dirty="0"/>
              <a:t>Training Test and Item Specifications Activity</a:t>
            </a:r>
          </a:p>
          <a:p>
            <a:pPr marL="363538" lvl="1" indent="-254000">
              <a:spcAft>
                <a:spcPts val="600"/>
              </a:spcAft>
              <a:buFont typeface="Wingdings" panose="05000000000000000000" pitchFamily="2" charset="2"/>
              <a:buChar char="§"/>
              <a:defRPr/>
            </a:pPr>
            <a:r>
              <a:rPr lang="en-US" sz="2800" dirty="0"/>
              <a:t>WCAS Development</a:t>
            </a:r>
          </a:p>
          <a:p>
            <a:pPr lvl="1" eaLnBrk="1" hangingPunct="1">
              <a:defRPr/>
            </a:pPr>
            <a:endParaRPr lang="en-US" altLang="en-US" dirty="0"/>
          </a:p>
          <a:p>
            <a:pPr eaLnBrk="1" hangingPunct="1">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138413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Goals for WCAS</a:t>
            </a:r>
          </a:p>
        </p:txBody>
      </p:sp>
      <p:sp>
        <p:nvSpPr>
          <p:cNvPr id="3" name="Content Placeholder 2"/>
          <p:cNvSpPr>
            <a:spLocks noGrp="1"/>
          </p:cNvSpPr>
          <p:nvPr>
            <p:ph idx="1"/>
          </p:nvPr>
        </p:nvSpPr>
        <p:spPr>
          <a:xfrm>
            <a:off x="838200" y="1600201"/>
            <a:ext cx="10515600" cy="4210050"/>
          </a:xfrm>
        </p:spPr>
        <p:txBody>
          <a:bodyPr>
            <a:noAutofit/>
          </a:bodyPr>
          <a:lstStyle/>
          <a:p>
            <a:pPr>
              <a:buFont typeface="Wingdings" panose="05000000000000000000" pitchFamily="2" charset="2"/>
              <a:buChar char="§"/>
            </a:pPr>
            <a:r>
              <a:rPr lang="en-US" sz="2700" dirty="0"/>
              <a:t>Design an assessment that reflects how science content is taught and tested in the classroom. </a:t>
            </a:r>
          </a:p>
          <a:p>
            <a:pPr>
              <a:buFont typeface="Wingdings" panose="05000000000000000000" pitchFamily="2" charset="2"/>
              <a:buChar char="§"/>
            </a:pPr>
            <a:r>
              <a:rPr lang="en-US" sz="2700" dirty="0"/>
              <a:t>Use WA educators in assessment development. </a:t>
            </a:r>
          </a:p>
          <a:p>
            <a:pPr>
              <a:buFont typeface="Wingdings" panose="05000000000000000000" pitchFamily="2" charset="2"/>
              <a:buChar char="§"/>
            </a:pPr>
            <a:r>
              <a:rPr lang="en-US" sz="2700" dirty="0"/>
              <a:t>Develop high quality item clusters and standalone items that achieve alignment to the SEPs, DCIs, CCCs represented in a PE or PE bundle.</a:t>
            </a:r>
          </a:p>
          <a:p>
            <a:pPr>
              <a:buFont typeface="Wingdings" panose="05000000000000000000" pitchFamily="2" charset="2"/>
              <a:buChar char="§"/>
            </a:pPr>
            <a:r>
              <a:rPr lang="en-US" sz="2700" dirty="0"/>
              <a:t>Design an assessment that allows for valid and reliable inferences to be drawn from the results.</a:t>
            </a:r>
          </a:p>
          <a:p>
            <a:pPr>
              <a:buFont typeface="Wingdings" panose="05000000000000000000" pitchFamily="2" charset="2"/>
              <a:buChar char="§"/>
            </a:pPr>
            <a:r>
              <a:rPr lang="en-US" sz="2700" dirty="0"/>
              <a:t>Design an assessment that ensures the fair and accurate assessment of students in special populations.</a:t>
            </a:r>
          </a:p>
        </p:txBody>
      </p:sp>
    </p:spTree>
    <p:extLst>
      <p:ext uri="{BB962C8B-B14F-4D97-AF65-F5344CB8AC3E}">
        <p14:creationId xmlns:p14="http://schemas.microsoft.com/office/powerpoint/2010/main" val="2030803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dirty="0"/>
              <a:t>Science Assessment Development Cycle</a:t>
            </a:r>
          </a:p>
        </p:txBody>
      </p:sp>
      <p:pic>
        <p:nvPicPr>
          <p:cNvPr id="2" name="Picture 1" descr="Note section gives detailed information about each step of the process. " title="Image of development cycle"/>
          <p:cNvPicPr>
            <a:picLocks noChangeAspect="1"/>
          </p:cNvPicPr>
          <p:nvPr/>
        </p:nvPicPr>
        <p:blipFill>
          <a:blip r:embed="rId3"/>
          <a:stretch>
            <a:fillRect/>
          </a:stretch>
        </p:blipFill>
        <p:spPr>
          <a:xfrm>
            <a:off x="3500581" y="1421281"/>
            <a:ext cx="3621087" cy="4653792"/>
          </a:xfrm>
          <a:prstGeom prst="rect">
            <a:avLst/>
          </a:prstGeom>
          <a:ln>
            <a:solidFill>
              <a:schemeClr val="tx1"/>
            </a:solidFill>
          </a:ln>
        </p:spPr>
      </p:pic>
    </p:spTree>
    <p:extLst>
      <p:ext uri="{BB962C8B-B14F-4D97-AF65-F5344CB8AC3E}">
        <p14:creationId xmlns:p14="http://schemas.microsoft.com/office/powerpoint/2010/main" val="653629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Educator Work Group Descriptions</a:t>
            </a:r>
            <a:endParaRPr lang="en-US" dirty="0"/>
          </a:p>
        </p:txBody>
      </p:sp>
      <p:sp>
        <p:nvSpPr>
          <p:cNvPr id="3" name="Content Placeholder 2"/>
          <p:cNvSpPr>
            <a:spLocks noGrp="1"/>
          </p:cNvSpPr>
          <p:nvPr>
            <p:ph sz="half" idx="1"/>
          </p:nvPr>
        </p:nvSpPr>
        <p:spPr>
          <a:xfrm>
            <a:off x="571500" y="1584325"/>
            <a:ext cx="5537200" cy="4351338"/>
          </a:xfrm>
        </p:spPr>
        <p:txBody>
          <a:bodyPr>
            <a:noAutofit/>
          </a:bodyPr>
          <a:lstStyle/>
          <a:p>
            <a:pPr>
              <a:buFont typeface="Wingdings" panose="05000000000000000000" pitchFamily="2" charset="2"/>
              <a:buChar char="§"/>
            </a:pPr>
            <a:r>
              <a:rPr lang="en-US" sz="1900" b="1" dirty="0"/>
              <a:t>(2) Item Cluster Writing Workgroup: </a:t>
            </a:r>
            <a:r>
              <a:rPr lang="en-US" sz="1900" dirty="0"/>
              <a:t>Teams of 2-3 educators write stimuli, items, and rubrics designed to validly measure student understanding of the NGSS.</a:t>
            </a:r>
          </a:p>
          <a:p>
            <a:pPr>
              <a:buFont typeface="Wingdings" panose="05000000000000000000" pitchFamily="2" charset="2"/>
              <a:buChar char="§"/>
            </a:pPr>
            <a:endParaRPr lang="en-US" sz="1900" dirty="0"/>
          </a:p>
          <a:p>
            <a:pPr>
              <a:buFont typeface="Wingdings" panose="05000000000000000000" pitchFamily="2" charset="2"/>
              <a:buChar char="§"/>
            </a:pPr>
            <a:r>
              <a:rPr lang="en-US" sz="1900" b="1" dirty="0"/>
              <a:t>(4) Content Review Workgroup:</a:t>
            </a:r>
            <a:r>
              <a:rPr lang="en-US" sz="1900" dirty="0"/>
              <a:t> Educators review the products of the Item Cluster Writing Workgroup to ensure that every stimulus, item, and rubric is scientifically accurate and gathers appropriate evidence about student skill with the NGSS. At the same time, a separate committee of community members reviews the items and stimuli for any bias and sensitivity issues. Recommendations from the Bias/Sensitivity Review Workgroup are considered by the Content Review Workgroup.</a:t>
            </a:r>
          </a:p>
        </p:txBody>
      </p:sp>
      <p:sp>
        <p:nvSpPr>
          <p:cNvPr id="4" name="Content Placeholder 3"/>
          <p:cNvSpPr>
            <a:spLocks noGrp="1"/>
          </p:cNvSpPr>
          <p:nvPr>
            <p:ph sz="half" idx="2"/>
          </p:nvPr>
        </p:nvSpPr>
        <p:spPr>
          <a:xfrm>
            <a:off x="6172200" y="1584325"/>
            <a:ext cx="5181600" cy="4351338"/>
          </a:xfrm>
        </p:spPr>
        <p:txBody>
          <a:bodyPr>
            <a:normAutofit/>
          </a:bodyPr>
          <a:lstStyle/>
          <a:p>
            <a:r>
              <a:rPr lang="en-US" sz="1900" b="1" dirty="0"/>
              <a:t>(6) Field Test </a:t>
            </a:r>
            <a:r>
              <a:rPr lang="en-US" sz="1900" b="1" dirty="0" err="1"/>
              <a:t>Rangefinding</a:t>
            </a:r>
            <a:r>
              <a:rPr lang="en-US" sz="1900" b="1" dirty="0"/>
              <a:t> : </a:t>
            </a:r>
            <a:r>
              <a:rPr lang="en-US" sz="1900" dirty="0"/>
              <a:t>Educators look at a range of student responses to each short answer item and decide how to score each response. This educator workgroup refines scoring rubrics and produces the materials that will be used to score the field test items.</a:t>
            </a:r>
          </a:p>
          <a:p>
            <a:endParaRPr lang="en-US" sz="1900" dirty="0"/>
          </a:p>
          <a:p>
            <a:r>
              <a:rPr lang="en-US" sz="1900" b="1" dirty="0"/>
              <a:t>(8) Content Review with Data Workgroup: </a:t>
            </a:r>
            <a:r>
              <a:rPr lang="en-US" sz="1900" dirty="0"/>
              <a:t>Educators use item performance data, as well as members’ science content knowledge, to decide whether each item should advance into the item bank. </a:t>
            </a:r>
          </a:p>
          <a:p>
            <a:endParaRPr lang="en-US" sz="1800" dirty="0"/>
          </a:p>
          <a:p>
            <a:endParaRPr lang="en-US" sz="1800" dirty="0"/>
          </a:p>
          <a:p>
            <a:endParaRPr lang="en-US" sz="1800" dirty="0"/>
          </a:p>
        </p:txBody>
      </p:sp>
    </p:spTree>
    <p:extLst>
      <p:ext uri="{BB962C8B-B14F-4D97-AF65-F5344CB8AC3E}">
        <p14:creationId xmlns:p14="http://schemas.microsoft.com/office/powerpoint/2010/main" val="1598714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 Professional Development Opportunities</a:t>
            </a:r>
          </a:p>
        </p:txBody>
      </p:sp>
      <p:graphicFrame>
        <p:nvGraphicFramePr>
          <p:cNvPr id="6" name="Table 5" descr="List of 11 upcoming events and the timing of those events." title="Professional Development Opportunies"/>
          <p:cNvGraphicFramePr>
            <a:graphicFrameLocks noGrp="1"/>
          </p:cNvGraphicFramePr>
          <p:nvPr>
            <p:extLst>
              <p:ext uri="{D42A27DB-BD31-4B8C-83A1-F6EECF244321}">
                <p14:modId xmlns:p14="http://schemas.microsoft.com/office/powerpoint/2010/main" val="948801008"/>
              </p:ext>
            </p:extLst>
          </p:nvPr>
        </p:nvGraphicFramePr>
        <p:xfrm>
          <a:off x="1996285" y="2023099"/>
          <a:ext cx="6629400" cy="2382174"/>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1460261942"/>
                    </a:ext>
                  </a:extLst>
                </a:gridCol>
                <a:gridCol w="2133600">
                  <a:extLst>
                    <a:ext uri="{9D8B030D-6E8A-4147-A177-3AD203B41FA5}">
                      <a16:colId xmlns:a16="http://schemas.microsoft.com/office/drawing/2014/main" val="2835984407"/>
                    </a:ext>
                  </a:extLst>
                </a:gridCol>
              </a:tblGrid>
              <a:tr h="0">
                <a:tc>
                  <a:txBody>
                    <a:bodyPr/>
                    <a:lstStyle/>
                    <a:p>
                      <a:pPr marL="457200" marR="0" indent="-228600" algn="ctr">
                        <a:lnSpc>
                          <a:spcPct val="115000"/>
                        </a:lnSpc>
                        <a:spcBef>
                          <a:spcPts val="0"/>
                        </a:spcBef>
                        <a:spcAft>
                          <a:spcPts val="0"/>
                        </a:spcAft>
                      </a:pPr>
                      <a:r>
                        <a:rPr lang="en-US" sz="2000" b="1" kern="300" baseline="0" dirty="0">
                          <a:solidFill>
                            <a:schemeClr val="bg2"/>
                          </a:solidFill>
                          <a:effectLst/>
                          <a:latin typeface="+mj-lt"/>
                          <a:cs typeface="Calibri" panose="020F0502020204030204" pitchFamily="34" charset="0"/>
                        </a:rPr>
                        <a:t>Event</a:t>
                      </a:r>
                      <a:endParaRPr lang="en-US" sz="2000" b="1" kern="300" baseline="0" dirty="0">
                        <a:solidFill>
                          <a:schemeClr val="bg2"/>
                        </a:solidFill>
                        <a:effectLst/>
                        <a:latin typeface="+mj-lt"/>
                        <a:ea typeface="Century Gothic" panose="020B0502020202020204" pitchFamily="34" charset="0"/>
                        <a:cs typeface="Calibri" panose="020F0502020204030204" pitchFamily="34" charset="0"/>
                      </a:endParaRPr>
                    </a:p>
                  </a:txBody>
                  <a:tcPr marL="74068" marR="74068" marT="37034" marB="3703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228600" algn="ctr">
                        <a:lnSpc>
                          <a:spcPct val="115000"/>
                        </a:lnSpc>
                        <a:spcBef>
                          <a:spcPts val="0"/>
                        </a:spcBef>
                        <a:spcAft>
                          <a:spcPts val="0"/>
                        </a:spcAft>
                      </a:pPr>
                      <a:r>
                        <a:rPr lang="en-US" sz="2000" b="1" kern="300" baseline="0" dirty="0">
                          <a:solidFill>
                            <a:schemeClr val="bg2"/>
                          </a:solidFill>
                          <a:effectLst/>
                          <a:latin typeface="+mj-lt"/>
                          <a:cs typeface="Calibri" panose="020F0502020204030204" pitchFamily="34" charset="0"/>
                        </a:rPr>
                        <a:t>Timing</a:t>
                      </a:r>
                      <a:endParaRPr lang="en-US" sz="2000" b="1" kern="300" baseline="0" dirty="0">
                        <a:solidFill>
                          <a:schemeClr val="bg2"/>
                        </a:solidFill>
                        <a:effectLst/>
                        <a:latin typeface="+mj-lt"/>
                        <a:ea typeface="Century Gothic" panose="020B0502020202020204" pitchFamily="34" charset="0"/>
                        <a:cs typeface="Calibri" panose="020F0502020204030204" pitchFamily="34" charset="0"/>
                      </a:endParaRPr>
                    </a:p>
                  </a:txBody>
                  <a:tcPr marL="74068" marR="74068" marT="37034" marB="3703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965550"/>
                  </a:ext>
                </a:extLst>
              </a:tr>
              <a:tr h="494540">
                <a:tc>
                  <a:txBody>
                    <a:bodyPr/>
                    <a:lstStyle/>
                    <a:p>
                      <a:pPr marL="19050" marR="0" indent="0" algn="l">
                        <a:lnSpc>
                          <a:spcPct val="115000"/>
                        </a:lnSpc>
                        <a:spcBef>
                          <a:spcPts val="0"/>
                        </a:spcBef>
                        <a:spcAft>
                          <a:spcPts val="0"/>
                        </a:spcAft>
                      </a:pPr>
                      <a:r>
                        <a:rPr lang="en-US" sz="2000" b="1" kern="300" baseline="0" dirty="0">
                          <a:effectLst/>
                          <a:latin typeface="+mn-lt"/>
                          <a:cs typeface="Calibri" panose="020F0502020204030204" pitchFamily="34" charset="0"/>
                        </a:rPr>
                        <a:t>Item Cluster Writing</a:t>
                      </a:r>
                      <a:endParaRPr lang="en-US" sz="2000" b="1" kern="300" baseline="0" dirty="0">
                        <a:effectLst/>
                        <a:latin typeface="+mn-lt"/>
                        <a:ea typeface="Century Gothic" panose="020B0502020202020204" pitchFamily="34" charset="0"/>
                        <a:cs typeface="Calibri" panose="020F0502020204030204" pitchFamily="34" charset="0"/>
                      </a:endParaRPr>
                    </a:p>
                  </a:txBody>
                  <a:tcPr marL="74068" marR="74068" marT="37034" marB="3703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685"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rgbClr val="0033CC"/>
                          </a:solidFill>
                          <a:effectLst/>
                          <a:latin typeface="+mj-lt"/>
                          <a:cs typeface="Calibri" panose="020F0502020204030204" pitchFamily="34" charset="0"/>
                        </a:rPr>
                        <a:t>March 2020</a:t>
                      </a:r>
                      <a:endParaRPr lang="en-US" sz="2000" b="1" dirty="0">
                        <a:solidFill>
                          <a:srgbClr val="0033CC"/>
                        </a:solidFill>
                        <a:effectLst/>
                        <a:latin typeface="+mj-lt"/>
                        <a:ea typeface="Century Gothic" panose="020B0502020202020204" pitchFamily="34" charset="0"/>
                        <a:cs typeface="Calibri" panose="020F0502020204030204" pitchFamily="34" charset="0"/>
                      </a:endParaRPr>
                    </a:p>
                  </a:txBody>
                  <a:tcPr marL="74068" marR="74068" marT="37034" marB="3703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187185"/>
                  </a:ext>
                </a:extLst>
              </a:tr>
              <a:tr h="494540">
                <a:tc>
                  <a:txBody>
                    <a:bodyPr/>
                    <a:lstStyle/>
                    <a:p>
                      <a:pPr marL="19050" marR="0" indent="0" algn="l">
                        <a:lnSpc>
                          <a:spcPct val="115000"/>
                        </a:lnSpc>
                        <a:spcBef>
                          <a:spcPts val="0"/>
                        </a:spcBef>
                        <a:spcAft>
                          <a:spcPts val="0"/>
                        </a:spcAft>
                      </a:pPr>
                      <a:r>
                        <a:rPr lang="en-US" sz="2000" b="1" kern="300" baseline="0" dirty="0">
                          <a:solidFill>
                            <a:schemeClr val="dk1"/>
                          </a:solidFill>
                          <a:effectLst/>
                          <a:latin typeface="+mn-lt"/>
                          <a:ea typeface="+mn-ea"/>
                          <a:cs typeface="Calibri" panose="020F0502020204030204" pitchFamily="34" charset="0"/>
                        </a:rPr>
                        <a:t>Field Test Range Finding </a:t>
                      </a:r>
                      <a:endParaRPr lang="en-US" sz="2000" b="1" kern="300" baseline="0" dirty="0">
                        <a:effectLst/>
                        <a:latin typeface="+mn-lt"/>
                        <a:ea typeface="Century Gothic" panose="020B0502020202020204" pitchFamily="34" charset="0"/>
                        <a:cs typeface="Calibri" panose="020F0502020204030204" pitchFamily="34" charset="0"/>
                      </a:endParaRPr>
                    </a:p>
                  </a:txBody>
                  <a:tcPr marL="74068" marR="74068" marT="37034" marB="3703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33CC"/>
                          </a:solidFill>
                          <a:effectLst/>
                          <a:latin typeface="+mj-lt"/>
                          <a:ea typeface="+mn-ea"/>
                          <a:cs typeface="Calibri" panose="020F0502020204030204" pitchFamily="34" charset="0"/>
                        </a:rPr>
                        <a:t>July 2020</a:t>
                      </a:r>
                    </a:p>
                  </a:txBody>
                  <a:tcPr marL="74068" marR="74068" marT="37034" marB="3703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21236"/>
                  </a:ext>
                </a:extLst>
              </a:tr>
              <a:tr h="494540">
                <a:tc>
                  <a:txBody>
                    <a:bodyPr/>
                    <a:lstStyle/>
                    <a:p>
                      <a:pPr marL="19050" marR="0" lvl="0" indent="0" algn="l" defTabSz="914400" rtl="0" eaLnBrk="1" fontAlgn="auto" latinLnBrk="0" hangingPunct="1">
                        <a:lnSpc>
                          <a:spcPct val="115000"/>
                        </a:lnSpc>
                        <a:spcBef>
                          <a:spcPts val="0"/>
                        </a:spcBef>
                        <a:spcAft>
                          <a:spcPts val="0"/>
                        </a:spcAft>
                        <a:buClrTx/>
                        <a:buSzTx/>
                        <a:buFontTx/>
                        <a:buNone/>
                        <a:tabLst/>
                        <a:defRPr/>
                      </a:pPr>
                      <a:r>
                        <a:rPr lang="en-US" sz="2000" b="1" kern="300" baseline="0" dirty="0">
                          <a:solidFill>
                            <a:schemeClr val="dk1"/>
                          </a:solidFill>
                          <a:effectLst/>
                          <a:latin typeface="+mn-lt"/>
                          <a:ea typeface="+mn-ea"/>
                          <a:cs typeface="Calibri" panose="020F0502020204030204" pitchFamily="34" charset="0"/>
                        </a:rPr>
                        <a:t>Content Review</a:t>
                      </a:r>
                      <a:endParaRPr lang="en-US" sz="2000" b="1" kern="300" baseline="0" dirty="0">
                        <a:solidFill>
                          <a:schemeClr val="dk1"/>
                        </a:solidFill>
                        <a:effectLst/>
                        <a:latin typeface="+mn-lt"/>
                        <a:ea typeface="Century Gothic" panose="020B0502020202020204" pitchFamily="34" charset="0"/>
                        <a:cs typeface="Calibri" panose="020F0502020204030204" pitchFamily="34" charset="0"/>
                      </a:endParaRPr>
                    </a:p>
                  </a:txBody>
                  <a:tcPr marL="74068" marR="74068" marT="37034" marB="3703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33CC"/>
                          </a:solidFill>
                          <a:effectLst/>
                          <a:latin typeface="+mj-lt"/>
                          <a:ea typeface="+mn-ea"/>
                          <a:cs typeface="Calibri" panose="020F0502020204030204" pitchFamily="34" charset="0"/>
                        </a:rPr>
                        <a:t>August 2020</a:t>
                      </a:r>
                    </a:p>
                  </a:txBody>
                  <a:tcPr marL="74068" marR="74068" marT="37034" marB="3703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954345"/>
                  </a:ext>
                </a:extLst>
              </a:tr>
              <a:tr h="494540">
                <a:tc>
                  <a:txBody>
                    <a:bodyPr/>
                    <a:lstStyle/>
                    <a:p>
                      <a:pPr marL="19050" marR="0" indent="0" algn="l">
                        <a:lnSpc>
                          <a:spcPct val="115000"/>
                        </a:lnSpc>
                        <a:spcBef>
                          <a:spcPts val="0"/>
                        </a:spcBef>
                        <a:spcAft>
                          <a:spcPts val="0"/>
                        </a:spcAft>
                      </a:pPr>
                      <a:r>
                        <a:rPr lang="en-US" sz="2000" b="1" kern="300" baseline="0" dirty="0">
                          <a:effectLst/>
                          <a:latin typeface="+mn-lt"/>
                          <a:cs typeface="Calibri" panose="020F0502020204030204" pitchFamily="34" charset="0"/>
                        </a:rPr>
                        <a:t>Content Review with Data</a:t>
                      </a:r>
                      <a:endParaRPr lang="en-US" sz="2000" b="1" kern="300" baseline="0" dirty="0">
                        <a:effectLst/>
                        <a:latin typeface="+mn-lt"/>
                        <a:ea typeface="Century Gothic" panose="020B0502020202020204" pitchFamily="34" charset="0"/>
                        <a:cs typeface="Calibri" panose="020F0502020204030204" pitchFamily="34" charset="0"/>
                      </a:endParaRPr>
                    </a:p>
                  </a:txBody>
                  <a:tcPr marL="74068" marR="74068" marT="37034" marB="3703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9685"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rgbClr val="0033CC"/>
                          </a:solidFill>
                          <a:effectLst/>
                          <a:latin typeface="+mj-lt"/>
                          <a:cs typeface="Calibri" panose="020F0502020204030204" pitchFamily="34" charset="0"/>
                        </a:rPr>
                        <a:t>September 2020</a:t>
                      </a:r>
                      <a:endParaRPr lang="en-US" sz="2000" b="1" dirty="0">
                        <a:solidFill>
                          <a:srgbClr val="0033CC"/>
                        </a:solidFill>
                        <a:effectLst/>
                        <a:latin typeface="+mj-lt"/>
                        <a:ea typeface="Century Gothic" panose="020B0502020202020204" pitchFamily="34" charset="0"/>
                        <a:cs typeface="Calibri" panose="020F0502020204030204" pitchFamily="34" charset="0"/>
                      </a:endParaRPr>
                    </a:p>
                  </a:txBody>
                  <a:tcPr marL="74068" marR="74068" marT="37034" marB="3703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047444"/>
                  </a:ext>
                </a:extLst>
              </a:tr>
            </a:tbl>
          </a:graphicData>
        </a:graphic>
      </p:graphicFrame>
    </p:spTree>
    <p:extLst>
      <p:ext uri="{BB962C8B-B14F-4D97-AF65-F5344CB8AC3E}">
        <p14:creationId xmlns:p14="http://schemas.microsoft.com/office/powerpoint/2010/main" val="391184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Stay informed and get involved</a:t>
            </a:r>
          </a:p>
        </p:txBody>
      </p:sp>
      <p:sp>
        <p:nvSpPr>
          <p:cNvPr id="3" name="Content Placeholder 2"/>
          <p:cNvSpPr>
            <a:spLocks noGrp="1"/>
          </p:cNvSpPr>
          <p:nvPr>
            <p:ph idx="1"/>
          </p:nvPr>
        </p:nvSpPr>
        <p:spPr/>
        <p:txBody>
          <a:bodyPr>
            <a:normAutofit/>
          </a:bodyPr>
          <a:lstStyle/>
          <a:p>
            <a:pPr marL="109534" indent="0">
              <a:lnSpc>
                <a:spcPct val="120000"/>
              </a:lnSpc>
              <a:spcBef>
                <a:spcPct val="0"/>
              </a:spcBef>
              <a:spcAft>
                <a:spcPts val="600"/>
              </a:spcAft>
              <a:buNone/>
              <a:defRPr/>
            </a:pPr>
            <a:r>
              <a:rPr lang="en-US" dirty="0"/>
              <a:t>Sign up for Science Emails or Texts messages</a:t>
            </a:r>
          </a:p>
          <a:p>
            <a:pPr marL="868352" lvl="1" indent="-457200">
              <a:lnSpc>
                <a:spcPct val="120000"/>
              </a:lnSpc>
              <a:spcBef>
                <a:spcPct val="0"/>
              </a:spcBef>
              <a:spcAft>
                <a:spcPts val="600"/>
              </a:spcAft>
              <a:buFont typeface="Wingdings" panose="05000000000000000000" pitchFamily="2" charset="2"/>
              <a:buChar char="§"/>
              <a:defRPr/>
            </a:pPr>
            <a:r>
              <a:rPr lang="en-US" dirty="0"/>
              <a:t>Go to the </a:t>
            </a:r>
            <a:r>
              <a:rPr lang="en-US" dirty="0">
                <a:hlinkClick r:id="rId3"/>
              </a:rPr>
              <a:t>Subscribe page </a:t>
            </a:r>
            <a:r>
              <a:rPr lang="en-US" dirty="0"/>
              <a:t>for GovDelivery. Enter your email address. On the Subscriptions page, select Content Areas &gt; Science, then select Science Assessment for the grade band(s) for which you would like to receive information. </a:t>
            </a:r>
            <a:endParaRPr lang="en-US" sz="2800" dirty="0"/>
          </a:p>
        </p:txBody>
      </p:sp>
      <p:pic>
        <p:nvPicPr>
          <p:cNvPr id="1026" name="Picture 2" descr="Preview of your QR Code" title="QR code image">
            <a:extLst>
              <a:ext uri="{FF2B5EF4-FFF2-40B4-BE49-F238E27FC236}">
                <a16:creationId xmlns:a16="http://schemas.microsoft.com/office/drawing/2014/main" id="{F6260686-9359-482B-AFF4-6F50D1E33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790" y="4587240"/>
            <a:ext cx="1223010" cy="122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3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35400" y="2894013"/>
            <a:ext cx="4521200" cy="1069975"/>
          </a:xfrm>
        </p:spPr>
        <p:txBody>
          <a:bodyPr>
            <a:noAutofit/>
          </a:bodyPr>
          <a:lstStyle/>
          <a:p>
            <a:r>
              <a:rPr lang="en-US" altLang="en-US" sz="7200" dirty="0">
                <a:solidFill>
                  <a:schemeClr val="tx1"/>
                </a:solidFill>
                <a:latin typeface="+mn-lt"/>
                <a:ea typeface="+mn-ea"/>
                <a:cs typeface="+mn-cs"/>
              </a:rPr>
              <a:t>Thank you! </a:t>
            </a:r>
          </a:p>
        </p:txBody>
      </p:sp>
    </p:spTree>
    <p:extLst>
      <p:ext uri="{BB962C8B-B14F-4D97-AF65-F5344CB8AC3E}">
        <p14:creationId xmlns:p14="http://schemas.microsoft.com/office/powerpoint/2010/main" val="109466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ea typeface="ＭＳ Ｐゴシック" panose="020B0600070205080204" pitchFamily="34" charset="-128"/>
              </a:rPr>
              <a:t>Current State Tests</a:t>
            </a:r>
            <a:endParaRPr lang="en-US" dirty="0">
              <a:solidFill>
                <a:schemeClr val="accent2"/>
              </a:solidFill>
            </a:endParaRPr>
          </a:p>
        </p:txBody>
      </p:sp>
      <p:sp>
        <p:nvSpPr>
          <p:cNvPr id="17411" name="Slide Number Placeholder 3" hidden="1"/>
          <p:cNvSpPr>
            <a:spLocks noGrp="1"/>
          </p:cNvSpPr>
          <p:nvPr>
            <p:ph type="sldNum"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42950" indent="-285750">
              <a:defRPr>
                <a:solidFill>
                  <a:schemeClr val="tx1"/>
                </a:solidFill>
                <a:latin typeface="Garamond" panose="02020404030301010803" pitchFamily="18" charset="0"/>
                <a:ea typeface="ＭＳ Ｐゴシック" panose="020B0600070205080204" pitchFamily="34" charset="-128"/>
              </a:defRPr>
            </a:lvl2pPr>
            <a:lvl3pPr marL="1143000" indent="-228600">
              <a:defRPr>
                <a:solidFill>
                  <a:schemeClr val="tx1"/>
                </a:solidFill>
                <a:latin typeface="Garamond" panose="02020404030301010803" pitchFamily="18" charset="0"/>
                <a:ea typeface="ＭＳ Ｐゴシック" panose="020B0600070205080204" pitchFamily="34" charset="-128"/>
              </a:defRPr>
            </a:lvl3pPr>
            <a:lvl4pPr marL="1600200" indent="-228600">
              <a:defRPr>
                <a:solidFill>
                  <a:schemeClr val="tx1"/>
                </a:solidFill>
                <a:latin typeface="Garamond" panose="02020404030301010803" pitchFamily="18" charset="0"/>
                <a:ea typeface="ＭＳ Ｐゴシック" panose="020B0600070205080204" pitchFamily="34" charset="-128"/>
              </a:defRPr>
            </a:lvl4pPr>
            <a:lvl5pPr marL="2057400" indent="-228600">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FD95DE6C-BEF7-4BE0-8D5C-6A4385082830}" type="slidenum">
              <a:rPr lang="en-US" altLang="en-US" smtClean="0">
                <a:solidFill>
                  <a:srgbClr val="FFFFFF"/>
                </a:solidFill>
              </a:rPr>
              <a:pPr/>
              <a:t>5</a:t>
            </a:fld>
            <a:endParaRPr lang="en-US" altLang="en-US">
              <a:solidFill>
                <a:srgbClr val="FFFFFF"/>
              </a:solidFill>
            </a:endParaRPr>
          </a:p>
        </p:txBody>
      </p:sp>
    </p:spTree>
    <p:extLst>
      <p:ext uri="{BB962C8B-B14F-4D97-AF65-F5344CB8AC3E}">
        <p14:creationId xmlns:p14="http://schemas.microsoft.com/office/powerpoint/2010/main" val="35059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US" altLang="en-US" dirty="0">
                <a:ea typeface="ＭＳ Ｐゴシック" panose="020B0600070205080204" pitchFamily="34" charset="-128"/>
              </a:rPr>
              <a:t>Why do we have state tests?</a:t>
            </a:r>
          </a:p>
        </p:txBody>
      </p:sp>
      <p:sp>
        <p:nvSpPr>
          <p:cNvPr id="21507" name="Content Placeholder 2"/>
          <p:cNvSpPr>
            <a:spLocks noGrp="1"/>
          </p:cNvSpPr>
          <p:nvPr>
            <p:ph idx="1"/>
          </p:nvPr>
        </p:nvSpPr>
        <p:spPr/>
        <p:txBody>
          <a:bodyPr>
            <a:normAutofit/>
          </a:bodyPr>
          <a:lstStyle/>
          <a:p>
            <a:pPr>
              <a:spcBef>
                <a:spcPct val="0"/>
              </a:spcBef>
              <a:spcAft>
                <a:spcPts val="1350"/>
              </a:spcAft>
              <a:buFont typeface="Wingdings" panose="05000000000000000000" pitchFamily="2" charset="2"/>
              <a:buChar char="§"/>
            </a:pPr>
            <a:r>
              <a:rPr lang="en-US" altLang="en-US" sz="2600" dirty="0">
                <a:ea typeface="ＭＳ Ｐゴシック" panose="020B0600070205080204" pitchFamily="34" charset="-128"/>
              </a:rPr>
              <a:t>The No Child Left Behind Act (NCLB) and state law require that we give a state science test once each in elementary, middle, and high school for the purpose of school and district accountability.</a:t>
            </a:r>
          </a:p>
          <a:p>
            <a:pPr marL="0" indent="0">
              <a:spcBef>
                <a:spcPct val="0"/>
              </a:spcBef>
              <a:spcAft>
                <a:spcPts val="1350"/>
              </a:spcAft>
              <a:buNone/>
            </a:pPr>
            <a:endParaRPr lang="en-US" altLang="en-US" sz="2600" dirty="0">
              <a:ea typeface="ＭＳ Ｐゴシック" panose="020B0600070205080204" pitchFamily="34" charset="-128"/>
            </a:endParaRPr>
          </a:p>
          <a:p>
            <a:pPr>
              <a:spcBef>
                <a:spcPct val="0"/>
              </a:spcBef>
              <a:spcAft>
                <a:spcPts val="1350"/>
              </a:spcAft>
              <a:buFont typeface="Wingdings" panose="05000000000000000000" pitchFamily="2" charset="2"/>
              <a:buChar char="§"/>
            </a:pPr>
            <a:r>
              <a:rPr lang="en-US" altLang="en-US" sz="2600" dirty="0">
                <a:ea typeface="ＭＳ Ｐゴシック" panose="020B0600070205080204" pitchFamily="34" charset="-128"/>
              </a:rPr>
              <a:t>The Every Student Succeeds Act (ESSA) continues those same requirements. </a:t>
            </a:r>
          </a:p>
        </p:txBody>
      </p:sp>
    </p:spTree>
    <p:extLst>
      <p:ext uri="{BB962C8B-B14F-4D97-AF65-F5344CB8AC3E}">
        <p14:creationId xmlns:p14="http://schemas.microsoft.com/office/powerpoint/2010/main" val="26029416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descr="ESSA website hyperlink" title="Every Student Succeeds Act"/>
          <p:cNvSpPr>
            <a:spLocks noGrp="1"/>
          </p:cNvSpPr>
          <p:nvPr>
            <p:ph type="title"/>
          </p:nvPr>
        </p:nvSpPr>
        <p:spPr>
          <a:xfrm>
            <a:off x="770021" y="1636295"/>
            <a:ext cx="2261937" cy="986590"/>
          </a:xfrm>
        </p:spPr>
        <p:txBody>
          <a:bodyPr>
            <a:noAutofit/>
          </a:bodyPr>
          <a:lstStyle/>
          <a:p>
            <a:r>
              <a:rPr lang="en-US" altLang="en-US" sz="4000" dirty="0"/>
              <a:t>Every </a:t>
            </a:r>
            <a:br>
              <a:rPr lang="en-US" altLang="en-US" sz="4000" dirty="0"/>
            </a:br>
            <a:r>
              <a:rPr lang="en-US" altLang="en-US" sz="4000" dirty="0"/>
              <a:t>Student </a:t>
            </a:r>
            <a:br>
              <a:rPr lang="en-US" altLang="en-US" sz="4000" dirty="0"/>
            </a:br>
            <a:r>
              <a:rPr lang="en-US" altLang="en-US" sz="4000" dirty="0"/>
              <a:t>Succeeds </a:t>
            </a:r>
            <a:br>
              <a:rPr lang="en-US" altLang="en-US" sz="4000" dirty="0"/>
            </a:br>
            <a:r>
              <a:rPr lang="en-US" altLang="en-US" sz="4000" dirty="0"/>
              <a:t>Act</a:t>
            </a:r>
            <a:br>
              <a:rPr lang="en-US" altLang="en-US" sz="4000" dirty="0"/>
            </a:br>
            <a:r>
              <a:rPr lang="en-US" altLang="en-US" sz="4000" dirty="0"/>
              <a:t>(ESSA)</a:t>
            </a:r>
          </a:p>
        </p:txBody>
      </p:sp>
      <p:sp>
        <p:nvSpPr>
          <p:cNvPr id="23555" name="Content Placeholder 2"/>
          <p:cNvSpPr>
            <a:spLocks noGrp="1"/>
          </p:cNvSpPr>
          <p:nvPr>
            <p:ph idx="1"/>
          </p:nvPr>
        </p:nvSpPr>
        <p:spPr>
          <a:xfrm>
            <a:off x="373669" y="4223328"/>
            <a:ext cx="3515360" cy="1227213"/>
          </a:xfrm>
        </p:spPr>
        <p:txBody>
          <a:bodyPr>
            <a:noAutofit/>
          </a:bodyPr>
          <a:lstStyle/>
          <a:p>
            <a:pPr marL="0" indent="0">
              <a:buNone/>
            </a:pPr>
            <a:r>
              <a:rPr lang="en-US" sz="1800" u="sng" dirty="0">
                <a:latin typeface="+mn-lt"/>
                <a:hlinkClick r:id="rId3"/>
              </a:rPr>
              <a:t>https://www.k12.wa.us/policy-funding/grants-grant-management/every-student-succeeds-act-essa-implementation</a:t>
            </a:r>
            <a:endParaRPr lang="en-US" altLang="en-US" sz="1800" u="sng" dirty="0">
              <a:latin typeface="+mn-lt"/>
            </a:endParaRPr>
          </a:p>
        </p:txBody>
      </p:sp>
      <p:pic>
        <p:nvPicPr>
          <p:cNvPr id="2" name="Picture 1" descr="This is a screenshot of the ESSA (Every Student Succeeds Act) webpage for further information. " title="Webpage image"/>
          <p:cNvPicPr>
            <a:picLocks noChangeAspect="1"/>
          </p:cNvPicPr>
          <p:nvPr/>
        </p:nvPicPr>
        <p:blipFill>
          <a:blip r:embed="rId4"/>
          <a:stretch>
            <a:fillRect/>
          </a:stretch>
        </p:blipFill>
        <p:spPr>
          <a:xfrm>
            <a:off x="3889029" y="333954"/>
            <a:ext cx="8189004" cy="6255382"/>
          </a:xfrm>
          <a:prstGeom prst="rect">
            <a:avLst/>
          </a:prstGeom>
          <a:ln>
            <a:solidFill>
              <a:schemeClr val="tx1"/>
            </a:solidFill>
          </a:ln>
        </p:spPr>
      </p:pic>
    </p:spTree>
    <p:extLst>
      <p:ext uri="{BB962C8B-B14F-4D97-AF65-F5344CB8AC3E}">
        <p14:creationId xmlns:p14="http://schemas.microsoft.com/office/powerpoint/2010/main" val="227104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422276"/>
            <a:ext cx="10515600" cy="1067858"/>
          </a:xfrm>
        </p:spPr>
        <p:txBody>
          <a:bodyPr/>
          <a:lstStyle/>
          <a:p>
            <a:r>
              <a:rPr lang="en-US" u="sng" dirty="0">
                <a:hlinkClick r:id="rId3"/>
              </a:rPr>
              <a:t>House Bill (HB) 1599</a:t>
            </a:r>
            <a:endParaRPr lang="en-US" altLang="en-US" dirty="0"/>
          </a:p>
        </p:txBody>
      </p:sp>
      <p:sp>
        <p:nvSpPr>
          <p:cNvPr id="3" name="Content Placeholder 2"/>
          <p:cNvSpPr>
            <a:spLocks noGrp="1"/>
          </p:cNvSpPr>
          <p:nvPr>
            <p:ph idx="1"/>
          </p:nvPr>
        </p:nvSpPr>
        <p:spPr>
          <a:xfrm>
            <a:off x="838200" y="1490133"/>
            <a:ext cx="11353800" cy="4320117"/>
          </a:xfrm>
        </p:spPr>
        <p:txBody>
          <a:bodyPr>
            <a:noAutofit/>
          </a:bodyPr>
          <a:lstStyle/>
          <a:p>
            <a:pPr marL="365751" indent="-256026">
              <a:lnSpc>
                <a:spcPct val="80000"/>
              </a:lnSpc>
              <a:spcAft>
                <a:spcPts val="600"/>
              </a:spcAft>
              <a:buClr>
                <a:schemeClr val="accent3"/>
              </a:buClr>
              <a:buFont typeface="Wingdings" panose="05000000000000000000" pitchFamily="2" charset="2"/>
              <a:buChar char="§"/>
              <a:defRPr/>
            </a:pPr>
            <a:r>
              <a:rPr lang="en-US" sz="1400" dirty="0"/>
              <a:t>The high school science assessment graduation requirement was removed.</a:t>
            </a:r>
          </a:p>
          <a:p>
            <a:pPr marL="365751" indent="-256026">
              <a:lnSpc>
                <a:spcPct val="80000"/>
              </a:lnSpc>
              <a:spcAft>
                <a:spcPts val="600"/>
              </a:spcAft>
              <a:buClr>
                <a:schemeClr val="accent3"/>
              </a:buClr>
              <a:buFont typeface="Wingdings" panose="05000000000000000000" pitchFamily="2" charset="2"/>
              <a:buChar char="§"/>
              <a:defRPr/>
            </a:pPr>
            <a:r>
              <a:rPr lang="en-US" sz="1400" dirty="0"/>
              <a:t>Students need to demonstrate their readiness for post-secondary career or college via one or more pathways. The pathways available to the Class of 2020 are:</a:t>
            </a:r>
          </a:p>
          <a:p>
            <a:pPr lvl="1">
              <a:spcBef>
                <a:spcPct val="0"/>
              </a:spcBef>
              <a:spcAft>
                <a:spcPts val="600"/>
              </a:spcAft>
              <a:buFont typeface="Wingdings" panose="05000000000000000000" pitchFamily="2" charset="2"/>
              <a:buChar char="§"/>
            </a:pPr>
            <a:r>
              <a:rPr lang="en-US" sz="1400" dirty="0"/>
              <a:t>Smarter Balanced or WA-AIM (ELA and math)</a:t>
            </a:r>
          </a:p>
          <a:p>
            <a:pPr lvl="1">
              <a:spcBef>
                <a:spcPct val="0"/>
              </a:spcBef>
              <a:spcAft>
                <a:spcPts val="600"/>
              </a:spcAft>
              <a:buFont typeface="Wingdings" panose="05000000000000000000" pitchFamily="2" charset="2"/>
              <a:buChar char="§"/>
            </a:pPr>
            <a:r>
              <a:rPr lang="en-US" sz="1400" dirty="0"/>
              <a:t>Dual credit courses in English language arts (ELA) and math</a:t>
            </a:r>
          </a:p>
          <a:p>
            <a:pPr lvl="1">
              <a:spcBef>
                <a:spcPct val="0"/>
              </a:spcBef>
              <a:spcAft>
                <a:spcPts val="600"/>
              </a:spcAft>
              <a:buFont typeface="Wingdings" panose="05000000000000000000" pitchFamily="2" charset="2"/>
              <a:buChar char="§"/>
            </a:pPr>
            <a:r>
              <a:rPr lang="en-US" sz="1400" dirty="0"/>
              <a:t>High school transition courses in ELA and math</a:t>
            </a:r>
          </a:p>
          <a:p>
            <a:pPr lvl="1">
              <a:spcBef>
                <a:spcPct val="0"/>
              </a:spcBef>
              <a:spcAft>
                <a:spcPts val="600"/>
              </a:spcAft>
              <a:buFont typeface="Wingdings" panose="05000000000000000000" pitchFamily="2" charset="2"/>
              <a:buChar char="§"/>
            </a:pPr>
            <a:r>
              <a:rPr lang="en-US" sz="1400" dirty="0"/>
              <a:t>C+ in AP, IB, or Cambridge class or achieving certain score on AP, IB, or Cambridge tests in ELA and math</a:t>
            </a:r>
          </a:p>
          <a:p>
            <a:pPr lvl="1">
              <a:spcBef>
                <a:spcPct val="0"/>
              </a:spcBef>
              <a:spcAft>
                <a:spcPts val="600"/>
              </a:spcAft>
              <a:buFont typeface="Wingdings" panose="05000000000000000000" pitchFamily="2" charset="2"/>
              <a:buChar char="§"/>
            </a:pPr>
            <a:r>
              <a:rPr lang="en-US" sz="1400" dirty="0"/>
              <a:t>ACT or SAT score</a:t>
            </a:r>
          </a:p>
          <a:p>
            <a:pPr lvl="1">
              <a:spcBef>
                <a:spcPct val="0"/>
              </a:spcBef>
              <a:spcAft>
                <a:spcPts val="600"/>
              </a:spcAft>
              <a:buFont typeface="Wingdings" panose="05000000000000000000" pitchFamily="2" charset="2"/>
              <a:buChar char="§"/>
            </a:pPr>
            <a:r>
              <a:rPr lang="en-US" sz="1400" dirty="0"/>
              <a:t>COE-Local, if completed during the 2018–19 school year</a:t>
            </a:r>
          </a:p>
          <a:p>
            <a:pPr marL="365751" lvl="1" indent="-256026">
              <a:lnSpc>
                <a:spcPct val="80000"/>
              </a:lnSpc>
              <a:spcAft>
                <a:spcPts val="600"/>
              </a:spcAft>
              <a:buClr>
                <a:schemeClr val="accent3"/>
              </a:buClr>
              <a:buFont typeface="Wingdings" panose="05000000000000000000" pitchFamily="2" charset="2"/>
              <a:buChar char="§"/>
              <a:defRPr/>
            </a:pPr>
            <a:r>
              <a:rPr lang="en-US" sz="1400" dirty="0"/>
              <a:t>Students must demonstrate skills via a pathway for ELA and math. The above options can be used interchangeably to meet both requirements. Alternatively, the following two pathways are considered to meet both ELA and math.</a:t>
            </a:r>
          </a:p>
          <a:p>
            <a:pPr lvl="1">
              <a:spcBef>
                <a:spcPct val="0"/>
              </a:spcBef>
              <a:spcAft>
                <a:spcPts val="600"/>
              </a:spcAft>
              <a:buFont typeface="Wingdings" panose="05000000000000000000" pitchFamily="2" charset="2"/>
              <a:buChar char="§"/>
            </a:pPr>
            <a:r>
              <a:rPr lang="en-US" sz="1400" dirty="0"/>
              <a:t>ASVAB</a:t>
            </a:r>
          </a:p>
          <a:p>
            <a:pPr lvl="1">
              <a:spcBef>
                <a:spcPct val="0"/>
              </a:spcBef>
              <a:spcAft>
                <a:spcPts val="600"/>
              </a:spcAft>
              <a:buFont typeface="Wingdings" panose="05000000000000000000" pitchFamily="2" charset="2"/>
              <a:buChar char="§"/>
            </a:pPr>
            <a:r>
              <a:rPr lang="en-US" sz="1400" dirty="0"/>
              <a:t>CTE Sequence, including completing a Core Plus branded program</a:t>
            </a:r>
          </a:p>
          <a:p>
            <a:pPr marL="365751" indent="-256026">
              <a:lnSpc>
                <a:spcPct val="80000"/>
              </a:lnSpc>
              <a:spcAft>
                <a:spcPts val="600"/>
              </a:spcAft>
              <a:buClr>
                <a:schemeClr val="accent3"/>
              </a:buClr>
              <a:buFont typeface="Wingdings" panose="05000000000000000000" pitchFamily="2" charset="2"/>
              <a:buChar char="§"/>
              <a:defRPr/>
            </a:pPr>
            <a:r>
              <a:rPr lang="en-US" sz="1400" dirty="0"/>
              <a:t>Some students with disabilities may demonstrate</a:t>
            </a:r>
          </a:p>
          <a:p>
            <a:pPr lvl="1">
              <a:spcBef>
                <a:spcPct val="0"/>
              </a:spcBef>
              <a:spcAft>
                <a:spcPts val="600"/>
              </a:spcAft>
              <a:buFont typeface="Wingdings" panose="05000000000000000000" pitchFamily="2" charset="2"/>
              <a:buChar char="§"/>
            </a:pPr>
            <a:r>
              <a:rPr lang="en-US" sz="1400" dirty="0"/>
              <a:t>CIA cut-score on Smarter Balanced ("L2 Basic") </a:t>
            </a:r>
          </a:p>
          <a:p>
            <a:pPr lvl="1">
              <a:spcBef>
                <a:spcPct val="0"/>
              </a:spcBef>
              <a:spcAft>
                <a:spcPts val="600"/>
              </a:spcAft>
              <a:buFont typeface="Wingdings" panose="05000000000000000000" pitchFamily="2" charset="2"/>
              <a:buChar char="§"/>
            </a:pPr>
            <a:r>
              <a:rPr lang="en-US" sz="1400" dirty="0"/>
              <a:t>Locally Developed Assessment (LDA) </a:t>
            </a:r>
          </a:p>
          <a:p>
            <a:pPr lvl="1">
              <a:spcBef>
                <a:spcPct val="0"/>
              </a:spcBef>
              <a:spcAft>
                <a:spcPts val="600"/>
              </a:spcAft>
              <a:buFont typeface="Wingdings" panose="05000000000000000000" pitchFamily="2" charset="2"/>
              <a:buChar char="§"/>
            </a:pPr>
            <a:r>
              <a:rPr lang="en-US" sz="1400" dirty="0"/>
              <a:t>Off-grade assessment</a:t>
            </a:r>
            <a:endParaRPr lang="en-US" sz="1800" dirty="0"/>
          </a:p>
        </p:txBody>
      </p:sp>
      <p:sp>
        <p:nvSpPr>
          <p:cNvPr id="2" name="TextBox 1"/>
          <p:cNvSpPr txBox="1"/>
          <p:nvPr/>
        </p:nvSpPr>
        <p:spPr>
          <a:xfrm>
            <a:off x="10008335" y="5143645"/>
            <a:ext cx="1676400" cy="738664"/>
          </a:xfrm>
          <a:prstGeom prst="rect">
            <a:avLst/>
          </a:prstGeom>
          <a:noFill/>
          <a:ln>
            <a:solidFill>
              <a:srgbClr val="009999"/>
            </a:solidFill>
          </a:ln>
        </p:spPr>
        <p:txBody>
          <a:bodyPr wrap="square" rtlCol="0">
            <a:spAutoFit/>
          </a:bodyPr>
          <a:lstStyle/>
          <a:p>
            <a:r>
              <a:rPr lang="en-US" sz="1400" u="sng" dirty="0">
                <a:hlinkClick r:id="rId4"/>
              </a:rPr>
              <a:t>OSPI-Graduation Requirements HB 1599</a:t>
            </a:r>
            <a:endParaRPr lang="en-US" sz="1400" dirty="0"/>
          </a:p>
        </p:txBody>
      </p:sp>
    </p:spTree>
    <p:extLst>
      <p:ext uri="{BB962C8B-B14F-4D97-AF65-F5344CB8AC3E}">
        <p14:creationId xmlns:p14="http://schemas.microsoft.com/office/powerpoint/2010/main" val="359232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noAutofit/>
          </a:bodyPr>
          <a:lstStyle/>
          <a:p>
            <a:r>
              <a:rPr lang="en-US" altLang="en-US" sz="4000" dirty="0"/>
              <a:t>State Science Standards</a:t>
            </a:r>
          </a:p>
        </p:txBody>
      </p:sp>
      <p:sp>
        <p:nvSpPr>
          <p:cNvPr id="30723" name="Content Placeholder 4"/>
          <p:cNvSpPr>
            <a:spLocks noGrp="1"/>
          </p:cNvSpPr>
          <p:nvPr>
            <p:ph idx="1"/>
          </p:nvPr>
        </p:nvSpPr>
        <p:spPr/>
        <p:txBody>
          <a:bodyPr>
            <a:normAutofit/>
          </a:bodyPr>
          <a:lstStyle/>
          <a:p>
            <a:pPr>
              <a:spcAft>
                <a:spcPts val="900"/>
              </a:spcAft>
            </a:pPr>
            <a:r>
              <a:rPr lang="en-US" altLang="en-US" sz="2800" dirty="0">
                <a:ea typeface="ＭＳ Ｐゴシック" panose="020B0600070205080204" pitchFamily="34" charset="-128"/>
              </a:rPr>
              <a:t>Washington State adopted the Next Generation Science Standards (NGSS) as science learning standards in October of 2013.</a:t>
            </a:r>
          </a:p>
          <a:p>
            <a:pPr lvl="2">
              <a:buFont typeface="Wingdings" panose="05000000000000000000" pitchFamily="2" charset="2"/>
              <a:buChar char="§"/>
              <a:defRPr/>
            </a:pPr>
            <a:r>
              <a:rPr lang="en-US" altLang="en-US" sz="2400" i="1" dirty="0"/>
              <a:t> 2013 Washington State K-12 Science Learning Standards</a:t>
            </a:r>
          </a:p>
          <a:p>
            <a:r>
              <a:rPr lang="en-US" sz="2800" dirty="0"/>
              <a:t>WCAS first</a:t>
            </a:r>
            <a:r>
              <a:rPr lang="en-US" sz="2800" i="1" dirty="0">
                <a:ea typeface="ＭＳ Ｐゴシック" panose="020B0600070205080204" pitchFamily="34" charset="-128"/>
              </a:rPr>
              <a:t> </a:t>
            </a:r>
            <a:r>
              <a:rPr lang="en-US" sz="2800" dirty="0"/>
              <a:t>administered in Spring 2018</a:t>
            </a:r>
          </a:p>
          <a:p>
            <a:pPr lvl="2">
              <a:buFont typeface="Wingdings" panose="05000000000000000000" pitchFamily="2" charset="2"/>
              <a:buChar char="§"/>
              <a:defRPr/>
            </a:pPr>
            <a:r>
              <a:rPr lang="en-US" sz="2400" dirty="0"/>
              <a:t>5, 8, 11</a:t>
            </a:r>
            <a:endParaRPr lang="en-US" altLang="en-US" sz="2400" dirty="0"/>
          </a:p>
        </p:txBody>
      </p:sp>
      <p:sp>
        <p:nvSpPr>
          <p:cNvPr id="30725" name="Slide Number Placeholder 2" hidden="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557213" indent="-214313">
              <a:defRPr>
                <a:solidFill>
                  <a:schemeClr val="tx1"/>
                </a:solidFill>
                <a:latin typeface="Garamond" panose="02020404030301010803" pitchFamily="18" charset="0"/>
                <a:ea typeface="ＭＳ Ｐゴシック" panose="020B0600070205080204" pitchFamily="34" charset="-128"/>
              </a:defRPr>
            </a:lvl2pPr>
            <a:lvl3pPr marL="857250" indent="-171450">
              <a:defRPr>
                <a:solidFill>
                  <a:schemeClr val="tx1"/>
                </a:solidFill>
                <a:latin typeface="Garamond" panose="02020404030301010803" pitchFamily="18" charset="0"/>
                <a:ea typeface="ＭＳ Ｐゴシック" panose="020B0600070205080204" pitchFamily="34" charset="-128"/>
              </a:defRPr>
            </a:lvl3pPr>
            <a:lvl4pPr marL="1200150" indent="-171450">
              <a:defRPr>
                <a:solidFill>
                  <a:schemeClr val="tx1"/>
                </a:solidFill>
                <a:latin typeface="Garamond" panose="02020404030301010803" pitchFamily="18" charset="0"/>
                <a:ea typeface="ＭＳ Ｐゴシック" panose="020B0600070205080204" pitchFamily="34" charset="-128"/>
              </a:defRPr>
            </a:lvl4pPr>
            <a:lvl5pPr marL="1543050" indent="-171450">
              <a:defRPr>
                <a:solidFill>
                  <a:schemeClr val="tx1"/>
                </a:solidFill>
                <a:latin typeface="Garamond" panose="02020404030301010803" pitchFamily="18" charset="0"/>
                <a:ea typeface="ＭＳ Ｐゴシック" panose="020B0600070205080204" pitchFamily="34" charset="-128"/>
              </a:defRPr>
            </a:lvl5pPr>
            <a:lvl6pPr marL="1885950" indent="-17145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228850" indent="-17145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2571750" indent="-17145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2914650" indent="-171450"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fontAlgn="base">
              <a:spcBef>
                <a:spcPct val="0"/>
              </a:spcBef>
              <a:spcAft>
                <a:spcPct val="0"/>
              </a:spcAft>
            </a:pPr>
            <a:fld id="{9FA5EEC6-0792-43AA-A35F-EACA7AA9C13D}" type="slidenum">
              <a:rPr lang="en-US" altLang="en-US">
                <a:solidFill>
                  <a:srgbClr val="FFFFFF"/>
                </a:solidFill>
              </a:rPr>
              <a:pPr fontAlgn="base">
                <a:spcBef>
                  <a:spcPct val="0"/>
                </a:spcBef>
                <a:spcAft>
                  <a:spcPct val="0"/>
                </a:spcAft>
              </a:pPr>
              <a:t>9</a:t>
            </a:fld>
            <a:endParaRPr lang="en-US" altLang="en-US">
              <a:solidFill>
                <a:srgbClr val="FFFFFF"/>
              </a:solidFill>
            </a:endParaRPr>
          </a:p>
        </p:txBody>
      </p:sp>
      <p:pic>
        <p:nvPicPr>
          <p:cNvPr id="30724" name="Picture 2" descr="NGSS logo with Washington state" title="NGS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4971" y="3846512"/>
            <a:ext cx="3113149" cy="187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306162"/>
      </p:ext>
    </p:extLst>
  </p:cSld>
  <p:clrMapOvr>
    <a:masterClrMapping/>
  </p:clrMapOvr>
</p:sld>
</file>

<file path=ppt/theme/theme1.xml><?xml version="1.0" encoding="utf-8"?>
<a:theme xmlns:a="http://schemas.openxmlformats.org/drawingml/2006/main" name="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themeOverride>
</file>

<file path=ppt/theme/themeOverride2.xml><?xml version="1.0" encoding="utf-8"?>
<a:themeOverride xmlns:a="http://schemas.openxmlformats.org/drawingml/2006/main">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67784-D90B-4416-9BE5-C88ECF5059A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8C3029-1FA2-4406-860F-06D205966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2130</TotalTime>
  <Words>2758</Words>
  <Application>Microsoft Office PowerPoint</Application>
  <PresentationFormat>Widescreen</PresentationFormat>
  <Paragraphs>378</Paragraphs>
  <Slides>45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Century Gothic</vt:lpstr>
      <vt:lpstr>Garamond</vt:lpstr>
      <vt:lpstr>Palatino Linotype</vt:lpstr>
      <vt:lpstr>Segoe UI Light</vt:lpstr>
      <vt:lpstr>Symbol</vt:lpstr>
      <vt:lpstr>Verdana</vt:lpstr>
      <vt:lpstr>Wingdings</vt:lpstr>
      <vt:lpstr>Office Theme</vt:lpstr>
      <vt:lpstr>State Summative Science Test Year 2</vt:lpstr>
      <vt:lpstr>Welcome!</vt:lpstr>
      <vt:lpstr>Science Assessment Office Staff</vt:lpstr>
      <vt:lpstr>Today’s Topics</vt:lpstr>
      <vt:lpstr>Current State Tests</vt:lpstr>
      <vt:lpstr>Why do we have state tests?</vt:lpstr>
      <vt:lpstr>Every  Student  Succeeds  Act (ESSA)</vt:lpstr>
      <vt:lpstr>House Bill (HB) 1599</vt:lpstr>
      <vt:lpstr>State Science Standards</vt:lpstr>
      <vt:lpstr>NGSS Resources</vt:lpstr>
      <vt:lpstr>Learning and Teaching Science</vt:lpstr>
      <vt:lpstr>2013  Washington  State K-12  Science  Learning  Standards</vt:lpstr>
      <vt:lpstr>Washington Comprehensive Assessment of Science (WCAS)</vt:lpstr>
      <vt:lpstr>2020 WCAS Test Windows</vt:lpstr>
      <vt:lpstr>WCAS Accommodated Paper Testing</vt:lpstr>
      <vt:lpstr>WCAS Results</vt:lpstr>
      <vt:lpstr>Statewide WCAS Results-Grade 5</vt:lpstr>
      <vt:lpstr>Statewide WCAS Results-Grade 8</vt:lpstr>
      <vt:lpstr>Statewide WCAS Results-Grade 11</vt:lpstr>
      <vt:lpstr>2018 Reporting Area Performance </vt:lpstr>
      <vt:lpstr>2019 Reporting Area Performance </vt:lpstr>
      <vt:lpstr>Questions to explore…</vt:lpstr>
      <vt:lpstr>2019 Scale Score Ranges</vt:lpstr>
      <vt:lpstr>Scores—Communication Timeline </vt:lpstr>
      <vt:lpstr>WCAS Design and Features</vt:lpstr>
      <vt:lpstr>NGSS Performance Expectations per Grade Band</vt:lpstr>
      <vt:lpstr>WCAS Reporting Areas</vt:lpstr>
      <vt:lpstr>Item Cluster Map</vt:lpstr>
      <vt:lpstr>Standalone Items</vt:lpstr>
      <vt:lpstr>WCAS Features</vt:lpstr>
      <vt:lpstr>Structure and Test Length</vt:lpstr>
      <vt:lpstr>Special WCAS Features</vt:lpstr>
      <vt:lpstr>WCAS Training Tests</vt:lpstr>
      <vt:lpstr>Assessment Resources</vt:lpstr>
      <vt:lpstr>Science Assessment Webpage</vt:lpstr>
      <vt:lpstr>WCAS  Educator  Resources  Webpage </vt:lpstr>
      <vt:lpstr>WCAS Test Design and Item Specifications</vt:lpstr>
      <vt:lpstr>WCAS Test Design and Item Specifications</vt:lpstr>
      <vt:lpstr>WCAS Development</vt:lpstr>
      <vt:lpstr>Goals for WCAS</vt:lpstr>
      <vt:lpstr>Science Assessment Development Cycle</vt:lpstr>
      <vt:lpstr>Educator Work Group Descriptions</vt:lpstr>
      <vt:lpstr>Upcoming Professional Development Opportunities</vt:lpstr>
      <vt:lpstr>Stay informed and get involved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Olson</dc:creator>
  <cp:lastModifiedBy>Linda Rebitzer</cp:lastModifiedBy>
  <cp:revision>171</cp:revision>
  <cp:lastPrinted>2019-12-11T17:08:51Z</cp:lastPrinted>
  <dcterms:created xsi:type="dcterms:W3CDTF">2018-07-25T20:53:30Z</dcterms:created>
  <dcterms:modified xsi:type="dcterms:W3CDTF">2020-08-10T19:07:26Z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