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Quattrocento Sans" panose="020B0604020202020204" charset="0"/>
      <p:regular r:id="rId61"/>
      <p:bold r:id="rId62"/>
      <p:italic r:id="rId63"/>
      <p:boldItalic r:id="rId64"/>
    </p:embeddedFont>
    <p:embeddedFont>
      <p:font typeface="Rockwell" panose="02060603020205020403" pitchFamily="18"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48B2D1-A96E-47B3-B61C-1DB4EC9EE33D}">
  <a:tblStyle styleId="{4948B2D1-A96E-47B3-B61C-1DB4EC9EE3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86420" autoAdjust="0"/>
  </p:normalViewPr>
  <p:slideViewPr>
    <p:cSldViewPr snapToGrid="0">
      <p:cViewPr varScale="1">
        <p:scale>
          <a:sx n="62" d="100"/>
          <a:sy n="62" d="100"/>
        </p:scale>
        <p:origin x="330" y="72"/>
      </p:cViewPr>
      <p:guideLst/>
    </p:cSldViewPr>
  </p:slideViewPr>
  <p:outlineViewPr>
    <p:cViewPr>
      <p:scale>
        <a:sx n="33" d="100"/>
        <a:sy n="33" d="100"/>
      </p:scale>
      <p:origin x="0" y="-189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esd.zoom.us/webinar/register/WN_tQ8oQ-tNR4eXtWIq1H9oP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attleu.edu/ccts/professional-development-and-training/writing-effective-transition-pla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transitioncoalition.org/" TargetMode="External"/><Relationship Id="rId3" Type="http://schemas.openxmlformats.org/officeDocument/2006/relationships/hyperlink" Target="http://www.cctstfolio.com/" TargetMode="External"/><Relationship Id="rId7" Type="http://schemas.openxmlformats.org/officeDocument/2006/relationships/hyperlink" Target="https://www.dol.gov/odep/topics/youth/softskill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k12.wa.us/student-success/special-education/program-improvement/technical-assistance/secondary-transition" TargetMode="External"/><Relationship Id="rId5" Type="http://schemas.openxmlformats.org/officeDocument/2006/relationships/hyperlink" Target="http://www.ncset.org/" TargetMode="External"/><Relationship Id="rId4" Type="http://schemas.openxmlformats.org/officeDocument/2006/relationships/hyperlink" Target="https://www.k12.wa.us/sites/default/files/public/specialed/programreview/monitoring/secondarytransition/Guide-Align-HSBP-IEP-Transition.pdf" TargetMode="External"/><Relationship Id="rId9" Type="http://schemas.openxmlformats.org/officeDocument/2006/relationships/hyperlink" Target="http://www.ou.edu/education/centers-and-partnerships/zarrow/transition-education-material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46d8277ba_29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46d8277ba_29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Pd Enroller description and registration: </a:t>
            </a:r>
            <a:r>
              <a:rPr lang="en-US" u="sng">
                <a:solidFill>
                  <a:schemeClr val="hlink"/>
                </a:solidFill>
                <a:hlinkClick r:id="rId3"/>
              </a:rPr>
              <a:t>https://ncesd.zoom.us/webinar/register/WN_tQ8oQ-tNR4eXtWIq1H9oPQ</a:t>
            </a:r>
            <a:endParaRPr/>
          </a:p>
          <a:p>
            <a:pPr marL="0" lvl="0" indent="0" algn="l" rtl="0">
              <a:spcBef>
                <a:spcPts val="0"/>
              </a:spcBef>
              <a:spcAft>
                <a:spcPts val="0"/>
              </a:spcAft>
              <a:buClr>
                <a:schemeClr val="dk1"/>
              </a:buClr>
              <a:buSzPts val="1100"/>
              <a:buFont typeface="Arial"/>
              <a:buNone/>
            </a:pPr>
            <a:r>
              <a:rPr lang="en-US"/>
              <a:t>Darcey will send a panelist email link for January 14th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Jen?</a:t>
            </a:r>
            <a:endParaRPr/>
          </a:p>
        </p:txBody>
      </p:sp>
      <p:sp>
        <p:nvSpPr>
          <p:cNvPr id="115" name="Google Shape;115;ga46d8277ba_29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46d8277ba_29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46d8277ba_29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are they alike and different. </a:t>
            </a:r>
            <a:endParaRPr/>
          </a:p>
          <a:p>
            <a:pPr marL="0" lvl="0" indent="0" algn="l" rtl="0">
              <a:spcBef>
                <a:spcPts val="0"/>
              </a:spcBef>
              <a:spcAft>
                <a:spcPts val="0"/>
              </a:spcAft>
              <a:buNone/>
            </a:pPr>
            <a:r>
              <a:rPr lang="en-US"/>
              <a:t>How can we collaborate to make the quality documents for students.</a:t>
            </a:r>
            <a:endParaRPr/>
          </a:p>
        </p:txBody>
      </p:sp>
      <p:sp>
        <p:nvSpPr>
          <p:cNvPr id="210" name="Google Shape;210;ga46d8277ba_29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bc8f63d86_3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abc8f63d86_3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the year that a student turns 16, it is required by state and Federal laws that transition services are included in their IEP.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Research shows that there’s a sequence in which transition services should be developed.</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This intentional flow starts with the age-appropriate transition assessments.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results of these assessments inform all the activities that follow: writing measurable postsecondary goals, identifying transition services, writing the course of study and annual goals, and coordinating with adult agencies.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These activities create a viable IEP that is designed by and for the student to make a successful transition to post-school living.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transition component of the IEP becomes a framework for the rest of the IEP.</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And the IEP is revisited and adjusted at each annual meeting based on new data and present levels of performance.</a:t>
            </a:r>
            <a:endParaRPr>
              <a:latin typeface="Arial"/>
              <a:ea typeface="Arial"/>
              <a:cs typeface="Arial"/>
              <a:sym typeface="Arial"/>
            </a:endParaRPr>
          </a:p>
          <a:p>
            <a:pPr marL="0" lvl="0" indent="0" algn="l" rtl="0">
              <a:spcBef>
                <a:spcPts val="0"/>
              </a:spcBef>
              <a:spcAft>
                <a:spcPts val="0"/>
              </a:spcAft>
              <a:buNone/>
            </a:pPr>
            <a:endParaRPr/>
          </a:p>
        </p:txBody>
      </p:sp>
      <p:sp>
        <p:nvSpPr>
          <p:cNvPr id="219" name="Google Shape;219;gabc8f63d86_3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bc8f63d86_3_83:notes"/>
          <p:cNvSpPr>
            <a:spLocks noGrp="1" noRot="1" noChangeAspect="1"/>
          </p:cNvSpPr>
          <p:nvPr>
            <p:ph type="sldImg" idx="2"/>
          </p:nvPr>
        </p:nvSpPr>
        <p:spPr>
          <a:xfrm>
            <a:off x="685800" y="5667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abc8f63d86_3_83:notes"/>
          <p:cNvSpPr txBox="1">
            <a:spLocks noGrp="1"/>
          </p:cNvSpPr>
          <p:nvPr>
            <p:ph type="body" idx="1"/>
          </p:nvPr>
        </p:nvSpPr>
        <p:spPr>
          <a:xfrm>
            <a:off x="685800" y="4095750"/>
            <a:ext cx="5619750" cy="3905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this slide, we see those transition components assembled into a flowchart.</a:t>
            </a:r>
            <a:endParaRPr/>
          </a:p>
          <a:p>
            <a:pPr marL="0" lvl="0" indent="0" algn="l" rtl="0">
              <a:spcBef>
                <a:spcPts val="0"/>
              </a:spcBef>
              <a:spcAft>
                <a:spcPts val="0"/>
              </a:spcAft>
              <a:buNone/>
            </a:pPr>
            <a:r>
              <a:rPr lang="en-US"/>
              <a:t>Dr. Cinda Johnson, Principal Investigator at CCTS developed this flowchart, which forms the underpinnings of all our trainings at CCTS.  </a:t>
            </a:r>
            <a:endParaRPr/>
          </a:p>
          <a:p>
            <a:pPr marL="0" lvl="0" indent="0" algn="l" rtl="0">
              <a:spcBef>
                <a:spcPts val="0"/>
              </a:spcBef>
              <a:spcAft>
                <a:spcPts val="0"/>
              </a:spcAft>
              <a:buNone/>
            </a:pPr>
            <a:r>
              <a:rPr lang="en-US"/>
              <a:t>These components are intentionally listed in order of implementation </a:t>
            </a:r>
            <a:endParaRPr/>
          </a:p>
          <a:p>
            <a:pPr marL="0" lvl="0" indent="0" algn="l" rtl="0">
              <a:spcBef>
                <a:spcPts val="0"/>
              </a:spcBef>
              <a:spcAft>
                <a:spcPts val="0"/>
              </a:spcAft>
              <a:buNone/>
            </a:pPr>
            <a:r>
              <a:rPr lang="en-US"/>
              <a:t>The flowchart also includes several subcomponents that have been added to the first three sections of the sequence.  </a:t>
            </a:r>
            <a:endParaRPr/>
          </a:p>
          <a:p>
            <a:pPr marL="0" lvl="0" indent="0" algn="l" rtl="0">
              <a:spcBef>
                <a:spcPts val="0"/>
              </a:spcBef>
              <a:spcAft>
                <a:spcPts val="0"/>
              </a:spcAft>
              <a:buNone/>
            </a:pPr>
            <a:endParaRPr/>
          </a:p>
          <a:p>
            <a:pPr marL="0" lvl="0" indent="0" algn="l" rtl="0">
              <a:spcBef>
                <a:spcPts val="0"/>
              </a:spcBef>
              <a:spcAft>
                <a:spcPts val="0"/>
              </a:spcAft>
              <a:buNone/>
            </a:pPr>
            <a:r>
              <a:rPr lang="en-US"/>
              <a:t>In conducting the age-appropriate transition assessments, the purpose is to help the student identify their strengths, preferences, interests, and needs.</a:t>
            </a:r>
            <a:endParaRPr/>
          </a:p>
          <a:p>
            <a:pPr marL="0" lvl="0" indent="0" algn="l" rtl="0">
              <a:spcBef>
                <a:spcPts val="0"/>
              </a:spcBef>
              <a:spcAft>
                <a:spcPts val="0"/>
              </a:spcAft>
              <a:buNone/>
            </a:pPr>
            <a:r>
              <a:rPr lang="en-US"/>
              <a:t>Under writing measurable postsecondary goals, there need to be goals written in the areas of education and training, employment, and if considered necessary by the IEP team, independent living.</a:t>
            </a:r>
            <a:endParaRPr/>
          </a:p>
          <a:p>
            <a:pPr marL="0" lvl="0" indent="0" algn="l" rtl="0">
              <a:spcBef>
                <a:spcPts val="0"/>
              </a:spcBef>
              <a:spcAft>
                <a:spcPts val="0"/>
              </a:spcAft>
              <a:buNone/>
            </a:pPr>
            <a:r>
              <a:rPr lang="en-US"/>
              <a:t>And in the area of identifying transition services, specially designed instruction, any necessary related services, community experiences, and employment and living skills need to be addressed to support the progress toward reaching the student’s postsecondary goal.</a:t>
            </a:r>
            <a:endParaRPr/>
          </a:p>
          <a:p>
            <a:pPr marL="0" lvl="0" indent="0" algn="l" rtl="0">
              <a:spcBef>
                <a:spcPts val="0"/>
              </a:spcBef>
              <a:spcAft>
                <a:spcPts val="0"/>
              </a:spcAft>
              <a:buNone/>
            </a:pPr>
            <a:endParaRPr/>
          </a:p>
          <a:p>
            <a:pPr marL="0" lvl="0" indent="0" algn="l" rtl="0">
              <a:spcBef>
                <a:spcPts val="0"/>
              </a:spcBef>
              <a:spcAft>
                <a:spcPts val="0"/>
              </a:spcAft>
              <a:buNone/>
            </a:pPr>
            <a:r>
              <a:rPr lang="en-US"/>
              <a:t>The Writing Effective Training Plans training on our website goes into much greater depth </a:t>
            </a:r>
            <a:r>
              <a:rPr lang="en-US" u="sng">
                <a:solidFill>
                  <a:schemeClr val="hlink"/>
                </a:solidFill>
                <a:hlinkClick r:id="rId3"/>
              </a:rPr>
              <a:t>https://www.seattleu.edu/ccts/professional-development-and-training/writing-effective-transition-plans/</a:t>
            </a:r>
            <a:endParaRPr/>
          </a:p>
        </p:txBody>
      </p:sp>
      <p:sp>
        <p:nvSpPr>
          <p:cNvPr id="227" name="Google Shape;227;gabc8f63d86_3_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bc8f63d86_3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abc8f63d86_3_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HSBP is a student generated and student facing document that meets one of the state high school graduation requirements. It is designed to help a student plan their school experiences leading up to post secondary education, training and a career.</a:t>
            </a:r>
            <a:endParaRPr/>
          </a:p>
        </p:txBody>
      </p:sp>
      <p:sp>
        <p:nvSpPr>
          <p:cNvPr id="235" name="Google Shape;235;gabc8f63d86_3_9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36" name="Google Shape;236;gabc8f63d86_3_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bc8f63d86_3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abc8f63d86_3_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high school and beyond plan addresses three areas, Career, College and Life.  Each category is broken into two parts which allows the student to consider what to do while in high school as well as prepare for the activities beyond high school. </a:t>
            </a:r>
            <a:endParaRPr/>
          </a:p>
          <a:p>
            <a:pPr marL="0" lvl="0" indent="0" algn="l" rtl="0">
              <a:spcBef>
                <a:spcPts val="0"/>
              </a:spcBef>
              <a:spcAft>
                <a:spcPts val="0"/>
              </a:spcAft>
              <a:buNone/>
            </a:pPr>
            <a:endParaRPr/>
          </a:p>
          <a:p>
            <a:pPr marL="0" lvl="0" indent="0" algn="l" rtl="0">
              <a:spcBef>
                <a:spcPts val="0"/>
              </a:spcBef>
              <a:spcAft>
                <a:spcPts val="0"/>
              </a:spcAft>
              <a:buNone/>
            </a:pPr>
            <a:r>
              <a:rPr lang="en-US"/>
              <a:t>The writing of the HSBP is done by the student with engagement from the family. It is reviewed annually and revisions are made when needed. The student drives these activities with the guidance and support of a counselor, teachers and family members. </a:t>
            </a:r>
            <a:endParaRPr/>
          </a:p>
        </p:txBody>
      </p:sp>
      <p:sp>
        <p:nvSpPr>
          <p:cNvPr id="244" name="Google Shape;244;gabc8f63d86_3_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bc8f63d86_3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abc8f63d86_3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identification of career goals, aided by a skills and interest assessment; </a:t>
            </a:r>
            <a:endParaRPr/>
          </a:p>
          <a:p>
            <a:pPr marL="0" lvl="0" indent="0" algn="l" rtl="0">
              <a:spcBef>
                <a:spcPts val="0"/>
              </a:spcBef>
              <a:spcAft>
                <a:spcPts val="0"/>
              </a:spcAft>
              <a:buNone/>
            </a:pPr>
            <a:r>
              <a:rPr lang="en-US"/>
              <a:t>• an identification of educational goals; </a:t>
            </a:r>
            <a:endParaRPr/>
          </a:p>
          <a:p>
            <a:pPr marL="0" lvl="0" indent="0" algn="l" rtl="0">
              <a:spcBef>
                <a:spcPts val="0"/>
              </a:spcBef>
              <a:spcAft>
                <a:spcPts val="0"/>
              </a:spcAft>
              <a:buNone/>
            </a:pPr>
            <a:r>
              <a:rPr lang="en-US"/>
              <a:t>• a plan for course-taking that fulfills state and local graduation requirements and aligns with the student's career and educational goals; </a:t>
            </a:r>
            <a:endParaRPr/>
          </a:p>
          <a:p>
            <a:pPr marL="0" lvl="0" indent="0" algn="l" rtl="0">
              <a:spcBef>
                <a:spcPts val="0"/>
              </a:spcBef>
              <a:spcAft>
                <a:spcPts val="0"/>
              </a:spcAft>
              <a:buNone/>
            </a:pPr>
            <a:r>
              <a:rPr lang="en-US"/>
              <a:t>• and by the end of twelfth grade, a current resume or activity log that provides a written compilation of the student's education, any work experience, and any community service and how the school district recognized the community service.</a:t>
            </a:r>
            <a:endParaRPr/>
          </a:p>
        </p:txBody>
      </p:sp>
      <p:sp>
        <p:nvSpPr>
          <p:cNvPr id="252" name="Google Shape;252;gabc8f63d86_3_10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53" name="Google Shape;253;gabc8f63d86_3_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bc8f63d86_3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abc8f63d86_3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abc8f63d86_3_1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63" name="Google Shape;263;gabc8f63d86_3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c8f63d86_3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abc8f63d86_3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two are more alike than different.  The purpose of each is to provide a plan for achievement of post secondary goals with very distinct pieces that promote student choice and voice.</a:t>
            </a:r>
            <a:endParaRPr/>
          </a:p>
        </p:txBody>
      </p:sp>
      <p:sp>
        <p:nvSpPr>
          <p:cNvPr id="271" name="Google Shape;271;gabc8f63d86_3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bc8f63d86_3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abc8f63d86_3_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question often comes up about what do we do in our classrooms to prepare students for developing their plans - so here are some suggestions that can be used by both the GE and SE teachers. </a:t>
            </a:r>
            <a:endParaRPr/>
          </a:p>
        </p:txBody>
      </p:sp>
      <p:sp>
        <p:nvSpPr>
          <p:cNvPr id="279" name="Google Shape;279;gabc8f63d86_3_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bc8f63d86_3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abc8f63d86_3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28 skills – critical thinking, communication, growth mindset, self directed, social and emotional skills, self awareness, relationship skills, responsible decision making, social awareness and perspective-taking, self management, problem solving, reflection, flexible and adaptable, active learner, nimble, resourceful, project and task management, articulate strengths and areas of need, life management , curious and inquisitive,  digital citizens, innovative and entrepreneurial, passionate and positive, embrace failure, analytical and evaluative, grit and perseverance, logic and reasoning, and cross cultural communication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gabc8f63d86_3_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2603500" y="344488"/>
            <a:ext cx="1651000" cy="928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1324749"/>
            <a:ext cx="5486400" cy="1083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Today, those of us representing OSPI respectfully acknowledge that the agency is located on the traditional lands of the Squaxin Island Nation -  Descendants of the maritime people who lived and prospered along the shores of the southernmost inlets of the Salish Sea. We ask each of you to show gratitude to the Tribal Nations where you are currently located.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acknowledge the commitment of all Pacific Northwest Tribes to the resurgence of their traditional ways and their respect and protection of all peoples, not only those who are living, but also those who have gone before and who are yet to be born. We pay our respect to the elders both past and present and to a valued resource the Tribes have defined as their children. They are the Tribes future. They are the future for us all.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raise our hands to all sovereign Tribes who have stewarded these beautiful lands throughout the generations.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100"/>
              <a:buFont typeface="Arial"/>
              <a:buNone/>
            </a:pPr>
            <a:r>
              <a:rPr lang="en-US" dirty="0">
                <a:solidFill>
                  <a:srgbClr val="40403D"/>
                </a:solidFill>
              </a:rPr>
              <a:t>Jen</a:t>
            </a:r>
            <a:endParaRPr dirty="0"/>
          </a:p>
        </p:txBody>
      </p:sp>
      <p:sp>
        <p:nvSpPr>
          <p:cNvPr id="123" name="Google Shape;123;p2:notes"/>
          <p:cNvSpPr txBox="1">
            <a:spLocks noGrp="1"/>
          </p:cNvSpPr>
          <p:nvPr>
            <p:ph type="sldNum" idx="12"/>
          </p:nvPr>
        </p:nvSpPr>
        <p:spPr>
          <a:xfrm>
            <a:off x="3884613" y="2614611"/>
            <a:ext cx="2971800" cy="13811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bc8f63d86_3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abc8f63d86_3_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050"/>
              <a:buFont typeface="Arial"/>
              <a:buChar char="•"/>
            </a:pPr>
            <a:r>
              <a:rPr lang="en-US" sz="1050" u="sng">
                <a:solidFill>
                  <a:schemeClr val="hlink"/>
                </a:solidFill>
                <a:hlinkClick r:id="rId3"/>
              </a:rPr>
              <a:t>T-Folio</a:t>
            </a:r>
            <a:r>
              <a:rPr lang="en-US" sz="1050"/>
              <a:t> – The </a:t>
            </a:r>
            <a:r>
              <a:rPr lang="en-US" sz="1050" b="0" i="0">
                <a:solidFill>
                  <a:schemeClr val="dk1"/>
                </a:solidFill>
                <a:latin typeface="Calibri"/>
                <a:ea typeface="Calibri"/>
                <a:cs typeface="Calibri"/>
                <a:sym typeface="Calibri"/>
              </a:rPr>
              <a:t>T-Folio is a free </a:t>
            </a:r>
            <a:r>
              <a:rPr lang="en-US" sz="1050" b="1" i="0">
                <a:solidFill>
                  <a:schemeClr val="dk1"/>
                </a:solidFill>
                <a:latin typeface="Calibri"/>
                <a:ea typeface="Calibri"/>
                <a:cs typeface="Calibri"/>
                <a:sym typeface="Calibri"/>
              </a:rPr>
              <a:t>transition portfolio</a:t>
            </a:r>
            <a:r>
              <a:rPr lang="en-US" sz="1050" b="0" i="0">
                <a:solidFill>
                  <a:schemeClr val="dk1"/>
                </a:solidFill>
                <a:latin typeface="Calibri"/>
                <a:ea typeface="Calibri"/>
                <a:cs typeface="Calibri"/>
                <a:sym typeface="Calibri"/>
              </a:rPr>
              <a:t> tool for high school age youth with disabilities. It is designed to guide youth in exploring, identifying, and planning for their desired post-school goals. This tool represents a compilation of activities and products showcasing each youth’s ongoing transition process. It is their individual story of who they are, where they have been, and where they are headed after high school.</a:t>
            </a:r>
            <a:endParaRPr sz="1050"/>
          </a:p>
          <a:p>
            <a:pPr marL="171450" marR="0" lvl="0" indent="-171450" algn="l" rtl="0">
              <a:lnSpc>
                <a:spcPct val="100000"/>
              </a:lnSpc>
              <a:spcBef>
                <a:spcPts val="0"/>
              </a:spcBef>
              <a:spcAft>
                <a:spcPts val="0"/>
              </a:spcAft>
              <a:buClr>
                <a:schemeClr val="dk1"/>
              </a:buClr>
              <a:buSzPts val="1050"/>
              <a:buFont typeface="Arial"/>
              <a:buChar char="•"/>
            </a:pPr>
            <a:r>
              <a:rPr lang="en-US" sz="1050" u="sng">
                <a:solidFill>
                  <a:schemeClr val="hlink"/>
                </a:solidFill>
                <a:hlinkClick r:id="rId4"/>
              </a:rPr>
              <a:t>Guidelines for Aligning HSBPs and IEP Transition Plans</a:t>
            </a:r>
            <a:r>
              <a:rPr lang="en-US" sz="1050"/>
              <a:t> -- </a:t>
            </a:r>
            <a:r>
              <a:rPr lang="en-US" sz="1050" b="0" i="0">
                <a:solidFill>
                  <a:schemeClr val="dk1"/>
                </a:solidFill>
                <a:latin typeface="Calibri"/>
                <a:ea typeface="Calibri"/>
                <a:cs typeface="Calibri"/>
                <a:sym typeface="Calibri"/>
              </a:rPr>
              <a:t>The purpose of </a:t>
            </a:r>
            <a:r>
              <a:rPr lang="en-US" sz="105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document</a:t>
            </a:r>
            <a:r>
              <a:rPr lang="en-US" sz="1050" b="0" i="0">
                <a:solidFill>
                  <a:schemeClr val="dk1"/>
                </a:solidFill>
                <a:latin typeface="Calibri"/>
                <a:ea typeface="Calibri"/>
                <a:cs typeface="Calibri"/>
                <a:sym typeface="Calibri"/>
              </a:rPr>
              <a:t> is to provide general information and guidelines to educators, staff, and administrators for developing and aligning the HSBP and the IEP, including suggestions for minimizing duplication.</a:t>
            </a:r>
            <a:endParaRPr sz="1050"/>
          </a:p>
          <a:p>
            <a:pPr marL="171450" lvl="0" indent="-171450" algn="l" rtl="0">
              <a:spcBef>
                <a:spcPts val="0"/>
              </a:spcBef>
              <a:spcAft>
                <a:spcPts val="0"/>
              </a:spcAft>
              <a:buClr>
                <a:schemeClr val="dk1"/>
              </a:buClr>
              <a:buSzPts val="1050"/>
              <a:buFont typeface="Arial"/>
              <a:buChar char="•"/>
            </a:pPr>
            <a:r>
              <a:rPr lang="en-US" sz="1050" u="sng">
                <a:solidFill>
                  <a:schemeClr val="hlink"/>
                </a:solidFill>
                <a:hlinkClick r:id="rId5"/>
              </a:rPr>
              <a:t>National Center on Secondary Education and Transition </a:t>
            </a:r>
            <a:r>
              <a:rPr lang="en-US" sz="1050"/>
              <a:t> - </a:t>
            </a:r>
            <a:r>
              <a:rPr lang="en-US" sz="1050" b="0" i="0">
                <a:solidFill>
                  <a:schemeClr val="dk1"/>
                </a:solidFill>
                <a:latin typeface="Calibri"/>
                <a:ea typeface="Calibri"/>
                <a:cs typeface="Calibri"/>
                <a:sym typeface="Calibri"/>
              </a:rPr>
              <a:t> NCSET coordinated national resources, offered technical assistance, and disseminated information related to secondary education and transition for youth with disabilities in order to create opportunities for youth to achieve successful futures.</a:t>
            </a:r>
            <a:endParaRPr sz="1050"/>
          </a:p>
          <a:p>
            <a:pPr marL="171450" lvl="0" indent="-171450" algn="l" rtl="0">
              <a:spcBef>
                <a:spcPts val="0"/>
              </a:spcBef>
              <a:spcAft>
                <a:spcPts val="0"/>
              </a:spcAft>
              <a:buClr>
                <a:schemeClr val="dk1"/>
              </a:buClr>
              <a:buSzPts val="1050"/>
              <a:buFont typeface="Arial"/>
              <a:buChar char="•"/>
            </a:pPr>
            <a:r>
              <a:rPr lang="en-US" sz="1050" u="sng">
                <a:solidFill>
                  <a:schemeClr val="hlink"/>
                </a:solidFill>
                <a:hlinkClick r:id="rId6"/>
              </a:rPr>
              <a:t>OSPI Secondary Transition </a:t>
            </a:r>
            <a:r>
              <a:rPr lang="en-US" sz="1050"/>
              <a:t> - </a:t>
            </a:r>
            <a:r>
              <a:rPr lang="en-US" sz="1050" b="0" i="0">
                <a:solidFill>
                  <a:schemeClr val="dk1"/>
                </a:solidFill>
                <a:latin typeface="Calibri"/>
                <a:ea typeface="Calibri"/>
                <a:cs typeface="Calibri"/>
                <a:sym typeface="Calibri"/>
              </a:rPr>
              <a:t>Technical assistance resources on this page include research, articles, tools, templates, technical assistance centers, and websites.</a:t>
            </a:r>
            <a:endParaRPr sz="1050"/>
          </a:p>
          <a:p>
            <a:pPr marL="171450" marR="0" lvl="0" indent="-171450" algn="l" rtl="0">
              <a:lnSpc>
                <a:spcPct val="100000"/>
              </a:lnSpc>
              <a:spcBef>
                <a:spcPts val="0"/>
              </a:spcBef>
              <a:spcAft>
                <a:spcPts val="0"/>
              </a:spcAft>
              <a:buClr>
                <a:schemeClr val="dk1"/>
              </a:buClr>
              <a:buSzPts val="1050"/>
              <a:buFont typeface="Arial"/>
              <a:buChar char="•"/>
            </a:pPr>
            <a:r>
              <a:rPr lang="en-US" sz="1050" u="sng">
                <a:solidFill>
                  <a:schemeClr val="hlink"/>
                </a:solidFill>
                <a:hlinkClick r:id="rId7"/>
              </a:rPr>
              <a:t>Soft Skills to Pay the Bills </a:t>
            </a:r>
            <a:r>
              <a:rPr lang="en-US" sz="1050"/>
              <a:t> - </a:t>
            </a:r>
            <a:r>
              <a:rPr lang="en-US" sz="1050" b="0" i="0">
                <a:solidFill>
                  <a:schemeClr val="dk1"/>
                </a:solidFill>
                <a:latin typeface="Calibri"/>
                <a:ea typeface="Calibri"/>
                <a:cs typeface="Calibri"/>
                <a:sym typeface="Calibri"/>
              </a:rPr>
              <a:t>"Skills to Pay the Bills: Mastering Soft Skills for Workplace Success," is a curriculum developed by ODEP focused on teaching "soft" or workforce readiness skills to youth, including youth with disabilities.</a:t>
            </a:r>
            <a:endParaRPr sz="1050"/>
          </a:p>
          <a:p>
            <a:pPr marL="171450" lvl="0" indent="-171450" algn="l" rtl="0">
              <a:spcBef>
                <a:spcPts val="0"/>
              </a:spcBef>
              <a:spcAft>
                <a:spcPts val="0"/>
              </a:spcAft>
              <a:buClr>
                <a:schemeClr val="dk1"/>
              </a:buClr>
              <a:buSzPts val="1050"/>
              <a:buFont typeface="Arial"/>
              <a:buChar char="•"/>
            </a:pPr>
            <a:r>
              <a:rPr lang="en-US" sz="1050" u="sng">
                <a:solidFill>
                  <a:schemeClr val="hlink"/>
                </a:solidFill>
                <a:hlinkClick r:id="rId8"/>
              </a:rPr>
              <a:t>Transition Coalition</a:t>
            </a:r>
            <a:r>
              <a:rPr lang="en-US" sz="1050"/>
              <a:t> - </a:t>
            </a:r>
            <a:r>
              <a:rPr lang="en-US" sz="1050" b="0" i="0">
                <a:solidFill>
                  <a:schemeClr val="dk1"/>
                </a:solidFill>
                <a:latin typeface="Calibri"/>
                <a:ea typeface="Calibri"/>
                <a:cs typeface="Calibri"/>
                <a:sym typeface="Calibri"/>
              </a:rPr>
              <a:t>the Transition Coalition, located at the University of Kansas, Beach Center on Disability, has been maximizing professional development opportunities for secondary transition and college and career readiness of youth with disabilities.</a:t>
            </a:r>
            <a:endParaRPr sz="1050"/>
          </a:p>
          <a:p>
            <a:pPr marL="171450" lvl="0" indent="-171450" algn="l" rtl="0">
              <a:spcBef>
                <a:spcPts val="0"/>
              </a:spcBef>
              <a:spcAft>
                <a:spcPts val="0"/>
              </a:spcAft>
              <a:buClr>
                <a:schemeClr val="dk1"/>
              </a:buClr>
              <a:buSzPts val="1050"/>
              <a:buFont typeface="Arial"/>
              <a:buChar char="•"/>
            </a:pPr>
            <a:r>
              <a:rPr lang="en-US" sz="1050" u="sng">
                <a:solidFill>
                  <a:schemeClr val="hlink"/>
                </a:solidFill>
                <a:hlinkClick r:id="rId9"/>
              </a:rPr>
              <a:t>Zarrow Center Transition Education Resources </a:t>
            </a:r>
            <a:r>
              <a:rPr lang="en-US" sz="1050"/>
              <a:t>- </a:t>
            </a:r>
            <a:r>
              <a:rPr lang="en-US" sz="1050" b="0" i="0">
                <a:solidFill>
                  <a:schemeClr val="dk1"/>
                </a:solidFill>
                <a:latin typeface="Calibri"/>
                <a:ea typeface="Calibri"/>
                <a:cs typeface="Calibri"/>
                <a:sym typeface="Calibri"/>
              </a:rPr>
              <a:t>The Zarrow Center for Learning Enrichment facilitates successful secondary and postsecondary educational, vocational and personal outcomes for students and adults with disabilities</a:t>
            </a:r>
            <a:endParaRPr sz="1050"/>
          </a:p>
        </p:txBody>
      </p:sp>
      <p:sp>
        <p:nvSpPr>
          <p:cNvPr id="295" name="Google Shape;295;gabc8f63d86_3_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bc8f63d86_3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abc8f63d86_3_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T-Folio is a free digital platform that helps youth, with the assistance of a facilitator, to complete the items needed for their transition portfolios through a series of interactive exercises. T-Folio aligns with both Individualized Education Program (or IEP) transition planning and the Division of Vocational Rehabilitation’s Pre-Employment Transition Service categories so both educators and agency personnel will find it useful.</a:t>
            </a:r>
            <a:endParaRPr/>
          </a:p>
          <a:p>
            <a:pPr marL="0" lvl="0" indent="0" algn="l" rtl="0">
              <a:spcBef>
                <a:spcPts val="0"/>
              </a:spcBef>
              <a:spcAft>
                <a:spcPts val="0"/>
              </a:spcAft>
              <a:buNone/>
            </a:pPr>
            <a:endParaRPr/>
          </a:p>
          <a:p>
            <a:pPr marL="0" lvl="0" indent="0" algn="l" rtl="0">
              <a:spcBef>
                <a:spcPts val="0"/>
              </a:spcBef>
              <a:spcAft>
                <a:spcPts val="0"/>
              </a:spcAft>
              <a:buNone/>
            </a:pPr>
            <a:r>
              <a:rPr lang="en-US"/>
              <a:t>Schools and counselors are already required to provide transition services. The T-Folio is a supplemental tool that makes it easier for anyone working with youth on their transition goals.</a:t>
            </a:r>
            <a:endParaRPr/>
          </a:p>
        </p:txBody>
      </p:sp>
      <p:sp>
        <p:nvSpPr>
          <p:cNvPr id="303" name="Google Shape;303;gabc8f63d86_3_1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2018 | 0515</a:t>
            </a:r>
            <a:endParaRPr/>
          </a:p>
        </p:txBody>
      </p:sp>
      <p:sp>
        <p:nvSpPr>
          <p:cNvPr id="304" name="Google Shape;304;gabc8f63d86_3_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bc8f63d86_3_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abc8f63d86_3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bc8f63d86_3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abc8f63d86_3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a:t>
            </a:r>
            <a:r>
              <a:rPr lang="en-US" b="1"/>
              <a:t> </a:t>
            </a:r>
            <a:r>
              <a:rPr lang="en-US"/>
              <a:t>T-Folio includes a Student-Centered Introduction and five units for a total of 36 lessons.</a:t>
            </a:r>
            <a:endParaRPr/>
          </a:p>
        </p:txBody>
      </p:sp>
      <p:sp>
        <p:nvSpPr>
          <p:cNvPr id="320" name="Google Shape;320;gabc8f63d86_3_17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2018 | 0515</a:t>
            </a:r>
            <a:endParaRPr/>
          </a:p>
        </p:txBody>
      </p:sp>
      <p:sp>
        <p:nvSpPr>
          <p:cNvPr id="321" name="Google Shape;321;gabc8f63d86_3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bc8f63d86_3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abc8f63d86_3_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T-Folio activities can be used to supplement the development of the student’s High School and Beyond Plan. Some of the High School and Beyond Plan components found in the T-Folio include:</a:t>
            </a:r>
            <a:endParaRPr/>
          </a:p>
          <a:p>
            <a:pPr marL="931774" lvl="1" indent="-404416" algn="l" rtl="0">
              <a:spcBef>
                <a:spcPts val="0"/>
              </a:spcBef>
              <a:spcAft>
                <a:spcPts val="0"/>
              </a:spcAft>
              <a:buNone/>
            </a:pPr>
            <a:r>
              <a:rPr lang="en-US"/>
              <a:t>Career Interest Inventory (T-Folio Unit 1, Lesson 3)</a:t>
            </a:r>
            <a:endParaRPr/>
          </a:p>
          <a:p>
            <a:pPr marL="931774" lvl="1" indent="-404416" algn="l" rtl="0">
              <a:spcBef>
                <a:spcPts val="0"/>
              </a:spcBef>
              <a:spcAft>
                <a:spcPts val="0"/>
              </a:spcAft>
              <a:buNone/>
            </a:pPr>
            <a:r>
              <a:rPr lang="en-US"/>
              <a:t>Educational goals (Unit 2, Lesson 2)</a:t>
            </a:r>
            <a:endParaRPr/>
          </a:p>
          <a:p>
            <a:pPr marL="931774" lvl="1" indent="-404416" algn="l" rtl="0">
              <a:spcBef>
                <a:spcPts val="0"/>
              </a:spcBef>
              <a:spcAft>
                <a:spcPts val="0"/>
              </a:spcAft>
              <a:buNone/>
            </a:pPr>
            <a:r>
              <a:rPr lang="en-US"/>
              <a:t>Course planner (Unit 2, Lesson 5)</a:t>
            </a:r>
            <a:endParaRPr/>
          </a:p>
          <a:p>
            <a:pPr marL="931774" lvl="1" indent="-404416" algn="l" rtl="0">
              <a:spcBef>
                <a:spcPts val="0"/>
              </a:spcBef>
              <a:spcAft>
                <a:spcPts val="0"/>
              </a:spcAft>
              <a:buNone/>
            </a:pPr>
            <a:r>
              <a:rPr lang="en-US"/>
              <a:t>Personalized pathway (Unit 2, Lesson 7)</a:t>
            </a:r>
            <a:endParaRPr/>
          </a:p>
          <a:p>
            <a:pPr marL="931774" lvl="1" indent="-404416" algn="l" rtl="0">
              <a:spcBef>
                <a:spcPts val="0"/>
              </a:spcBef>
              <a:spcAft>
                <a:spcPts val="0"/>
              </a:spcAft>
              <a:buNone/>
            </a:pPr>
            <a:r>
              <a:rPr lang="en-US"/>
              <a:t>Resume/activity log (Unit 4, Lesson 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1" name="Google Shape;331;gabc8f63d86_3_17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2018 | 0515</a:t>
            </a:r>
            <a:endParaRPr/>
          </a:p>
        </p:txBody>
      </p:sp>
      <p:sp>
        <p:nvSpPr>
          <p:cNvPr id="332" name="Google Shape;332;gabc8f63d86_3_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10896be7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b10896be7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First Case  Study is for Kaleb, This example is based on an IEP and HSBP received as part of safetynet, names and some content have been changed but this is an exemplar from the field. Kaleb is 20 year old student who has Autism and Cerebral Palsy and has some intensive support needs. He is currently receiving transition services at high school and one of his goals is to get a job in an office setting . Our case study will walk through what an aligned IEP and HSBP looks like for Kaleb and how it will help him reach his goals. The content is not intended to be an overview of HSBP or graduation requirements but we will touch on some. The links to the case study are on this slide and we will drop them into chat as well so that you can follow along.</a:t>
            </a:r>
            <a:endParaRPr/>
          </a:p>
          <a:p>
            <a:pPr marL="0" lvl="0" indent="0" algn="l" rtl="0">
              <a:spcBef>
                <a:spcPts val="0"/>
              </a:spcBef>
              <a:spcAft>
                <a:spcPts val="0"/>
              </a:spcAft>
              <a:buNone/>
            </a:pPr>
            <a:endParaRPr/>
          </a:p>
          <a:p>
            <a:pPr marL="0" lvl="0" indent="0" algn="l" rtl="0">
              <a:spcBef>
                <a:spcPts val="0"/>
              </a:spcBef>
              <a:spcAft>
                <a:spcPts val="0"/>
              </a:spcAft>
              <a:buNone/>
            </a:pPr>
            <a:r>
              <a:rPr lang="en-US"/>
              <a:t>(1 minute)</a:t>
            </a:r>
            <a:endParaRPr/>
          </a:p>
        </p:txBody>
      </p:sp>
      <p:sp>
        <p:nvSpPr>
          <p:cNvPr id="340" name="Google Shape;340;gb10896be7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87f7bfd6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87f7bfd6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before we dig into the case study I wanted to link everyone to the optional HSBP template that is available on the OSPI webpage. System can use this template or develop their own template that meets state requirements. The case study we are walking through today uses the OSPI provided template and you will see some screenshots in the following slides. You can see here that the template has a overview of the requirements on the first page shown which is helpful.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9" name="Google Shape;349;g787f7bfd6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282a576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282a576e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0403D"/>
                </a:solidFill>
              </a:rPr>
              <a:t>The next thing I wanted to point out is that you may notice that our example includes this IEP symbol, which is a cue for what information in the HSBP needs to be aligned to the IEP. You will see this symbol throughout our case study to highlight where IEP alignment is happening. This symbol may be helpful for your teams, you can add a similar symbol to your own template. We anticipate that this will be included in the next update of the HSBP template</a:t>
            </a:r>
            <a:endParaRPr b="1"/>
          </a:p>
        </p:txBody>
      </p:sp>
      <p:sp>
        <p:nvSpPr>
          <p:cNvPr id="358" name="Google Shape;358;gb282a576e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87f7bfd6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87f7bfd6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first talk about the IEP to get an idea of Kalebs IEP services and transition plan, this is found on Page 22 of the Case Study if you are following along. </a:t>
            </a:r>
            <a:endParaRPr/>
          </a:p>
          <a:p>
            <a:pPr marL="0" lvl="0" indent="0" algn="l" rtl="0">
              <a:spcBef>
                <a:spcPts val="0"/>
              </a:spcBef>
              <a:spcAft>
                <a:spcPts val="0"/>
              </a:spcAft>
              <a:buNone/>
            </a:pPr>
            <a:r>
              <a:rPr lang="en-US"/>
              <a:t>(pause)</a:t>
            </a:r>
            <a:endParaRPr/>
          </a:p>
          <a:p>
            <a:pPr marL="0" lvl="0" indent="0" algn="l" rtl="0">
              <a:spcBef>
                <a:spcPts val="0"/>
              </a:spcBef>
              <a:spcAft>
                <a:spcPts val="0"/>
              </a:spcAft>
              <a:buNone/>
            </a:pPr>
            <a:r>
              <a:rPr lang="en-US"/>
              <a:t>So you can see here that the student is getting services in Adaptive, Reading, Writing, Math, Speech and he is getting an additional 750 minutes of adaptive support in the community setting to work on being safe, self management, shopping and vocational skills. Kaleb also has para support in both the special education and community setting. Kalebs goals are largely functional and focus on safety, managing time and tasks, shopping, sending information and functional communication</a:t>
            </a:r>
            <a:endParaRPr/>
          </a:p>
          <a:p>
            <a:pPr marL="0" lvl="0" indent="0" algn="l" rtl="0">
              <a:spcBef>
                <a:spcPts val="0"/>
              </a:spcBef>
              <a:spcAft>
                <a:spcPts val="0"/>
              </a:spcAft>
              <a:buNone/>
            </a:pPr>
            <a:r>
              <a:rPr lang="en-US"/>
              <a:t>(pause)</a:t>
            </a:r>
            <a:endParaRPr/>
          </a:p>
          <a:p>
            <a:pPr marL="0" lvl="0" indent="0" algn="l" rtl="0">
              <a:spcBef>
                <a:spcPts val="0"/>
              </a:spcBef>
              <a:spcAft>
                <a:spcPts val="0"/>
              </a:spcAft>
              <a:buNone/>
            </a:pPr>
            <a:r>
              <a:rPr lang="en-US"/>
              <a:t>On the IEP transition plan you can see that Kaleb's goals for after he graduation high school are to get on the job training in an office setting, to obtain a job in an office setting and to be able to manage his money independently.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just a brief overview but Keleb had a really stellar IEP and I recommend checking out this IEP transition plan (SPIN) (page 25) and some of the specific goals he is working on found on page 27 of the case study</a:t>
            </a:r>
            <a:endParaRPr/>
          </a:p>
          <a:p>
            <a:pPr marL="0" lvl="0" indent="0" algn="l" rtl="0">
              <a:spcBef>
                <a:spcPts val="0"/>
              </a:spcBef>
              <a:spcAft>
                <a:spcPts val="0"/>
              </a:spcAft>
              <a:buNone/>
            </a:pPr>
            <a:r>
              <a:rPr lang="en-US"/>
              <a:t>PAUSE</a:t>
            </a:r>
            <a:endParaRPr/>
          </a:p>
          <a:p>
            <a:pPr marL="0" lvl="0" indent="0" algn="l" rtl="0">
              <a:spcBef>
                <a:spcPts val="0"/>
              </a:spcBef>
              <a:spcAft>
                <a:spcPts val="0"/>
              </a:spcAft>
              <a:buNone/>
            </a:pPr>
            <a:r>
              <a:rPr lang="en-US"/>
              <a:t>Next I am going to walk through his HSBP</a:t>
            </a:r>
            <a:endParaRPr/>
          </a:p>
          <a:p>
            <a:pPr marL="0" lvl="0" indent="0" algn="l" rtl="0">
              <a:spcBef>
                <a:spcPts val="0"/>
              </a:spcBef>
              <a:spcAft>
                <a:spcPts val="0"/>
              </a:spcAft>
              <a:buClr>
                <a:schemeClr val="dk1"/>
              </a:buClr>
              <a:buSzPts val="1100"/>
              <a:buFont typeface="Arial"/>
              <a:buNone/>
            </a:pPr>
            <a:endParaRPr/>
          </a:p>
        </p:txBody>
      </p:sp>
      <p:sp>
        <p:nvSpPr>
          <p:cNvPr id="367" name="Google Shape;367;g787f7bfd6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10896be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10896be7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this first section is the Personal Profile, this is on page 3 if you are following along.  You can see the students profile in middle school and highschool here which capture a students interests, goals and skills over time. You can see a summary of the goals Kaleb is working on in highschool here as well, all with student first language, so “The goals I am working are…”  The goals here came directly out of his IEP (which was developed in alignment with the HSBP and in collaboration with the student). You will notice many of the goals and profile information were identified in the student activities we will show in the following slides, these activities helped the student identify areas were he wanted to focus and some of his goals</a:t>
            </a:r>
            <a:endParaRPr/>
          </a:p>
          <a:p>
            <a:pPr marL="0" lvl="0" indent="0" algn="l" rtl="0">
              <a:spcBef>
                <a:spcPts val="0"/>
              </a:spcBef>
              <a:spcAft>
                <a:spcPts val="0"/>
              </a:spcAft>
              <a:buNone/>
            </a:pPr>
            <a:r>
              <a:rPr lang="en-US"/>
              <a:t>PAUSE</a:t>
            </a:r>
            <a:endParaRPr/>
          </a:p>
          <a:p>
            <a:pPr marL="0" lvl="0" indent="0" algn="l" rtl="0">
              <a:spcBef>
                <a:spcPts val="0"/>
              </a:spcBef>
              <a:spcAft>
                <a:spcPts val="0"/>
              </a:spcAft>
              <a:buNone/>
            </a:pPr>
            <a:r>
              <a:rPr lang="en-US"/>
              <a:t>Lets go to the next slide so you can see some of the student activities that were part of Kalebs HSBP experience</a:t>
            </a:r>
            <a:endParaRPr/>
          </a:p>
        </p:txBody>
      </p:sp>
      <p:sp>
        <p:nvSpPr>
          <p:cNvPr id="376" name="Google Shape;376;gb10896be7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46d8277ba_4_0:notes"/>
          <p:cNvSpPr>
            <a:spLocks noGrp="1" noRot="1" noChangeAspect="1"/>
          </p:cNvSpPr>
          <p:nvPr>
            <p:ph type="sldImg" idx="2"/>
          </p:nvPr>
        </p:nvSpPr>
        <p:spPr>
          <a:xfrm>
            <a:off x="2603500" y="344488"/>
            <a:ext cx="1651000" cy="928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a46d8277ba_4_0:notes"/>
          <p:cNvSpPr txBox="1">
            <a:spLocks noGrp="1"/>
          </p:cNvSpPr>
          <p:nvPr>
            <p:ph type="body" idx="1"/>
          </p:nvPr>
        </p:nvSpPr>
        <p:spPr>
          <a:xfrm>
            <a:off x="685800" y="1324749"/>
            <a:ext cx="5486400" cy="1083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100"/>
              <a:buFont typeface="Arial"/>
              <a:buNone/>
            </a:pPr>
            <a:r>
              <a:rPr lang="en-US">
                <a:solidFill>
                  <a:srgbClr val="40403D"/>
                </a:solidFill>
              </a:rPr>
              <a:t>Jen?</a:t>
            </a:r>
            <a:endParaRPr/>
          </a:p>
        </p:txBody>
      </p:sp>
      <p:sp>
        <p:nvSpPr>
          <p:cNvPr id="131" name="Google Shape;131;ga46d8277ba_4_0:notes"/>
          <p:cNvSpPr txBox="1">
            <a:spLocks noGrp="1"/>
          </p:cNvSpPr>
          <p:nvPr>
            <p:ph type="sldNum" idx="12"/>
          </p:nvPr>
        </p:nvSpPr>
        <p:spPr>
          <a:xfrm>
            <a:off x="3884613" y="2614611"/>
            <a:ext cx="2971800" cy="13811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10896be7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10896be7a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activities focused on identifying strengths. The student completed multiple strength assessments to determine strengths over time. The strength assessments here are adapted from the T-folio, I have included the link to the whole tool (which is free) as well as this exercise at the bottom of this slide.</a:t>
            </a:r>
            <a:endParaRPr/>
          </a:p>
          <a:p>
            <a:pPr marL="0" lvl="0" indent="0" algn="l" rtl="0">
              <a:spcBef>
                <a:spcPts val="0"/>
              </a:spcBef>
              <a:spcAft>
                <a:spcPts val="0"/>
              </a:spcAft>
              <a:buNone/>
            </a:pPr>
            <a:r>
              <a:rPr lang="en-US"/>
              <a:t>Lets go to the next slide</a:t>
            </a:r>
            <a:endParaRPr/>
          </a:p>
        </p:txBody>
      </p:sp>
      <p:sp>
        <p:nvSpPr>
          <p:cNvPr id="385" name="Google Shape;385;gb10896be7a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282a576e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b282a576e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student also completed some goal setting activities that utilize visual aids to support student choice and participation.  You can see here that the student wants to live with his parents, spend time with his family and go shopping. These goals are also found in more detail in the IEP and show great alignment. If you remember one of the students independent living goals is to use money independently so this is one of his priorities</a:t>
            </a:r>
            <a:endParaRPr/>
          </a:p>
          <a:p>
            <a:pPr marL="0" lvl="0" indent="0" algn="l" rtl="0">
              <a:spcBef>
                <a:spcPts val="0"/>
              </a:spcBef>
              <a:spcAft>
                <a:spcPts val="0"/>
              </a:spcAft>
              <a:buNone/>
            </a:pPr>
            <a:endParaRPr/>
          </a:p>
          <a:p>
            <a:pPr marL="0" lvl="0" indent="0" algn="l" rtl="0">
              <a:spcBef>
                <a:spcPts val="0"/>
              </a:spcBef>
              <a:spcAft>
                <a:spcPts val="0"/>
              </a:spcAft>
              <a:buNone/>
            </a:pPr>
            <a:r>
              <a:rPr lang="en-US"/>
              <a:t>Lets go to the next slide</a:t>
            </a:r>
            <a:endParaRPr/>
          </a:p>
        </p:txBody>
      </p:sp>
      <p:sp>
        <p:nvSpPr>
          <p:cNvPr id="395" name="Google Shape;395;gb282a576e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87f7bfd6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787f7bfd6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can see here two more activities where the student self identified skills he needs and challenges that he may face in the classroom and beyond, if you are following along these can be seen more clearly on pages 20 and 21.  In the first activity the student self identified that he needs more practice reading rules, finding information on his own, finishing work and making a budget, these skills are all being targeted as part of his IEP. The second activity is a challenges self assessment is part of the T-folio and we will drop a link in the chat if you would like to check this out further.</a:t>
            </a:r>
            <a:endParaRPr/>
          </a:p>
          <a:p>
            <a:pPr marL="0" lvl="0" indent="0" algn="l" rtl="0">
              <a:spcBef>
                <a:spcPts val="0"/>
              </a:spcBef>
              <a:spcAft>
                <a:spcPts val="0"/>
              </a:spcAft>
              <a:buNone/>
            </a:pPr>
            <a:r>
              <a:rPr lang="en-US"/>
              <a:t>PAUSE </a:t>
            </a:r>
            <a:endParaRPr/>
          </a:p>
          <a:p>
            <a:pPr marL="0" lvl="0" indent="0" algn="l" rtl="0">
              <a:spcBef>
                <a:spcPts val="0"/>
              </a:spcBef>
              <a:spcAft>
                <a:spcPts val="0"/>
              </a:spcAft>
              <a:buNone/>
            </a:pPr>
            <a:r>
              <a:rPr lang="en-US"/>
              <a:t>Next slide</a:t>
            </a:r>
            <a:endParaRPr/>
          </a:p>
          <a:p>
            <a:pPr marL="0" lvl="0" indent="0" algn="l" rtl="0">
              <a:spcBef>
                <a:spcPts val="0"/>
              </a:spcBef>
              <a:spcAft>
                <a:spcPts val="0"/>
              </a:spcAft>
              <a:buNone/>
            </a:pPr>
            <a:endParaRPr/>
          </a:p>
        </p:txBody>
      </p:sp>
      <p:sp>
        <p:nvSpPr>
          <p:cNvPr id="407" name="Google Shape;407;g787f7bfd6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87f7bfd6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87f7bfd6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shows what the employment and educational goals look like on the IEP TRANSITION PLAN on the left and how they are shown on the HSBP on the right. Notice the IEP symbol here because this information needs to be aligned. Kalebs completed a career interest assessment and office professional was his top career. You can see that this is shown in both the IEP and HSBP. For education Kaleb’s IEP identifies that he will receive on the job training in an office setting and this information is also on the HSBP.  </a:t>
            </a:r>
            <a:endParaRPr/>
          </a:p>
          <a:p>
            <a:pPr marL="0" lvl="0" indent="0" algn="l" rtl="0">
              <a:spcBef>
                <a:spcPts val="0"/>
              </a:spcBef>
              <a:spcAft>
                <a:spcPts val="0"/>
              </a:spcAft>
              <a:buNone/>
            </a:pPr>
            <a:r>
              <a:rPr lang="en-US"/>
              <a:t>Pause</a:t>
            </a:r>
            <a:endParaRPr/>
          </a:p>
        </p:txBody>
      </p:sp>
      <p:sp>
        <p:nvSpPr>
          <p:cNvPr id="417" name="Google Shape;417;g787f7bfd6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87f7bfd6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87f7bfd6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Kalebs course planner so you can see the courses he has taken over time align with his interest, needs and goals. For example </a:t>
            </a:r>
            <a:r>
              <a:rPr lang="en-US">
                <a:solidFill>
                  <a:srgbClr val="40403D"/>
                </a:solidFill>
              </a:rPr>
              <a:t>Kaleb loves dancing and he has the opportunity to take some music and dance courses here and has some courses that support his individual goals for example in personal finance, prevocational training. it is important for school teams should work together to determine course selections that meet students needs, align with their goals and interests. </a:t>
            </a:r>
            <a:endParaRPr/>
          </a:p>
          <a:p>
            <a:pPr marL="0" lvl="0" indent="0" algn="l" rtl="0">
              <a:spcBef>
                <a:spcPts val="0"/>
              </a:spcBef>
              <a:spcAft>
                <a:spcPts val="0"/>
              </a:spcAft>
              <a:buNone/>
            </a:pPr>
            <a:endParaRPr/>
          </a:p>
          <a:p>
            <a:pPr marL="0" lvl="0" indent="0" algn="l" rtl="0">
              <a:spcBef>
                <a:spcPts val="0"/>
              </a:spcBef>
              <a:spcAft>
                <a:spcPts val="0"/>
              </a:spcAft>
              <a:buNone/>
            </a:pPr>
            <a:r>
              <a:rPr lang="en-US"/>
              <a:t>You also will see the</a:t>
            </a:r>
            <a:r>
              <a:rPr lang="en-US">
                <a:solidFill>
                  <a:srgbClr val="40403D"/>
                </a:solidFill>
              </a:rPr>
              <a:t> IEP symbol is here well because this information aligns with the IEP course of study section. </a:t>
            </a:r>
            <a:r>
              <a:rPr lang="en-US"/>
              <a:t> Specific graduation requirements fall outside of the topic of today's webinar but I did want to highlight that Kaleb has used his personal pathway requirement to take Career and Transition courses in place of his world language classes because they </a:t>
            </a:r>
            <a:r>
              <a:rPr lang="en-US">
                <a:solidFill>
                  <a:srgbClr val="40403D"/>
                </a:solidFill>
              </a:rPr>
              <a:t>better align with his post highschool plan and ihis plan does not include a four year university</a:t>
            </a:r>
            <a:endParaRPr/>
          </a:p>
          <a:p>
            <a:pPr marL="0" lvl="0" indent="0" algn="l" rtl="0">
              <a:spcBef>
                <a:spcPts val="0"/>
              </a:spcBef>
              <a:spcAft>
                <a:spcPts val="0"/>
              </a:spcAft>
              <a:buNone/>
            </a:pPr>
            <a:endParaRPr/>
          </a:p>
          <a:p>
            <a:pPr marL="0" lvl="0" indent="0" algn="l" rtl="0">
              <a:spcBef>
                <a:spcPts val="0"/>
              </a:spcBef>
              <a:spcAft>
                <a:spcPts val="0"/>
              </a:spcAft>
              <a:buNone/>
            </a:pPr>
            <a:r>
              <a:rPr lang="en-US"/>
              <a:t>(if asked: To learn more about the personal pathway requirement do not hesitate to reach out to OSPI or review the information on the SBE website,  Personalized Pathway information found on page 9:https://www.sbe.wa.gov/sites/default/files/public/documents/GradRequirements/GradFAQ062016.pdf)</a:t>
            </a:r>
            <a:endParaRPr/>
          </a:p>
        </p:txBody>
      </p:sp>
      <p:sp>
        <p:nvSpPr>
          <p:cNvPr id="430" name="Google Shape;430;g787f7bfd6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87f7bfd6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787f7bfd65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is a screenshot of page 8 if you are following along showing Kalebs completed graduation pathways. You can see here that he has meet the state assessment pathway by getting a passing score on the WA-AIM assessment and that this pathway is preparing him for his post school goal of working in an office setting. You see the IEP symbol here because the graduation pathway should be aligned to his IEP transition plan goals and the graduation information in the IEP. </a:t>
            </a:r>
            <a:endParaRPr/>
          </a:p>
        </p:txBody>
      </p:sp>
      <p:sp>
        <p:nvSpPr>
          <p:cNvPr id="441" name="Google Shape;441;g787f7bfd65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87f7bfd65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87f7bfd65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Lastly I wanted to briefly touch show what Kalebs Resume looks like. You can see he as an objective, summary of strength and skills, and a summary of some of the work and community experience he has gained while in high school. Kaleb has had some excellent experience at the school coffee shop, volunteering at a store and serving as a mail courier. This template was updated over time as Kaleb gained new experiences</a:t>
            </a:r>
            <a:endParaRPr/>
          </a:p>
        </p:txBody>
      </p:sp>
      <p:sp>
        <p:nvSpPr>
          <p:cNvPr id="451" name="Google Shape;451;g787f7bfd65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87f7bfd65_0_10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787f7bfd65_0_107: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This has just been a high level walk through of what an aligned IEP and HSBP look like for an adult student receiving transition services. There is a wealth of content found within the case study pages that I hope can support your teams in making a meaningful HSBP process for all of your students. Before we transition to our Partner from the field who will be sharing their work around HSBPs are there any questions?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Great lets transition to hear from our partners in the field doing some amazing work in this area</a:t>
            </a:r>
            <a:endParaRPr/>
          </a:p>
        </p:txBody>
      </p:sp>
      <p:sp>
        <p:nvSpPr>
          <p:cNvPr id="460" name="Google Shape;460;g787f7bfd65_0_107: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a46d8277ba_19_4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a46d8277ba_19_40: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68" name="Google Shape;468;ga46d8277ba_19_40: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b34cc3e0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b34cc3e0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Kristen Wong Callisto</a:t>
            </a:r>
            <a:endParaRPr/>
          </a:p>
          <a:p>
            <a:pPr marL="0" lvl="0" indent="0" algn="l" rtl="0">
              <a:spcBef>
                <a:spcPts val="0"/>
              </a:spcBef>
              <a:spcAft>
                <a:spcPts val="0"/>
              </a:spcAft>
              <a:buNone/>
            </a:pPr>
            <a:endParaRPr/>
          </a:p>
          <a:p>
            <a:pPr marL="0" lvl="0" indent="0" algn="l" rtl="0">
              <a:spcBef>
                <a:spcPts val="0"/>
              </a:spcBef>
              <a:spcAft>
                <a:spcPts val="0"/>
              </a:spcAft>
              <a:buNone/>
            </a:pPr>
            <a:r>
              <a:rPr lang="en-US"/>
              <a:t>The system in which all of this work happens is really important to consider. As a leader, we’re responsible for creating or nurturing the conditions support the thoughtful integration of this work between HSBP and transition plan.</a:t>
            </a:r>
            <a:endParaRPr/>
          </a:p>
          <a:p>
            <a:pPr marL="0" lvl="0" indent="0" algn="l" rtl="0">
              <a:spcBef>
                <a:spcPts val="0"/>
              </a:spcBef>
              <a:spcAft>
                <a:spcPts val="0"/>
              </a:spcAft>
              <a:buNone/>
            </a:pPr>
            <a:endParaRPr/>
          </a:p>
          <a:p>
            <a:pPr marL="0" lvl="0" indent="0" algn="l" rtl="0">
              <a:spcBef>
                <a:spcPts val="0"/>
              </a:spcBef>
              <a:spcAft>
                <a:spcPts val="0"/>
              </a:spcAft>
              <a:buNone/>
            </a:pPr>
            <a:r>
              <a:rPr lang="en-US"/>
              <a:t>As an administrator, one way to think systemically, is to think wide. What I mean by this is that in larger districts, working across departments/teams. In Bellevue, HSBP and transition plan live in two departments. We have a special education team and a different team that is arguably point on HSBP. Recently, we have even more intentionally increased the number of planned (rather than reactive) cross-functional team meetings that allow for two-way collaboration and coordination. If you’re a smaller district this point around cross functional may not apply to you, since the lead on special education and HSBP might be one person, maybe even you!</a:t>
            </a:r>
            <a:endParaRPr/>
          </a:p>
          <a:p>
            <a:pPr marL="0" lvl="0" indent="0" algn="l" rtl="0">
              <a:spcBef>
                <a:spcPts val="0"/>
              </a:spcBef>
              <a:spcAft>
                <a:spcPts val="0"/>
              </a:spcAft>
              <a:buNone/>
            </a:pPr>
            <a:endParaRPr/>
          </a:p>
          <a:p>
            <a:pPr marL="0" lvl="0" indent="0" algn="l" rtl="0">
              <a:spcBef>
                <a:spcPts val="0"/>
              </a:spcBef>
              <a:spcAft>
                <a:spcPts val="0"/>
              </a:spcAft>
              <a:buNone/>
            </a:pPr>
            <a:r>
              <a:rPr lang="en-US"/>
              <a:t>Thinking longitudinally. As we all know, ideally we need to be discussing transition discussions earlier is important, but there’s value in the communication around it. Transition is not just about doing it because of compliance but because for all students with disabilities, ensuring that the transition from P-T through is important. As a person with a disability, I can share my own personal experience with our staff about going from HS to Dartmouth. My own transition plan was non-existent and it’s little surprise that my challenges really caught me off-guard and this is despite the wealth of skills and resources I had to soften that transition. </a:t>
            </a:r>
            <a:endParaRPr/>
          </a:p>
          <a:p>
            <a:pPr marL="0" lvl="0" indent="0" algn="l" rtl="0">
              <a:spcBef>
                <a:spcPts val="0"/>
              </a:spcBef>
              <a:spcAft>
                <a:spcPts val="0"/>
              </a:spcAft>
              <a:buNone/>
            </a:pPr>
            <a:endParaRPr/>
          </a:p>
          <a:p>
            <a:pPr marL="0" lvl="0" indent="0" algn="l" rtl="0">
              <a:spcBef>
                <a:spcPts val="0"/>
              </a:spcBef>
              <a:spcAft>
                <a:spcPts val="0"/>
              </a:spcAft>
              <a:buNone/>
            </a:pPr>
            <a:r>
              <a:rPr lang="en-US"/>
              <a:t>Build capacity. Bellevue is lucky in that our size allows us to have teacher leadership like Jen Strehle, our coordinator for transition, who is a real rock star.</a:t>
            </a:r>
            <a:endParaRPr/>
          </a:p>
          <a:p>
            <a:pPr marL="0" lvl="0" indent="0" algn="l" rtl="0">
              <a:spcBef>
                <a:spcPts val="0"/>
              </a:spcBef>
              <a:spcAft>
                <a:spcPts val="0"/>
              </a:spcAft>
              <a:buNone/>
            </a:pPr>
            <a:r>
              <a:rPr lang="en-US"/>
              <a:t>	</a:t>
            </a:r>
            <a:r>
              <a:rPr lang="en-US">
                <a:solidFill>
                  <a:srgbClr val="40403D"/>
                </a:solidFill>
              </a:rPr>
              <a:t>When thinking about building capacity, it’s also important to make sure institutional knowledge is not tied up into a person.</a:t>
            </a:r>
            <a:endParaRPr/>
          </a:p>
          <a:p>
            <a:pPr marL="0" lvl="0" indent="457200" algn="l" rtl="0">
              <a:spcBef>
                <a:spcPts val="0"/>
              </a:spcBef>
              <a:spcAft>
                <a:spcPts val="0"/>
              </a:spcAft>
              <a:buNone/>
            </a:pPr>
            <a:r>
              <a:rPr lang="en-US"/>
              <a:t>We think about building capacity in three different forms:</a:t>
            </a:r>
            <a:endParaRPr/>
          </a:p>
          <a:p>
            <a:pPr marL="1371600" lvl="0" indent="-317500" algn="l" rtl="0">
              <a:spcBef>
                <a:spcPts val="0"/>
              </a:spcBef>
              <a:spcAft>
                <a:spcPts val="0"/>
              </a:spcAft>
              <a:buSzPts val="1400"/>
              <a:buAutoNum type="arabicPeriod"/>
            </a:pPr>
            <a:r>
              <a:rPr lang="en-US"/>
              <a:t>Professional Development and Resource Seeding</a:t>
            </a:r>
            <a:endParaRPr/>
          </a:p>
          <a:p>
            <a:pPr marL="1371600" lvl="0" indent="-317500" algn="l" rtl="0">
              <a:spcBef>
                <a:spcPts val="0"/>
              </a:spcBef>
              <a:spcAft>
                <a:spcPts val="0"/>
              </a:spcAft>
              <a:buSzPts val="1400"/>
              <a:buAutoNum type="arabicPeriod"/>
            </a:pPr>
            <a:r>
              <a:rPr lang="en-US"/>
              <a:t>Coaching</a:t>
            </a:r>
            <a:endParaRPr/>
          </a:p>
          <a:p>
            <a:pPr marL="1371600" lvl="0" indent="-317500" algn="l" rtl="0">
              <a:spcBef>
                <a:spcPts val="0"/>
              </a:spcBef>
              <a:spcAft>
                <a:spcPts val="0"/>
              </a:spcAft>
              <a:buSzPts val="1400"/>
              <a:buAutoNum type="arabicPeriod"/>
            </a:pPr>
            <a:r>
              <a:rPr lang="en-US"/>
              <a:t>Relevant, Responsive, and Timely Communication</a:t>
            </a:r>
            <a:endParaRPr/>
          </a:p>
          <a:p>
            <a:pPr marL="914400" lvl="0" indent="0" algn="l" rtl="0">
              <a:spcBef>
                <a:spcPts val="0"/>
              </a:spcBef>
              <a:spcAft>
                <a:spcPts val="0"/>
              </a:spcAft>
              <a:buNone/>
            </a:pPr>
            <a:endParaRPr/>
          </a:p>
          <a:p>
            <a:pPr marL="0" lvl="0" indent="0" algn="l" rtl="0">
              <a:spcBef>
                <a:spcPts val="0"/>
              </a:spcBef>
              <a:spcAft>
                <a:spcPts val="0"/>
              </a:spcAft>
              <a:buNone/>
            </a:pPr>
            <a:r>
              <a:rPr lang="en-US"/>
              <a:t>So even if you don’t have the mid-level staffing that we have to support coaching, there’s still building capacity tools you can use. On the next slide, I’ll show you some images from our procedural handbook</a:t>
            </a:r>
            <a:endParaRPr/>
          </a:p>
        </p:txBody>
      </p:sp>
      <p:sp>
        <p:nvSpPr>
          <p:cNvPr id="477" name="Google Shape;477;g9b34cc3e0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46d8277ba_19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a46d8277ba_19_0: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dirty="0">
                <a:solidFill>
                  <a:srgbClr val="40403D"/>
                </a:solidFill>
                <a:latin typeface="Quattrocento Sans"/>
                <a:ea typeface="Quattrocento Sans"/>
                <a:cs typeface="Quattrocento Sans"/>
                <a:sym typeface="Quattrocento Sans"/>
              </a:rPr>
              <a:t>(START RECORDING)</a:t>
            </a:r>
            <a:endParaRPr sz="1300" b="1" dirty="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en-US" sz="1100" dirty="0">
                <a:solidFill>
                  <a:srgbClr val="40403D"/>
                </a:solidFill>
                <a:latin typeface="Quattrocento Sans"/>
                <a:ea typeface="Quattrocento Sans"/>
                <a:cs typeface="Quattrocento Sans"/>
                <a:sym typeface="Quattrocento Sans"/>
              </a:rPr>
              <a:t>Good afternoon! My name is Jennifer Story, Special Education Program Improvement Coordinator. Welcome to the second webinar of this monthly series to support inclusive IEPs and instruction in our new world.</a:t>
            </a:r>
            <a:endParaRPr sz="1100" dirty="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SzPts val="1100"/>
              <a:buNone/>
            </a:pPr>
            <a:r>
              <a:rPr lang="en-US" sz="1100" dirty="0">
                <a:solidFill>
                  <a:srgbClr val="40403D"/>
                </a:solidFill>
                <a:latin typeface="Quattrocento Sans"/>
                <a:ea typeface="Quattrocento Sans"/>
                <a:cs typeface="Quattrocento Sans"/>
                <a:sym typeface="Quattrocento Sans"/>
              </a:rPr>
              <a:t>Today’s webinar will focus on Highschool and Beyond Plans and IEP transition Plans. We are so excited to be joined today by a District partner, who will introduce themselves in a few moments.</a:t>
            </a:r>
            <a:endParaRPr sz="1100" dirty="0">
              <a:solidFill>
                <a:srgbClr val="40403D"/>
              </a:solidFill>
              <a:latin typeface="Quattrocento Sans"/>
              <a:ea typeface="Quattrocento Sans"/>
              <a:cs typeface="Quattrocento Sans"/>
              <a:sym typeface="Quattrocento Sans"/>
            </a:endParaRPr>
          </a:p>
          <a:p>
            <a:pPr marL="0" lvl="0" indent="0" algn="l" rtl="0">
              <a:spcBef>
                <a:spcPts val="1200"/>
              </a:spcBef>
              <a:spcAft>
                <a:spcPts val="0"/>
              </a:spcAft>
              <a:buClr>
                <a:schemeClr val="dk1"/>
              </a:buClr>
              <a:buSzPts val="1100"/>
              <a:buFont typeface="Arial"/>
              <a:buNone/>
            </a:pPr>
            <a:r>
              <a:rPr lang="en-US" dirty="0">
                <a:solidFill>
                  <a:srgbClr val="40403D"/>
                </a:solidFill>
              </a:rPr>
              <a:t>Jen</a:t>
            </a:r>
            <a:endParaRPr sz="1100" dirty="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050"/>
              <a:buFont typeface="Arial"/>
              <a:buNone/>
            </a:pPr>
            <a:endParaRPr sz="1100" dirty="0"/>
          </a:p>
          <a:p>
            <a:pPr marL="0" lvl="0" indent="0" algn="l" rtl="0">
              <a:lnSpc>
                <a:spcPct val="115000"/>
              </a:lnSpc>
              <a:spcBef>
                <a:spcPts val="1200"/>
              </a:spcBef>
              <a:spcAft>
                <a:spcPts val="1200"/>
              </a:spcAft>
              <a:buSzPts val="1100"/>
              <a:buNone/>
            </a:pPr>
            <a:endParaRPr sz="1100" dirty="0">
              <a:solidFill>
                <a:srgbClr val="40403D"/>
              </a:solidFill>
              <a:latin typeface="Quattrocento Sans"/>
              <a:ea typeface="Quattrocento Sans"/>
              <a:cs typeface="Quattrocento Sans"/>
              <a:sym typeface="Quattrocento Sans"/>
            </a:endParaRPr>
          </a:p>
        </p:txBody>
      </p:sp>
      <p:sp>
        <p:nvSpPr>
          <p:cNvPr id="138" name="Google Shape;138;ga46d8277ba_19_0: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46d8277ba_29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46d8277ba_29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Kristen Wong Callisto</a:t>
            </a:r>
            <a:endParaRPr/>
          </a:p>
          <a:p>
            <a:pPr marL="0" lvl="0" indent="0" algn="l" rtl="0">
              <a:spcBef>
                <a:spcPts val="0"/>
              </a:spcBef>
              <a:spcAft>
                <a:spcPts val="0"/>
              </a:spcAft>
              <a:buNone/>
            </a:pPr>
            <a:endParaRPr/>
          </a:p>
          <a:p>
            <a:pPr marL="0" lvl="0" indent="0" algn="l" rtl="0">
              <a:spcBef>
                <a:spcPts val="0"/>
              </a:spcBef>
              <a:spcAft>
                <a:spcPts val="0"/>
              </a:spcAft>
              <a:buNone/>
            </a:pPr>
            <a:r>
              <a:rPr lang="en-US"/>
              <a:t>A little disclaimer - I may be the most passionate person about the handbook in our district. We’ve been steadily working on revising, updating (e.g. we have sections that relate to remote/in-person instruction). I think an current and living handbook is a powerful resource for your staff. In a large system you contend with many “variations of a theme” in application. Depending on how tight or loose you need the procedural integrity to be this variance could be a non issue or a major issue. Sometimes individuals aren’t even consistent with themselves in their own practices. A handbook helps create more consistency in practices. It’s a useful tool for induction and PD. </a:t>
            </a:r>
            <a:endParaRPr/>
          </a:p>
          <a:p>
            <a:pPr marL="0" lvl="0" indent="0" algn="l" rtl="0">
              <a:spcBef>
                <a:spcPts val="0"/>
              </a:spcBef>
              <a:spcAft>
                <a:spcPts val="0"/>
              </a:spcAft>
              <a:buNone/>
            </a:pPr>
            <a:endParaRPr/>
          </a:p>
          <a:p>
            <a:pPr marL="0" lvl="0" indent="0" algn="l" rtl="0">
              <a:spcBef>
                <a:spcPts val="0"/>
              </a:spcBef>
              <a:spcAft>
                <a:spcPts val="0"/>
              </a:spcAft>
              <a:buNone/>
            </a:pPr>
            <a:r>
              <a:rPr lang="en-US"/>
              <a:t>I wanted to give a brief view into one of our pages in our handbook. </a:t>
            </a:r>
            <a:r>
              <a:rPr lang="en-US">
                <a:solidFill>
                  <a:srgbClr val="40403D"/>
                </a:solidFill>
              </a:rPr>
              <a:t>This is the Transition Services Procedures in our handbook.</a:t>
            </a:r>
            <a:endParaRPr>
              <a:solidFill>
                <a:srgbClr val="40403D"/>
              </a:solidFill>
            </a:endParaRPr>
          </a:p>
          <a:p>
            <a:pPr marL="0" lvl="0" indent="0" algn="l" rtl="0">
              <a:spcBef>
                <a:spcPts val="0"/>
              </a:spcBef>
              <a:spcAft>
                <a:spcPts val="0"/>
              </a:spcAft>
              <a:buNone/>
            </a:pPr>
            <a:endParaRPr>
              <a:solidFill>
                <a:srgbClr val="40403D"/>
              </a:solidFill>
            </a:endParaRPr>
          </a:p>
          <a:p>
            <a:pPr marL="0" lvl="0" indent="0" algn="l" rtl="0">
              <a:spcBef>
                <a:spcPts val="0"/>
              </a:spcBef>
              <a:spcAft>
                <a:spcPts val="0"/>
              </a:spcAft>
              <a:buNone/>
            </a:pPr>
            <a:r>
              <a:rPr lang="en-US">
                <a:solidFill>
                  <a:srgbClr val="40403D"/>
                </a:solidFill>
              </a:rPr>
              <a:t>Two of the updates we incorporated into our handbook is that we now have a Purpose statement for every procedure. We think it’s important our staff understand that “why” we’re asking them to do a procedure or process.</a:t>
            </a:r>
            <a:endParaRPr>
              <a:solidFill>
                <a:srgbClr val="40403D"/>
              </a:solidFill>
            </a:endParaRPr>
          </a:p>
          <a:p>
            <a:pPr marL="0" lvl="0" indent="0" algn="l" rtl="0">
              <a:spcBef>
                <a:spcPts val="0"/>
              </a:spcBef>
              <a:spcAft>
                <a:spcPts val="0"/>
              </a:spcAft>
              <a:buNone/>
            </a:pPr>
            <a:endParaRPr>
              <a:solidFill>
                <a:srgbClr val="40403D"/>
              </a:solidFill>
            </a:endParaRPr>
          </a:p>
          <a:p>
            <a:pPr marL="0" lvl="0" indent="0" algn="l" rtl="0">
              <a:spcBef>
                <a:spcPts val="0"/>
              </a:spcBef>
              <a:spcAft>
                <a:spcPts val="0"/>
              </a:spcAft>
              <a:buNone/>
            </a:pPr>
            <a:r>
              <a:rPr lang="en-US">
                <a:solidFill>
                  <a:srgbClr val="40403D"/>
                </a:solidFill>
              </a:rPr>
              <a:t>The other update is a section for Resources and References. The intention here is to try to reduce friction/create opportunities for staff to go deeper if they are interested by having Resources and References at the bottom of our procedures.</a:t>
            </a:r>
            <a:endParaRPr>
              <a:solidFill>
                <a:srgbClr val="40403D"/>
              </a:solidFill>
            </a:endParaRPr>
          </a:p>
          <a:p>
            <a:pPr marL="0" lvl="0" indent="0" algn="l" rtl="0">
              <a:spcBef>
                <a:spcPts val="0"/>
              </a:spcBef>
              <a:spcAft>
                <a:spcPts val="0"/>
              </a:spcAft>
              <a:buNone/>
            </a:pPr>
            <a:endParaRPr>
              <a:solidFill>
                <a:srgbClr val="40403D"/>
              </a:solidFill>
            </a:endParaRPr>
          </a:p>
          <a:p>
            <a:pPr marL="0" lvl="0" indent="0" algn="l" rtl="0">
              <a:spcBef>
                <a:spcPts val="0"/>
              </a:spcBef>
              <a:spcAft>
                <a:spcPts val="0"/>
              </a:spcAft>
              <a:buNone/>
            </a:pPr>
            <a:r>
              <a:rPr lang="en-US">
                <a:solidFill>
                  <a:srgbClr val="40403D"/>
                </a:solidFill>
              </a:rPr>
              <a:t>These are some system perspectives, but Jen can take you a little more closer into some of the more practical applications in Bellevue for educators.</a:t>
            </a:r>
            <a:endParaRPr>
              <a:solidFill>
                <a:srgbClr val="40403D"/>
              </a:solidFill>
            </a:endParaRPr>
          </a:p>
        </p:txBody>
      </p:sp>
      <p:sp>
        <p:nvSpPr>
          <p:cNvPr id="488" name="Google Shape;488;ga46d8277ba_29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a46d8277ba_29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a46d8277ba_29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Jen Strehle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b="1"/>
              <a:t>Transition Plan Training</a:t>
            </a:r>
            <a:r>
              <a:rPr lang="en-US"/>
              <a:t> co-run by myself and teachers who have written exemplar transition plans for their students and shown cross-functional collaboration on the transition plan and how that supports the HSBP (counselor participation, student centered, using a variety of transition assessments, clearly written and compliant post-secondary goals with a supportive course of study)</a:t>
            </a:r>
            <a:endParaRPr/>
          </a:p>
          <a:p>
            <a:pPr marL="457200" lvl="0" indent="-317500" algn="l" rtl="0">
              <a:spcBef>
                <a:spcPts val="0"/>
              </a:spcBef>
              <a:spcAft>
                <a:spcPts val="0"/>
              </a:spcAft>
              <a:buSzPts val="1400"/>
              <a:buChar char="●"/>
            </a:pPr>
            <a:r>
              <a:rPr lang="en-US" b="1"/>
              <a:t>Work-based learning</a:t>
            </a:r>
            <a:r>
              <a:rPr lang="en-US"/>
              <a:t> for our students who require that hands-on vocational experience that supports their career &amp; educational goals</a:t>
            </a:r>
            <a:endParaRPr/>
          </a:p>
          <a:p>
            <a:pPr marL="457200" lvl="0" indent="-317500" algn="l" rtl="0">
              <a:spcBef>
                <a:spcPts val="0"/>
              </a:spcBef>
              <a:spcAft>
                <a:spcPts val="0"/>
              </a:spcAft>
              <a:buSzPts val="1400"/>
              <a:buChar char="●"/>
            </a:pPr>
            <a:r>
              <a:rPr lang="en-US" b="1"/>
              <a:t>Both middle school &amp; high school counselors </a:t>
            </a:r>
            <a:r>
              <a:rPr lang="en-US"/>
              <a:t>are engaging in IEP meetings and collaborating with teachers on effective career interest inventories (some use naviance but knowing this isn’t appropriate for all students, working with teachers on more effective inventories and surveys).  </a:t>
            </a:r>
            <a:endParaRPr/>
          </a:p>
          <a:p>
            <a:pPr marL="914400" lvl="1" indent="-317500" algn="l" rtl="0">
              <a:spcBef>
                <a:spcPts val="0"/>
              </a:spcBef>
              <a:spcAft>
                <a:spcPts val="0"/>
              </a:spcAft>
              <a:buSzPts val="1400"/>
              <a:buChar char="○"/>
            </a:pPr>
            <a:r>
              <a:rPr lang="en-US"/>
              <a:t>One thing we’ve really had to strengthen recently was working with our counselors on understanding how to support our students who need high levels of support who may not be on a normal trajectory to graduating at 18.  Counselors are literally trained to help students graduate on-time. And while the majority of students do, there are some who need further support beyond 18. I will talk more about this in a few slides. </a:t>
            </a:r>
            <a:endParaRPr/>
          </a:p>
          <a:p>
            <a:pPr marL="457200" lvl="0" indent="-317500" algn="l" rtl="0">
              <a:spcBef>
                <a:spcPts val="0"/>
              </a:spcBef>
              <a:spcAft>
                <a:spcPts val="0"/>
              </a:spcAft>
              <a:buSzPts val="1400"/>
              <a:buChar char="●"/>
            </a:pPr>
            <a:r>
              <a:rPr lang="en-US"/>
              <a:t>All of our high schools, in addition to guidance counselors, have</a:t>
            </a:r>
            <a:r>
              <a:rPr lang="en-US" b="1"/>
              <a:t> College &amp; Career Advisors</a:t>
            </a:r>
            <a:r>
              <a:rPr lang="en-US"/>
              <a:t>, who further helps with the identification of career goals, aided by a skills and career interest inventory assessment</a:t>
            </a:r>
            <a:endParaRPr/>
          </a:p>
          <a:p>
            <a:pPr marL="457200" lvl="0" indent="-317500" algn="l" rtl="0">
              <a:spcBef>
                <a:spcPts val="0"/>
              </a:spcBef>
              <a:spcAft>
                <a:spcPts val="0"/>
              </a:spcAft>
              <a:buSzPts val="1400"/>
              <a:buChar char="●"/>
            </a:pPr>
            <a:r>
              <a:rPr lang="en-US" b="1"/>
              <a:t>Pre-Voc class-</a:t>
            </a:r>
            <a:r>
              <a:rPr lang="en-US"/>
              <a:t>initiated by a teacher several years ago who felt that students needed a class that allows them to really dive deep into their transition plans and become an active member of their IEPs</a:t>
            </a:r>
            <a:endParaRPr/>
          </a:p>
        </p:txBody>
      </p:sp>
      <p:sp>
        <p:nvSpPr>
          <p:cNvPr id="497" name="Google Shape;497;ga46d8277ba_29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b5557c6185_4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b5557c6185_4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Jen Strehle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One of our Transition Program teachers organized </a:t>
            </a:r>
            <a:r>
              <a:rPr lang="en-US" b="1"/>
              <a:t>district-wide field trips every Wednesday </a:t>
            </a:r>
            <a:r>
              <a:rPr lang="en-US"/>
              <a:t>(currently all being done remotely) to a variety of post-secondary institutions and community organizations that help with career and employment exploration. It is offered to students in the transition program as well as juniors and seniors in all of our high schools, students in high school work with their teachers to decide if the field trip is something that would be of interest to them and supportive of their transition goals.  </a:t>
            </a:r>
            <a:endParaRPr/>
          </a:p>
          <a:p>
            <a:pPr marL="457200" lvl="0" indent="-317500" algn="l" rtl="0">
              <a:spcBef>
                <a:spcPts val="0"/>
              </a:spcBef>
              <a:spcAft>
                <a:spcPts val="0"/>
              </a:spcAft>
              <a:buSzPts val="1400"/>
              <a:buChar char="●"/>
            </a:pPr>
            <a:r>
              <a:rPr lang="en-US"/>
              <a:t>Huge increase in co-taught classes district-wide to support inclusionary practice and applied UDL principles so</a:t>
            </a:r>
            <a:r>
              <a:rPr lang="en-US" b="1"/>
              <a:t> all</a:t>
            </a:r>
            <a:r>
              <a:rPr lang="en-US"/>
              <a:t> students can be successful.  We have data that shows an increase in </a:t>
            </a:r>
            <a:r>
              <a:rPr lang="en-US" b="1"/>
              <a:t>grades, test scores, student attendance, and engagement for students with IEPs.</a:t>
            </a:r>
            <a:endParaRPr b="1"/>
          </a:p>
          <a:p>
            <a:pPr marL="457200" lvl="0" indent="-317500" algn="l" rtl="0">
              <a:spcBef>
                <a:spcPts val="0"/>
              </a:spcBef>
              <a:spcAft>
                <a:spcPts val="0"/>
              </a:spcAft>
              <a:buSzPts val="1400"/>
              <a:buChar char="●"/>
            </a:pPr>
            <a:r>
              <a:rPr lang="en-US"/>
              <a:t>We also started holding </a:t>
            </a:r>
            <a:r>
              <a:rPr lang="en-US" b="1"/>
              <a:t>quarterly trainings with all of our high school lead teachers </a:t>
            </a:r>
            <a:r>
              <a:rPr lang="en-US"/>
              <a:t>to provide opportunities for them to learn about what’s going on across the district in regards to transition services for their students...teachers learning from other teachers is a very powerful strategy.  We also invite other members from departments and even the community  in to present information such as the CTE director, DVR, etc.  We are working on including gen ed voices in these trainings as well.</a:t>
            </a:r>
            <a:endParaRPr/>
          </a:p>
          <a:p>
            <a:pPr marL="0" lvl="0" indent="0" algn="l" rtl="0">
              <a:spcBef>
                <a:spcPts val="0"/>
              </a:spcBef>
              <a:spcAft>
                <a:spcPts val="0"/>
              </a:spcAft>
              <a:buNone/>
            </a:pPr>
            <a:endParaRPr/>
          </a:p>
        </p:txBody>
      </p:sp>
      <p:sp>
        <p:nvSpPr>
          <p:cNvPr id="505" name="Google Shape;505;gb5557c6185_4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b5557c6185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b5557c6185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0403D"/>
                </a:solidFill>
              </a:rPr>
              <a:t>Jen Strehle</a:t>
            </a:r>
            <a:endParaRPr>
              <a:solidFill>
                <a:srgbClr val="40403D"/>
              </a:solidFill>
            </a:endParaRPr>
          </a:p>
          <a:p>
            <a:pPr marL="0" lvl="0" indent="0" algn="l" rtl="0">
              <a:spcBef>
                <a:spcPts val="0"/>
              </a:spcBef>
              <a:spcAft>
                <a:spcPts val="0"/>
              </a:spcAft>
              <a:buNone/>
            </a:pPr>
            <a:endParaRPr>
              <a:solidFill>
                <a:srgbClr val="40403D"/>
              </a:solidFill>
            </a:endParaRPr>
          </a:p>
          <a:p>
            <a:pPr marL="0" lvl="0" indent="0" algn="l" rtl="0">
              <a:spcBef>
                <a:spcPts val="0"/>
              </a:spcBef>
              <a:spcAft>
                <a:spcPts val="0"/>
              </a:spcAft>
              <a:buClr>
                <a:schemeClr val="dk1"/>
              </a:buClr>
              <a:buSzPts val="1100"/>
              <a:buFont typeface="Arial"/>
              <a:buNone/>
            </a:pPr>
            <a:r>
              <a:rPr lang="en-US">
                <a:solidFill>
                  <a:srgbClr val="40403D"/>
                </a:solidFill>
              </a:rPr>
              <a:t>Cannot stress this enough.  While we are still working on this, it’s gotten better.  I previously mentioned a few slides back the vital role counselors have in these conversations and planning, making sure their HSBPs are aligned with their transition plans</a:t>
            </a:r>
            <a:endParaRPr>
              <a:solidFill>
                <a:srgbClr val="40403D"/>
              </a:solidFill>
            </a:endParaRPr>
          </a:p>
        </p:txBody>
      </p:sp>
      <p:sp>
        <p:nvSpPr>
          <p:cNvPr id="513" name="Google Shape;513;gb5557c6185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b5557c6185_4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b5557c6185_4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Jen Strehle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We serve </a:t>
            </a:r>
            <a:r>
              <a:rPr lang="en-US" b="1"/>
              <a:t>a wide variety of student needs and honor paths </a:t>
            </a:r>
            <a:r>
              <a:rPr lang="en-US"/>
              <a:t>other than employment such as college and recreational/leisure. Typically these services are for students who have not met standard on state assessments, required high levels of interventions and academic support in high schools, haven’t met course requirements that enable them  to meet the traditional high school graduation timeline</a:t>
            </a:r>
            <a:endParaRPr/>
          </a:p>
          <a:p>
            <a:pPr marL="457200" lvl="0" indent="-317500" algn="l" rtl="0">
              <a:spcBef>
                <a:spcPts val="0"/>
              </a:spcBef>
              <a:spcAft>
                <a:spcPts val="0"/>
              </a:spcAft>
              <a:buSzPts val="1400"/>
              <a:buChar char="●"/>
            </a:pPr>
            <a:r>
              <a:rPr lang="en-US"/>
              <a:t>We are participating in the </a:t>
            </a:r>
            <a:r>
              <a:rPr lang="en-US" b="1"/>
              <a:t>Job Foundations Pilot project with our Schoot-To-Work </a:t>
            </a:r>
            <a:r>
              <a:rPr lang="en-US"/>
              <a:t>students which is meant to increase employment outcomes for our students who qualify for DDA in order to support improved transition outcomes for all students including those with significant disabilities requiring high levels of support.</a:t>
            </a:r>
            <a:endParaRPr/>
          </a:p>
          <a:p>
            <a:pPr marL="457200" lvl="0" indent="0" algn="l" rtl="0">
              <a:spcBef>
                <a:spcPts val="0"/>
              </a:spcBef>
              <a:spcAft>
                <a:spcPts val="0"/>
              </a:spcAft>
              <a:buNone/>
            </a:pPr>
            <a:endParaRPr/>
          </a:p>
        </p:txBody>
      </p:sp>
      <p:sp>
        <p:nvSpPr>
          <p:cNvPr id="522" name="Google Shape;522;gb5557c6185_4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b5557c6185_4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b5557c6185_4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40403D"/>
                </a:solidFill>
              </a:rPr>
              <a:t>Jen Strehle</a:t>
            </a:r>
            <a:endParaRPr/>
          </a:p>
        </p:txBody>
      </p:sp>
      <p:sp>
        <p:nvSpPr>
          <p:cNvPr id="530" name="Google Shape;530;gb5557c6185_4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5557c6185_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5557c6185_4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40403D"/>
                </a:solidFill>
              </a:rPr>
              <a:t>Jen Strehle</a:t>
            </a:r>
            <a:endParaRPr/>
          </a:p>
        </p:txBody>
      </p:sp>
      <p:sp>
        <p:nvSpPr>
          <p:cNvPr id="539" name="Google Shape;539;gb5557c6185_4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b5557c6185_4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b5557c6185_4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40403D"/>
                </a:solidFill>
              </a:rPr>
              <a:t>Jen Strehle</a:t>
            </a:r>
            <a:endParaRPr/>
          </a:p>
        </p:txBody>
      </p:sp>
      <p:sp>
        <p:nvSpPr>
          <p:cNvPr id="549" name="Google Shape;549;gb5557c6185_4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b5557c6185_4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b5557c6185_4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40403D"/>
                </a:solidFill>
              </a:rPr>
              <a:t>Jen Strehle</a:t>
            </a:r>
            <a:endParaRPr/>
          </a:p>
        </p:txBody>
      </p:sp>
      <p:sp>
        <p:nvSpPr>
          <p:cNvPr id="558" name="Google Shape;558;gb5557c6185_4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a46d8277ba_29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a46d8277ba_29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40403D"/>
                </a:solidFill>
              </a:rPr>
              <a:t>Jen Strehle</a:t>
            </a:r>
            <a:endParaRPr>
              <a:solidFill>
                <a:srgbClr val="40403D"/>
              </a:solidFill>
            </a:endParaRPr>
          </a:p>
          <a:p>
            <a:pPr marL="0" lvl="0" indent="0" algn="l" rtl="0">
              <a:spcBef>
                <a:spcPts val="0"/>
              </a:spcBef>
              <a:spcAft>
                <a:spcPts val="0"/>
              </a:spcAft>
              <a:buClr>
                <a:schemeClr val="dk1"/>
              </a:buClr>
              <a:buSzPts val="1100"/>
              <a:buFont typeface="Arial"/>
              <a:buNone/>
            </a:pPr>
            <a:endParaRPr>
              <a:solidFill>
                <a:srgbClr val="40403D"/>
              </a:solidFill>
            </a:endParaRPr>
          </a:p>
          <a:p>
            <a:pPr marL="457200" lvl="0" indent="-317500" algn="l" rtl="0">
              <a:spcBef>
                <a:spcPts val="0"/>
              </a:spcBef>
              <a:spcAft>
                <a:spcPts val="0"/>
              </a:spcAft>
              <a:buClr>
                <a:srgbClr val="40403D"/>
              </a:buClr>
              <a:buSzPts val="1400"/>
              <a:buChar char="●"/>
            </a:pPr>
            <a:r>
              <a:rPr lang="en-US">
                <a:solidFill>
                  <a:srgbClr val="40403D"/>
                </a:solidFill>
              </a:rPr>
              <a:t>Helps improve post-secondary outcomes to have community members there as well such as the DDA case manager, DVR, Sound Mental Health, and any other partners who can support the student’s post-secdonary plans.</a:t>
            </a:r>
            <a:endParaRPr>
              <a:solidFill>
                <a:srgbClr val="40403D"/>
              </a:solidFill>
            </a:endParaRPr>
          </a:p>
          <a:p>
            <a:pPr marL="0" lvl="0" indent="0" algn="l" rtl="0">
              <a:spcBef>
                <a:spcPts val="0"/>
              </a:spcBef>
              <a:spcAft>
                <a:spcPts val="0"/>
              </a:spcAft>
              <a:buClr>
                <a:schemeClr val="dk1"/>
              </a:buClr>
              <a:buSzPts val="1100"/>
              <a:buFont typeface="Arial"/>
              <a:buNone/>
            </a:pPr>
            <a:endParaRPr>
              <a:solidFill>
                <a:srgbClr val="40403D"/>
              </a:solidFill>
            </a:endParaRPr>
          </a:p>
        </p:txBody>
      </p:sp>
      <p:sp>
        <p:nvSpPr>
          <p:cNvPr id="567" name="Google Shape;567;ga46d8277ba_29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46d8277ba_3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a46d8277ba_31_0: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100">
                <a:solidFill>
                  <a:srgbClr val="40403D"/>
                </a:solidFill>
                <a:latin typeface="Quattrocento Sans"/>
                <a:ea typeface="Quattrocento Sans"/>
                <a:cs typeface="Quattrocento Sans"/>
                <a:sym typeface="Quattrocento Sans"/>
              </a:rPr>
              <a:t>The webinar sessions will be recorded and posted to the OSPI Special Education Monthly Update page, which is linked on this slide. We’ll also share the link a few times throughout today’s session. Please use the Q&amp;A screen to submit your questions at any time.</a:t>
            </a:r>
            <a:endParaRPr sz="1100">
              <a:solidFill>
                <a:srgbClr val="40403D"/>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100">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en-US">
                <a:solidFill>
                  <a:srgbClr val="40403D"/>
                </a:solidFill>
              </a:rPr>
              <a:t>Jen</a:t>
            </a:r>
            <a:endParaRPr sz="1100">
              <a:solidFill>
                <a:srgbClr val="40403D"/>
              </a:solidFill>
              <a:latin typeface="Quattrocento Sans"/>
              <a:ea typeface="Quattrocento Sans"/>
              <a:cs typeface="Quattrocento Sans"/>
              <a:sym typeface="Quattrocento Sans"/>
            </a:endParaRPr>
          </a:p>
        </p:txBody>
      </p:sp>
      <p:sp>
        <p:nvSpPr>
          <p:cNvPr id="148" name="Google Shape;148;ga46d8277ba_31_0: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b5557c6185_4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b5557c6185_4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Jen Strehle</a:t>
            </a:r>
            <a:endParaRPr/>
          </a:p>
        </p:txBody>
      </p:sp>
      <p:sp>
        <p:nvSpPr>
          <p:cNvPr id="576" name="Google Shape;576;gb5557c6185_4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5557c6185_4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5557c6185_4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Jen Strehle</a:t>
            </a:r>
            <a:endParaRPr/>
          </a:p>
        </p:txBody>
      </p:sp>
      <p:sp>
        <p:nvSpPr>
          <p:cNvPr id="584" name="Google Shape;584;gb5557c6185_4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will save today’s chat and the Q&amp;A; for any questions we couldn’t address today, we’ll do our best to incorporate them into the next webinars in the series.</a:t>
            </a:r>
            <a:endParaRPr/>
          </a:p>
        </p:txBody>
      </p:sp>
      <p:sp>
        <p:nvSpPr>
          <p:cNvPr id="593" name="Google Shape;593;p35: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46d8277ba_19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a46d8277ba_19_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Thanks again for joining us today!</a:t>
            </a:r>
            <a:endParaRPr/>
          </a:p>
          <a:p>
            <a:pPr marL="0" lvl="0" indent="0" algn="l" rtl="0">
              <a:lnSpc>
                <a:spcPct val="100000"/>
              </a:lnSpc>
              <a:spcBef>
                <a:spcPts val="0"/>
              </a:spcBef>
              <a:spcAft>
                <a:spcPts val="0"/>
              </a:spcAft>
              <a:buClr>
                <a:schemeClr val="dk1"/>
              </a:buClr>
              <a:buSzPts val="1400"/>
              <a:buFont typeface="Calibri"/>
              <a:buNone/>
            </a:pPr>
            <a:r>
              <a:rPr lang="en-US"/>
              <a:t>webinar will be in the webinar</a:t>
            </a:r>
            <a:endParaRPr/>
          </a:p>
        </p:txBody>
      </p:sp>
      <p:sp>
        <p:nvSpPr>
          <p:cNvPr id="601" name="Google Shape;601;ga46d8277ba_19_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3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9" name="Google Shape;609;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21f801a3f_18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b21f801a3f_18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rgbClr val="40403D"/>
                </a:solidFill>
              </a:rPr>
              <a:t>We are all in this new world together! Join us on the second Thursday of each month from 3:00-4:00 pm for this webinar series. We will focus on supporting special educators, general education partners, and system leaders by highlighting effective strategies for providing inclusive instruction. Planning and delivering inclusive instruction across different reopening models is new and complex! We hope these sessions provide opportunity for questions and answers so participants can apply the learning to their own local contexts. The registration links for the next two sessions are included on this slide, along with the series flyer.</a:t>
            </a:r>
            <a:endParaRPr>
              <a:solidFill>
                <a:srgbClr val="40403D"/>
              </a:solidFill>
            </a:endParaRPr>
          </a:p>
          <a:p>
            <a:pPr marL="0" lvl="0" indent="0" algn="l" rtl="0">
              <a:spcBef>
                <a:spcPts val="0"/>
              </a:spcBef>
              <a:spcAft>
                <a:spcPts val="0"/>
              </a:spcAft>
              <a:buClr>
                <a:schemeClr val="dk1"/>
              </a:buClr>
              <a:buFont typeface="Arial"/>
              <a:buNone/>
            </a:pPr>
            <a:endParaRPr>
              <a:solidFill>
                <a:srgbClr val="40403D"/>
              </a:solidFill>
            </a:endParaRPr>
          </a:p>
          <a:p>
            <a:pPr marL="0" lvl="0" indent="0" algn="l" rtl="0">
              <a:spcBef>
                <a:spcPts val="0"/>
              </a:spcBef>
              <a:spcAft>
                <a:spcPts val="0"/>
              </a:spcAft>
              <a:buClr>
                <a:schemeClr val="dk1"/>
              </a:buClr>
              <a:buSzPts val="1100"/>
              <a:buFont typeface="Arial"/>
              <a:buNone/>
            </a:pPr>
            <a:r>
              <a:rPr lang="en-US">
                <a:solidFill>
                  <a:srgbClr val="40403D"/>
                </a:solidFill>
              </a:rPr>
              <a:t>Jen</a:t>
            </a:r>
            <a:endParaRPr>
              <a:solidFill>
                <a:srgbClr val="40403D"/>
              </a:solidFill>
            </a:endParaRPr>
          </a:p>
          <a:p>
            <a:pPr marL="0" lvl="0" indent="0" algn="l" rtl="0">
              <a:spcBef>
                <a:spcPts val="0"/>
              </a:spcBef>
              <a:spcAft>
                <a:spcPts val="0"/>
              </a:spcAft>
              <a:buNone/>
            </a:pPr>
            <a:endParaRPr/>
          </a:p>
        </p:txBody>
      </p:sp>
      <p:sp>
        <p:nvSpPr>
          <p:cNvPr id="163" name="Google Shape;163;gb21f801a3f_18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46d8277ba_14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a46d8277ba_14_2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 objectives for this monthly webinar include…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Clr>
                <a:schemeClr val="dk1"/>
              </a:buClr>
              <a:buSzPts val="1100"/>
              <a:buFont typeface="Arial"/>
              <a:buNone/>
            </a:pPr>
            <a:r>
              <a:rPr lang="en-US">
                <a:solidFill>
                  <a:srgbClr val="40403D"/>
                </a:solidFill>
              </a:rPr>
              <a:t>Jen</a:t>
            </a:r>
            <a:endParaRPr/>
          </a:p>
        </p:txBody>
      </p:sp>
      <p:sp>
        <p:nvSpPr>
          <p:cNvPr id="176" name="Google Shape;176;ga46d8277ba_14_23: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46d8277ba_19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46d8277ba_19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 am so very excited about today’s presenters! Let’s take a moment to have them introduce themselves. We can start with Kris 😊 Thank you so much for joining us today!</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Run of show:</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Opening (Tania)-5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Collaborating and Effective Transition Practices (Kris) : 15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Dig into Case Study (Alex): 15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1200"/>
              </a:spcAft>
              <a:buClr>
                <a:schemeClr val="dk1"/>
              </a:buClr>
              <a:buSzPts val="1050"/>
              <a:buFont typeface="Arial"/>
              <a:buNone/>
            </a:pPr>
            <a:r>
              <a:rPr lang="en-US" sz="1100">
                <a:solidFill>
                  <a:srgbClr val="40403D"/>
                </a:solidFill>
              </a:rPr>
              <a:t>Bellevue Voices from the field on the HSBP process: 25 minutes</a:t>
            </a:r>
            <a:endParaRPr/>
          </a:p>
        </p:txBody>
      </p:sp>
      <p:sp>
        <p:nvSpPr>
          <p:cNvPr id="184" name="Google Shape;184;ga46d8277ba_19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6d8277ba_9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a46d8277ba_9_0: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Today;s webinar will have three parts, we will discuss Transition and High School and Beyond Plans, Briefly dig into our newly published case study and then hear from our partners in Bellevue about how they are approaching HSBP Planning.  </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Jen</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Run of show:</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Opening (Tania)-5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Collaborating and Effective Transition Practices (Kris) : 15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rPr>
              <a:t>Dig into Case Study (Alex): 15 minutes</a:t>
            </a:r>
            <a:r>
              <a:rPr lang="en-US" sz="1050">
                <a:solidFill>
                  <a:srgbClr val="40403D"/>
                </a:solidFill>
                <a:latin typeface="Arial"/>
                <a:ea typeface="Arial"/>
                <a:cs typeface="Arial"/>
                <a:sym typeface="Arial"/>
              </a:rPr>
              <a:t> 		</a:t>
            </a:r>
            <a:endParaRPr sz="1050">
              <a:solidFill>
                <a:srgbClr val="40403D"/>
              </a:solidFill>
              <a:latin typeface="Arial"/>
              <a:ea typeface="Arial"/>
              <a:cs typeface="Arial"/>
              <a:sym typeface="Arial"/>
            </a:endParaRPr>
          </a:p>
          <a:p>
            <a:pPr marL="0" lvl="0" indent="0" algn="l" rtl="0">
              <a:lnSpc>
                <a:spcPct val="115000"/>
              </a:lnSpc>
              <a:spcBef>
                <a:spcPts val="1200"/>
              </a:spcBef>
              <a:spcAft>
                <a:spcPts val="1200"/>
              </a:spcAft>
              <a:buClr>
                <a:schemeClr val="dk1"/>
              </a:buClr>
              <a:buSzPts val="1050"/>
              <a:buFont typeface="Arial"/>
              <a:buNone/>
            </a:pPr>
            <a:r>
              <a:rPr lang="en-US" sz="1100">
                <a:solidFill>
                  <a:srgbClr val="40403D"/>
                </a:solidFill>
              </a:rPr>
              <a:t>Bellevue Voices from the field on the HSBP process: 25 minutes</a:t>
            </a:r>
            <a:endParaRPr/>
          </a:p>
        </p:txBody>
      </p:sp>
      <p:sp>
        <p:nvSpPr>
          <p:cNvPr id="199" name="Google Shape;199;ga46d8277ba_9_0: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9" name="Google Shape;19;p2"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0" name="Google Shape;20;p2"/>
          <p:cNvSpPr txBox="1">
            <a:spLocks noGrp="1"/>
          </p:cNvSpPr>
          <p:nvPr>
            <p:ph type="dt" idx="10"/>
          </p:nvPr>
        </p:nvSpPr>
        <p:spPr>
          <a:xfrm>
            <a:off x="9709640" y="6304790"/>
            <a:ext cx="1531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2" name="Google Shape;22;p2"/>
          <p:cNvSpPr txBox="1">
            <a:spLocks noGrp="1"/>
          </p:cNvSpPr>
          <p:nvPr>
            <p:ph type="ftr" idx="11"/>
          </p:nvPr>
        </p:nvSpPr>
        <p:spPr>
          <a:xfrm>
            <a:off x="3046567" y="6299047"/>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p:nvPr/>
        </p:nvSpPr>
        <p:spPr>
          <a:xfrm>
            <a:off x="63374" y="81481"/>
            <a:ext cx="12050100"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4" name="Google Shape;84;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5" name="Google Shape;85;p1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86" name="Google Shape;86;p11"/>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88" name="Google Shape;88;p11"/>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89"/>
        <p:cNvGrpSpPr/>
        <p:nvPr/>
      </p:nvGrpSpPr>
      <p:grpSpPr>
        <a:xfrm>
          <a:off x="0" y="0"/>
          <a:ext cx="0" cy="0"/>
          <a:chOff x="0" y="0"/>
          <a:chExt cx="0" cy="0"/>
        </a:xfrm>
      </p:grpSpPr>
      <p:pic>
        <p:nvPicPr>
          <p:cNvPr id="90" name="Google Shape;90;p12"/>
          <p:cNvPicPr preferRelativeResize="0"/>
          <p:nvPr/>
        </p:nvPicPr>
        <p:blipFill rotWithShape="1">
          <a:blip r:embed="rId2">
            <a:alphaModFix/>
          </a:blip>
          <a:srcRect/>
          <a:stretch/>
        </p:blipFill>
        <p:spPr>
          <a:xfrm>
            <a:off x="9948" y="226422"/>
            <a:ext cx="12182050" cy="6620944"/>
          </a:xfrm>
          <a:prstGeom prst="rect">
            <a:avLst/>
          </a:prstGeom>
          <a:noFill/>
          <a:ln>
            <a:noFill/>
          </a:ln>
        </p:spPr>
      </p:pic>
      <p:sp>
        <p:nvSpPr>
          <p:cNvPr id="91" name="Google Shape;91;p12"/>
          <p:cNvSpPr txBox="1">
            <a:spLocks noGrp="1"/>
          </p:cNvSpPr>
          <p:nvPr>
            <p:ph type="title"/>
          </p:nvPr>
        </p:nvSpPr>
        <p:spPr>
          <a:xfrm>
            <a:off x="838200" y="42227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838200" y="1882775"/>
            <a:ext cx="10515600" cy="3927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2"/>
          <p:cNvSpPr txBox="1"/>
          <p:nvPr/>
        </p:nvSpPr>
        <p:spPr>
          <a:xfrm>
            <a:off x="10071279" y="6321973"/>
            <a:ext cx="19923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2019  |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
        <p:nvSpPr>
          <p:cNvPr id="94" name="Google Shape;94;p12"/>
          <p:cNvSpPr/>
          <p:nvPr/>
        </p:nvSpPr>
        <p:spPr>
          <a:xfrm>
            <a:off x="5467333" y="6278316"/>
            <a:ext cx="20667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2"/>
                </a:solidFill>
                <a:latin typeface="Quattrocento Sans"/>
                <a:ea typeface="Quattrocento Sans"/>
                <a:cs typeface="Quattrocento Sans"/>
                <a:sym typeface="Quattrocento Sans"/>
              </a:rPr>
              <a:t>| </a:t>
            </a:r>
            <a:r>
              <a:rPr lang="en-US" sz="1200" b="0" i="0" u="none" strike="noStrike" cap="none">
                <a:solidFill>
                  <a:schemeClr val="lt2"/>
                </a:solidFill>
                <a:latin typeface="Quattrocento Sans"/>
                <a:ea typeface="Quattrocento Sans"/>
                <a:cs typeface="Quattrocento Sans"/>
                <a:sym typeface="Quattrocento Sans"/>
              </a:rPr>
              <a:t>Special Education</a:t>
            </a:r>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Border">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97" name="Google Shape;97;p1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98" name="Google Shape;98;p13"/>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13"/>
          <p:cNvSpPr/>
          <p:nvPr/>
        </p:nvSpPr>
        <p:spPr>
          <a:xfrm>
            <a:off x="63374" y="81481"/>
            <a:ext cx="12050100"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border">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p14"/>
          <p:cNvSpPr/>
          <p:nvPr/>
        </p:nvSpPr>
        <p:spPr>
          <a:xfrm>
            <a:off x="63374" y="81481"/>
            <a:ext cx="12050100"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5"/>
          <p:cNvSpPr txBox="1">
            <a:spLocks noGrp="1"/>
          </p:cNvSpPr>
          <p:nvPr>
            <p:ph type="dt" idx="10"/>
          </p:nvPr>
        </p:nvSpPr>
        <p:spPr>
          <a:xfrm>
            <a:off x="9776298" y="6311900"/>
            <a:ext cx="1065000" cy="367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5"/>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15"/>
          <p:cNvSpPr txBox="1">
            <a:spLocks noGrp="1"/>
          </p:cNvSpPr>
          <p:nvPr>
            <p:ph type="ftr" idx="11"/>
          </p:nvPr>
        </p:nvSpPr>
        <p:spPr>
          <a:xfrm>
            <a:off x="5750668" y="631190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5"/>
          <p:cNvSpPr/>
          <p:nvPr/>
        </p:nvSpPr>
        <p:spPr>
          <a:xfrm>
            <a:off x="0" y="0"/>
            <a:ext cx="12192000" cy="356430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11" name="Google Shape;111;p15" title="OSPI logo"/>
          <p:cNvPicPr preferRelativeResize="0"/>
          <p:nvPr/>
        </p:nvPicPr>
        <p:blipFill rotWithShape="1">
          <a:blip r:embed="rId2">
            <a:alphaModFix/>
          </a:blip>
          <a:srcRect/>
          <a:stretch/>
        </p:blipFill>
        <p:spPr>
          <a:xfrm>
            <a:off x="310094" y="5954026"/>
            <a:ext cx="4136400" cy="6920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24"/>
        <p:cNvGrpSpPr/>
        <p:nvPr/>
      </p:nvGrpSpPr>
      <p:grpSpPr>
        <a:xfrm>
          <a:off x="0" y="0"/>
          <a:ext cx="0" cy="0"/>
          <a:chOff x="0" y="0"/>
          <a:chExt cx="0" cy="0"/>
        </a:xfrm>
      </p:grpSpPr>
      <p:sp>
        <p:nvSpPr>
          <p:cNvPr id="25" name="Google Shape;25;p3"/>
          <p:cNvSpPr/>
          <p:nvPr/>
        </p:nvSpPr>
        <p:spPr>
          <a:xfrm>
            <a:off x="1" y="0"/>
            <a:ext cx="3705000"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3"/>
          <p:cNvSpPr txBox="1"/>
          <p:nvPr/>
        </p:nvSpPr>
        <p:spPr>
          <a:xfrm>
            <a:off x="289862" y="1264089"/>
            <a:ext cx="31254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with us!</a:t>
            </a:r>
            <a:endParaRPr sz="1400" b="0" i="0" u="none" strike="noStrike" cap="none">
              <a:solidFill>
                <a:srgbClr val="000000"/>
              </a:solidFill>
              <a:latin typeface="Arial"/>
              <a:ea typeface="Arial"/>
              <a:cs typeface="Arial"/>
              <a:sym typeface="Arial"/>
            </a:endParaRPr>
          </a:p>
        </p:txBody>
      </p:sp>
      <p:pic>
        <p:nvPicPr>
          <p:cNvPr id="27" name="Google Shape;27;p3" title="OSPI logo"/>
          <p:cNvPicPr preferRelativeResize="0"/>
          <p:nvPr/>
        </p:nvPicPr>
        <p:blipFill rotWithShape="1">
          <a:blip r:embed="rId2">
            <a:alphaModFix/>
          </a:blip>
          <a:srcRect/>
          <a:stretch/>
        </p:blipFill>
        <p:spPr>
          <a:xfrm>
            <a:off x="259323" y="6145006"/>
            <a:ext cx="3127345" cy="4979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31" name="Google Shape;31;p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2" name="Google Shape;32;p4"/>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0" name="Google Shape;40;p5"/>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5"/>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839788" y="2505075"/>
            <a:ext cx="5157900" cy="3547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6172200" y="2505075"/>
            <a:ext cx="5183100" cy="3547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0" name="Google Shape;50;p6"/>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6"/>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6" name="Google Shape;56;p7"/>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7"/>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pic>
        <p:nvPicPr>
          <p:cNvPr id="60" name="Google Shape;60;p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61" name="Google Shape;61;p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64"/>
        <p:cNvGrpSpPr/>
        <p:nvPr/>
      </p:nvGrpSpPr>
      <p:grpSpPr>
        <a:xfrm>
          <a:off x="0" y="0"/>
          <a:ext cx="0" cy="0"/>
          <a:chOff x="0" y="0"/>
          <a:chExt cx="0" cy="0"/>
        </a:xfrm>
      </p:grpSpPr>
      <p:pic>
        <p:nvPicPr>
          <p:cNvPr id="65" name="Google Shape;65;p9"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66" name="Google Shape;66;p9"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67" name="Google Shape;67;p9"/>
          <p:cNvSpPr txBox="1"/>
          <p:nvPr/>
        </p:nvSpPr>
        <p:spPr>
          <a:xfrm>
            <a:off x="2250974" y="5115080"/>
            <a:ext cx="84825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rgbClr val="40403D"/>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rgbClr val="40403D"/>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68" name="Google Shape;68;p9"/>
          <p:cNvSpPr txBox="1"/>
          <p:nvPr/>
        </p:nvSpPr>
        <p:spPr>
          <a:xfrm>
            <a:off x="765041" y="666572"/>
            <a:ext cx="104811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69" name="Google Shape;69;p9"/>
          <p:cNvSpPr txBox="1">
            <a:spLocks noGrp="1"/>
          </p:cNvSpPr>
          <p:nvPr>
            <p:ph type="body" idx="1"/>
          </p:nvPr>
        </p:nvSpPr>
        <p:spPr>
          <a:xfrm>
            <a:off x="765175" y="1624013"/>
            <a:ext cx="10463100" cy="2865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9"/>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7" name="Google Shape;77;p1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78" name="Google Shape;78;p10"/>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10"/>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1"/>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float-production-blog.storage.googleapis.com/2020/01/cross-collaboration-Float.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ttingsmart.com/2016/11/28-skills-of-reallyready-student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dol.gov/odep/topics/youth/softskills/" TargetMode="External"/><Relationship Id="rId3" Type="http://schemas.openxmlformats.org/officeDocument/2006/relationships/hyperlink" Target="https://cdn.apexlearning.com/al/28-Skills-of-a-Really-Ready-Student-2.pdf" TargetMode="External"/><Relationship Id="rId7" Type="http://schemas.openxmlformats.org/officeDocument/2006/relationships/hyperlink" Target="https://www.k12.wa.us/student-success/special-education/program-improvement/technical-assistance/secondary-transition"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ncset.org/" TargetMode="External"/><Relationship Id="rId11" Type="http://schemas.openxmlformats.org/officeDocument/2006/relationships/hyperlink" Target="http://www.ou.edu/education/centers-and-partnerships/zarrow/transition-education-materials" TargetMode="External"/><Relationship Id="rId5" Type="http://schemas.openxmlformats.org/officeDocument/2006/relationships/hyperlink" Target="https://www.k12.wa.us/sites/default/files/public/specialed/programreview/monitoring/secondarytransition/AppendixG-Guide-Align-HSBP-IEP-Transition.pdf" TargetMode="External"/><Relationship Id="rId10" Type="http://schemas.openxmlformats.org/officeDocument/2006/relationships/hyperlink" Target="https://transitioncoalition.org/" TargetMode="External"/><Relationship Id="rId4" Type="http://schemas.openxmlformats.org/officeDocument/2006/relationships/hyperlink" Target="https://www.k12.wa.us/sites/default/files/public/specialed/programreview/monitoring/secondarytransition/Guide-Align-HSBP-IEP-Transition.pdf" TargetMode="External"/><Relationship Id="rId9" Type="http://schemas.openxmlformats.org/officeDocument/2006/relationships/hyperlink" Target="http://www.cctstfolio.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k12.wa.us/SpecialEd/Families/IEP.asp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dshs.wa.gov/faq/what-are-pre-employment-transition-services" TargetMode="External"/><Relationship Id="rId4" Type="http://schemas.openxmlformats.org/officeDocument/2006/relationships/hyperlink" Target="https://www.k12.wa.us/student-success/graduation/graduation-requirements/high-school-beyond-pla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ctstfolio.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unsplash.com/s/photos/roadmap?utm_source=unsplash&amp;utm_medium=referral&amp;utm_content=creditCopyText" TargetMode="External"/><Relationship Id="rId5" Type="http://schemas.openxmlformats.org/officeDocument/2006/relationships/hyperlink" Target="https://unsplash.com/@foxxmd?utm_source=unsplash&amp;utm_medium=referral&amp;utm_content=creditCopyText" TargetMode="Externa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hyperlink" Target="http://cctstfolio.com/#/unit-4/lesson-2" TargetMode="External"/><Relationship Id="rId3" Type="http://schemas.openxmlformats.org/officeDocument/2006/relationships/hyperlink" Target="http://www.k12.wa.us/GraduationRequirements/Requirement-HighSchoolBeyond.aspx" TargetMode="External"/><Relationship Id="rId7" Type="http://schemas.openxmlformats.org/officeDocument/2006/relationships/hyperlink" Target="http://cctstfolio.com/#/unit-2/lesson-7"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cctstfolio.com/#/unit-2/lesson-5" TargetMode="External"/><Relationship Id="rId5" Type="http://schemas.openxmlformats.org/officeDocument/2006/relationships/hyperlink" Target="http://cctstfolio.com/#/unit-2/lesson-2" TargetMode="External"/><Relationship Id="rId4" Type="http://schemas.openxmlformats.org/officeDocument/2006/relationships/hyperlink" Target="http://cctstfolio.com/#/unit-1/lesson-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www.k12.wa.us/sites/default/files/public/specialed/programreview/monitoring/secondarytransition/AppendixB-HSBP-Example.pdf" TargetMode="External"/><Relationship Id="rId4" Type="http://schemas.openxmlformats.org/officeDocument/2006/relationships/hyperlink" Target="https://www.k12.wa.us/student-success/special-education/program-improvement/technical-assistance/secondary-transition#1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k12.wa.us/sites/default/files/public/ossi/k12supports/pubdocs/2020-21%20HSBP%20Template_FINAL_Writable.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www.cctstfolio.com/#/unit-1/lesson-1/strengths-assessment" TargetMode="External"/><Relationship Id="rId5" Type="http://schemas.openxmlformats.org/officeDocument/2006/relationships/hyperlink" Target="https://www.cctstfolio.com/#/" TargetMode="Externa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www.cctstfolio.com/#/unit-1/lesson-4/classroom-challenges" TargetMode="External"/><Relationship Id="rId5" Type="http://schemas.openxmlformats.org/officeDocument/2006/relationships/hyperlink" Target="https://www.cctstfolio.com/#/"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www.k12.wa.us/student-success/special-education/monthly-updates-districts-and-schools"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drive.google.com/file/d/1T5lgAfLGEQPg1y1CZ-3GzJM6vXwlrqC0/view" TargetMode="External"/><Relationship Id="rId4" Type="http://schemas.openxmlformats.org/officeDocument/2006/relationships/hyperlink" Target="https://www.pdenroller.org/esd171/catalog/event/11080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clipart-library.com/data_images/141710.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a:t>
            </a:fld>
            <a:endParaRPr/>
          </a:p>
        </p:txBody>
      </p:sp>
      <p:sp>
        <p:nvSpPr>
          <p:cNvPr id="2" name="Title 1">
            <a:extLst>
              <a:ext uri="{FF2B5EF4-FFF2-40B4-BE49-F238E27FC236}">
                <a16:creationId xmlns:a16="http://schemas.microsoft.com/office/drawing/2014/main" id="{61C896F7-3294-4B55-B7D8-683240C0D190}"/>
              </a:ext>
            </a:extLst>
          </p:cNvPr>
          <p:cNvSpPr>
            <a:spLocks noGrp="1"/>
          </p:cNvSpPr>
          <p:nvPr>
            <p:ph type="title"/>
          </p:nvPr>
        </p:nvSpPr>
        <p:spPr>
          <a:xfrm>
            <a:off x="806346" y="-1660623"/>
            <a:ext cx="10515600" cy="1325700"/>
          </a:xfrm>
        </p:spPr>
        <p:txBody>
          <a:bodyPr/>
          <a:lstStyle/>
          <a:p>
            <a:r>
              <a:rPr lang="en-US" dirty="0"/>
              <a:t>Welcome</a:t>
            </a:r>
          </a:p>
        </p:txBody>
      </p:sp>
      <p:pic>
        <p:nvPicPr>
          <p:cNvPr id="118" name="Google Shape;118;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0825" y="305400"/>
            <a:ext cx="6510350" cy="2675475"/>
          </a:xfrm>
          <a:prstGeom prst="rect">
            <a:avLst/>
          </a:prstGeom>
          <a:noFill/>
          <a:ln>
            <a:noFill/>
          </a:ln>
        </p:spPr>
      </p:pic>
      <p:sp>
        <p:nvSpPr>
          <p:cNvPr id="119" name="Google Shape;119;p16"/>
          <p:cNvSpPr txBox="1">
            <a:spLocks noGrp="1"/>
          </p:cNvSpPr>
          <p:nvPr>
            <p:ph type="body" idx="4294967295"/>
          </p:nvPr>
        </p:nvSpPr>
        <p:spPr>
          <a:xfrm>
            <a:off x="1056938" y="3207750"/>
            <a:ext cx="10289400" cy="274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100" dirty="0">
                <a:solidFill>
                  <a:srgbClr val="40403D"/>
                </a:solidFill>
                <a:latin typeface="Calibri"/>
                <a:ea typeface="Calibri"/>
                <a:cs typeface="Calibri"/>
                <a:sym typeface="Calibri"/>
              </a:rPr>
              <a:t>While others are logging on, please introduce yourself by entering the following into chat:</a:t>
            </a:r>
            <a:endParaRPr sz="3100" dirty="0">
              <a:solidFill>
                <a:srgbClr val="40403D"/>
              </a:solidFill>
              <a:latin typeface="Calibri"/>
              <a:ea typeface="Calibri"/>
              <a:cs typeface="Calibri"/>
              <a:sym typeface="Calibri"/>
            </a:endParaRPr>
          </a:p>
          <a:p>
            <a:pPr marL="685800" lvl="0" indent="-425450" algn="l" rtl="0">
              <a:lnSpc>
                <a:spcPct val="115000"/>
              </a:lnSpc>
              <a:spcBef>
                <a:spcPts val="1200"/>
              </a:spcBef>
              <a:spcAft>
                <a:spcPts val="0"/>
              </a:spcAft>
              <a:buClr>
                <a:srgbClr val="FF0000"/>
              </a:buClr>
              <a:buSzPts val="3100"/>
              <a:buFont typeface="Calibri"/>
              <a:buChar char="★"/>
            </a:pPr>
            <a:r>
              <a:rPr lang="en-US" sz="3100" dirty="0">
                <a:solidFill>
                  <a:srgbClr val="40403D"/>
                </a:solidFill>
                <a:latin typeface="Calibri"/>
                <a:ea typeface="Calibri"/>
                <a:cs typeface="Calibri"/>
                <a:sym typeface="Calibri"/>
              </a:rPr>
              <a:t>Your Name, School District, Position and...</a:t>
            </a:r>
            <a:endParaRPr sz="3100" dirty="0">
              <a:solidFill>
                <a:srgbClr val="40403D"/>
              </a:solidFill>
              <a:latin typeface="Calibri"/>
              <a:ea typeface="Calibri"/>
              <a:cs typeface="Calibri"/>
              <a:sym typeface="Calibri"/>
            </a:endParaRPr>
          </a:p>
          <a:p>
            <a:pPr marL="685800" lvl="0" indent="-425450" algn="l" rtl="0">
              <a:lnSpc>
                <a:spcPct val="115000"/>
              </a:lnSpc>
              <a:spcBef>
                <a:spcPts val="1200"/>
              </a:spcBef>
              <a:spcAft>
                <a:spcPts val="0"/>
              </a:spcAft>
              <a:buClr>
                <a:srgbClr val="FBC639"/>
              </a:buClr>
              <a:buSzPts val="3100"/>
              <a:buFont typeface="Calibri"/>
              <a:buChar char="★"/>
            </a:pPr>
            <a:r>
              <a:rPr lang="en-US" sz="3100" dirty="0">
                <a:solidFill>
                  <a:srgbClr val="40403D"/>
                </a:solidFill>
                <a:latin typeface="Calibri"/>
                <a:ea typeface="Calibri"/>
                <a:cs typeface="Calibri"/>
                <a:sym typeface="Calibri"/>
              </a:rPr>
              <a:t>If you made one, your new year’s resolution!</a:t>
            </a:r>
            <a:endParaRPr sz="3100" dirty="0">
              <a:latin typeface="Calibri"/>
              <a:ea typeface="Calibri"/>
              <a:cs typeface="Calibri"/>
              <a:sym typeface="Calibri"/>
            </a:endParaRPr>
          </a:p>
          <a:p>
            <a:pPr marL="0" lvl="0" indent="0" algn="ctr" rtl="0">
              <a:lnSpc>
                <a:spcPct val="100000"/>
              </a:lnSpc>
              <a:spcBef>
                <a:spcPts val="600"/>
              </a:spcBef>
              <a:spcAft>
                <a:spcPts val="0"/>
              </a:spcAft>
              <a:buSzPts val="1800"/>
              <a:buNone/>
            </a:pPr>
            <a:endParaRPr sz="31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574950" y="365125"/>
            <a:ext cx="11042100" cy="1505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Transition and High School and Beyond Plans</a:t>
            </a:r>
            <a:r>
              <a:rPr lang="en-US" sz="5100" dirty="0"/>
              <a:t> </a:t>
            </a:r>
            <a:endParaRPr sz="5000" dirty="0"/>
          </a:p>
        </p:txBody>
      </p:sp>
      <p:sp>
        <p:nvSpPr>
          <p:cNvPr id="213" name="Google Shape;213;p2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10</a:t>
            </a:fld>
            <a:endParaRPr/>
          </a:p>
        </p:txBody>
      </p:sp>
      <p:pic>
        <p:nvPicPr>
          <p:cNvPr id="214" name="Google Shape;214;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58876" y="2096320"/>
            <a:ext cx="5669799" cy="4002206"/>
          </a:xfrm>
          <a:prstGeom prst="rect">
            <a:avLst/>
          </a:prstGeom>
          <a:noFill/>
          <a:ln>
            <a:noFill/>
          </a:ln>
        </p:spPr>
      </p:pic>
      <p:sp>
        <p:nvSpPr>
          <p:cNvPr id="215" name="Google Shape;215;p25">
            <a:extLst>
              <a:ext uri="{C183D7F6-B498-43B3-948B-1728B52AA6E4}">
                <adec:decorative xmlns:adec="http://schemas.microsoft.com/office/drawing/2017/decorative" val="1"/>
              </a:ext>
            </a:extLst>
          </p:cNvPr>
          <p:cNvSpPr txBox="1"/>
          <p:nvPr/>
        </p:nvSpPr>
        <p:spPr>
          <a:xfrm>
            <a:off x="3579375" y="5879400"/>
            <a:ext cx="4828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u="sng">
                <a:solidFill>
                  <a:srgbClr val="0070C0"/>
                </a:solidFill>
                <a:hlinkClick r:id="rId4">
                  <a:extLst>
                    <a:ext uri="{A12FA001-AC4F-418D-AE19-62706E023703}">
                      <ahyp:hlinkClr xmlns:ahyp="http://schemas.microsoft.com/office/drawing/2018/hyperlinkcolor" val="tx"/>
                    </a:ext>
                  </a:extLst>
                </a:hlinkClick>
              </a:rPr>
              <a:t>https://float-production-blog.storage.googleapis.com/2020/01/cross-collaboration-Float.png</a:t>
            </a:r>
            <a:r>
              <a:rPr lang="en-US" sz="900">
                <a:solidFill>
                  <a:srgbClr val="0070C0"/>
                </a:solidFill>
              </a:rPr>
              <a:t> </a:t>
            </a:r>
            <a:endParaRPr sz="90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What are the basic elements of a Transition Plan?</a:t>
            </a:r>
            <a:endParaRPr b="1"/>
          </a:p>
        </p:txBody>
      </p:sp>
      <p:sp>
        <p:nvSpPr>
          <p:cNvPr id="222" name="Google Shape;222;p26"/>
          <p:cNvSpPr txBox="1">
            <a:spLocks noGrp="1"/>
          </p:cNvSpPr>
          <p:nvPr>
            <p:ph type="body" idx="1"/>
          </p:nvPr>
        </p:nvSpPr>
        <p:spPr>
          <a:xfrm>
            <a:off x="838200" y="1990450"/>
            <a:ext cx="10515600" cy="40179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3000"/>
              <a:t>Age-Appropriate Assessments</a:t>
            </a:r>
            <a:endParaRPr sz="3000"/>
          </a:p>
          <a:p>
            <a:pPr marL="457200" lvl="0" indent="-355600" algn="l" rtl="0">
              <a:lnSpc>
                <a:spcPct val="100000"/>
              </a:lnSpc>
              <a:spcBef>
                <a:spcPts val="0"/>
              </a:spcBef>
              <a:spcAft>
                <a:spcPts val="0"/>
              </a:spcAft>
              <a:buSzPts val="2000"/>
              <a:buChar char="●"/>
            </a:pPr>
            <a:r>
              <a:rPr lang="en-US" sz="3000"/>
              <a:t>Post-Secondary Goals</a:t>
            </a:r>
            <a:endParaRPr sz="3000"/>
          </a:p>
          <a:p>
            <a:pPr marL="457200" lvl="0" indent="-355600" algn="l" rtl="0">
              <a:lnSpc>
                <a:spcPct val="100000"/>
              </a:lnSpc>
              <a:spcBef>
                <a:spcPts val="0"/>
              </a:spcBef>
              <a:spcAft>
                <a:spcPts val="0"/>
              </a:spcAft>
              <a:buSzPts val="2000"/>
              <a:buChar char="●"/>
            </a:pPr>
            <a:r>
              <a:rPr lang="en-US" sz="3000"/>
              <a:t>Transition Services </a:t>
            </a:r>
            <a:endParaRPr sz="3000"/>
          </a:p>
          <a:p>
            <a:pPr marL="457200" lvl="0" indent="-355600" algn="l" rtl="0">
              <a:lnSpc>
                <a:spcPct val="100000"/>
              </a:lnSpc>
              <a:spcBef>
                <a:spcPts val="0"/>
              </a:spcBef>
              <a:spcAft>
                <a:spcPts val="0"/>
              </a:spcAft>
              <a:buSzPts val="2000"/>
              <a:buChar char="●"/>
            </a:pPr>
            <a:r>
              <a:rPr lang="en-US" sz="3000"/>
              <a:t>Course of Study</a:t>
            </a:r>
            <a:endParaRPr sz="3000"/>
          </a:p>
          <a:p>
            <a:pPr marL="457200" lvl="0" indent="-355600" algn="l" rtl="0">
              <a:lnSpc>
                <a:spcPct val="100000"/>
              </a:lnSpc>
              <a:spcBef>
                <a:spcPts val="0"/>
              </a:spcBef>
              <a:spcAft>
                <a:spcPts val="0"/>
              </a:spcAft>
              <a:buSzPts val="2000"/>
              <a:buChar char="●"/>
            </a:pPr>
            <a:r>
              <a:rPr lang="en-US" sz="3000"/>
              <a:t>Annual IEP goals</a:t>
            </a:r>
            <a:endParaRPr sz="3000"/>
          </a:p>
          <a:p>
            <a:pPr marL="457200" lvl="0" indent="-355600" algn="l" rtl="0">
              <a:lnSpc>
                <a:spcPct val="100000"/>
              </a:lnSpc>
              <a:spcBef>
                <a:spcPts val="0"/>
              </a:spcBef>
              <a:spcAft>
                <a:spcPts val="0"/>
              </a:spcAft>
              <a:buSzPts val="2000"/>
              <a:buChar char="●"/>
            </a:pPr>
            <a:r>
              <a:rPr lang="en-US" sz="3000"/>
              <a:t>Agency Connections</a:t>
            </a:r>
            <a:endParaRPr sz="3000"/>
          </a:p>
        </p:txBody>
      </p:sp>
      <p:sp>
        <p:nvSpPr>
          <p:cNvPr id="223" name="Google Shape;223;p26"/>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11</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500225" y="454250"/>
            <a:ext cx="11327100" cy="95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b="1"/>
              <a:t>CCTS Transition Services Flowchart (Johnson, 2019)</a:t>
            </a:r>
            <a:endParaRPr b="1"/>
          </a:p>
        </p:txBody>
      </p:sp>
      <p:pic>
        <p:nvPicPr>
          <p:cNvPr id="230" name="Google Shape;230;p27" descr="CCTS Flowchart of the transition service sequence. Details in notes. &#10;"/>
          <p:cNvPicPr preferRelativeResize="0">
            <a:picLocks noGrp="1"/>
          </p:cNvPicPr>
          <p:nvPr>
            <p:ph type="body" idx="1"/>
          </p:nvPr>
        </p:nvPicPr>
        <p:blipFill rotWithShape="1">
          <a:blip r:embed="rId3">
            <a:alphaModFix/>
          </a:blip>
          <a:srcRect/>
          <a:stretch/>
        </p:blipFill>
        <p:spPr>
          <a:xfrm>
            <a:off x="2231200" y="1405850"/>
            <a:ext cx="7379400" cy="4503300"/>
          </a:xfrm>
          <a:prstGeom prst="rect">
            <a:avLst/>
          </a:prstGeom>
          <a:noFill/>
          <a:ln>
            <a:noFill/>
          </a:ln>
        </p:spPr>
      </p:pic>
      <p:sp>
        <p:nvSpPr>
          <p:cNvPr id="231" name="Google Shape;231;p27"/>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12</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415625" y="365125"/>
            <a:ext cx="11250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a:t>What is the High School and Beyond Plan (HSBP)?</a:t>
            </a:r>
            <a:endParaRPr b="1"/>
          </a:p>
        </p:txBody>
      </p:sp>
      <p:sp>
        <p:nvSpPr>
          <p:cNvPr id="239" name="Google Shape;239;p28"/>
          <p:cNvSpPr txBox="1">
            <a:spLocks noGrp="1"/>
          </p:cNvSpPr>
          <p:nvPr>
            <p:ph type="body" idx="1"/>
          </p:nvPr>
        </p:nvSpPr>
        <p:spPr>
          <a:xfrm>
            <a:off x="623710" y="1543787"/>
            <a:ext cx="10944600" cy="44064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3000"/>
              <a:t>State graduation requirement</a:t>
            </a:r>
            <a:endParaRPr sz="3000"/>
          </a:p>
          <a:p>
            <a:pPr marL="457200" lvl="0" indent="-355600" algn="l" rtl="0">
              <a:lnSpc>
                <a:spcPct val="100000"/>
              </a:lnSpc>
              <a:spcBef>
                <a:spcPts val="0"/>
              </a:spcBef>
              <a:spcAft>
                <a:spcPts val="0"/>
              </a:spcAft>
              <a:buSzPts val="2000"/>
              <a:buChar char="●"/>
            </a:pPr>
            <a:r>
              <a:rPr lang="en-US" sz="3000"/>
              <a:t>Student-generated </a:t>
            </a:r>
            <a:endParaRPr sz="3000"/>
          </a:p>
          <a:p>
            <a:pPr marL="457200" lvl="0" indent="-355600" algn="l" rtl="0">
              <a:lnSpc>
                <a:spcPct val="100000"/>
              </a:lnSpc>
              <a:spcBef>
                <a:spcPts val="0"/>
              </a:spcBef>
              <a:spcAft>
                <a:spcPts val="0"/>
              </a:spcAft>
              <a:buSzPts val="2000"/>
              <a:buChar char="●"/>
            </a:pPr>
            <a:r>
              <a:rPr lang="en-US" sz="3000"/>
              <a:t>Student-facing </a:t>
            </a:r>
            <a:endParaRPr sz="3000"/>
          </a:p>
          <a:p>
            <a:pPr marL="0" lvl="0" indent="0" algn="l" rtl="0">
              <a:lnSpc>
                <a:spcPct val="90000"/>
              </a:lnSpc>
              <a:spcBef>
                <a:spcPts val="1000"/>
              </a:spcBef>
              <a:spcAft>
                <a:spcPts val="0"/>
              </a:spcAft>
              <a:buClr>
                <a:schemeClr val="dk1"/>
              </a:buClr>
              <a:buSzPts val="2800"/>
              <a:buNone/>
            </a:pPr>
            <a:endParaRPr sz="3000"/>
          </a:p>
          <a:p>
            <a:pPr marL="0" lvl="0" indent="0" algn="l" rtl="0">
              <a:lnSpc>
                <a:spcPct val="90000"/>
              </a:lnSpc>
              <a:spcBef>
                <a:spcPts val="1000"/>
              </a:spcBef>
              <a:spcAft>
                <a:spcPts val="0"/>
              </a:spcAft>
              <a:buClr>
                <a:schemeClr val="dk1"/>
              </a:buClr>
              <a:buSzPts val="2800"/>
              <a:buNone/>
            </a:pPr>
            <a:r>
              <a:rPr lang="en-US" sz="3000"/>
              <a:t>Each student must have a HSBP to guide the student’s high school experience and prepare the student for postsecondary education or training and career (ESHB 2224, Chapter 31, Laws of 2017). </a:t>
            </a:r>
            <a:endParaRPr sz="3000"/>
          </a:p>
        </p:txBody>
      </p:sp>
      <p:sp>
        <p:nvSpPr>
          <p:cNvPr id="240" name="Google Shape;240;p28"/>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13</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HSBP Big Picture </a:t>
            </a:r>
            <a:endParaRPr b="1"/>
          </a:p>
        </p:txBody>
      </p:sp>
      <p:graphicFrame>
        <p:nvGraphicFramePr>
          <p:cNvPr id="247" name="Google Shape;247;p29"/>
          <p:cNvGraphicFramePr/>
          <p:nvPr/>
        </p:nvGraphicFramePr>
        <p:xfrm>
          <a:off x="639097" y="1455575"/>
          <a:ext cx="3000000" cy="3000000"/>
        </p:xfrm>
        <a:graphic>
          <a:graphicData uri="http://schemas.openxmlformats.org/drawingml/2006/table">
            <a:tbl>
              <a:tblPr firstRow="1" bandRow="1">
                <a:noFill/>
                <a:tableStyleId>{4948B2D1-A96E-47B3-B61C-1DB4EC9EE33D}</a:tableStyleId>
              </a:tblPr>
              <a:tblGrid>
                <a:gridCol w="1503575">
                  <a:extLst>
                    <a:ext uri="{9D8B030D-6E8A-4147-A177-3AD203B41FA5}">
                      <a16:colId xmlns:a16="http://schemas.microsoft.com/office/drawing/2014/main" val="20000"/>
                    </a:ext>
                  </a:extLst>
                </a:gridCol>
                <a:gridCol w="4544725">
                  <a:extLst>
                    <a:ext uri="{9D8B030D-6E8A-4147-A177-3AD203B41FA5}">
                      <a16:colId xmlns:a16="http://schemas.microsoft.com/office/drawing/2014/main" val="20001"/>
                    </a:ext>
                  </a:extLst>
                </a:gridCol>
                <a:gridCol w="4896225">
                  <a:extLst>
                    <a:ext uri="{9D8B030D-6E8A-4147-A177-3AD203B41FA5}">
                      <a16:colId xmlns:a16="http://schemas.microsoft.com/office/drawing/2014/main" val="20002"/>
                    </a:ext>
                  </a:extLst>
                </a:gridCol>
              </a:tblGrid>
              <a:tr h="550650">
                <a:tc>
                  <a:txBody>
                    <a:bodyPr/>
                    <a:lstStyle/>
                    <a:p>
                      <a:pPr marL="0" marR="0" lvl="0" indent="0" algn="ctr" rtl="0">
                        <a:spcBef>
                          <a:spcPts val="0"/>
                        </a:spcBef>
                        <a:spcAft>
                          <a:spcPts val="0"/>
                        </a:spcAft>
                        <a:buNone/>
                      </a:pPr>
                      <a:r>
                        <a:rPr lang="en-US" sz="2800" b="1" u="none" strike="noStrike" cap="none">
                          <a:solidFill>
                            <a:schemeClr val="dk1"/>
                          </a:solidFill>
                          <a:latin typeface="Arial"/>
                          <a:ea typeface="Arial"/>
                          <a:cs typeface="Arial"/>
                          <a:sym typeface="Arial"/>
                        </a:rPr>
                        <a:t>HSBP</a:t>
                      </a:r>
                      <a:endParaRPr/>
                    </a:p>
                  </a:txBody>
                  <a:tcPr marL="91450" marR="91450" marT="45725" marB="45725">
                    <a:solidFill>
                      <a:srgbClr val="FDB913"/>
                    </a:solidFill>
                  </a:tcPr>
                </a:tc>
                <a:tc>
                  <a:txBody>
                    <a:bodyPr/>
                    <a:lstStyle/>
                    <a:p>
                      <a:pPr marL="0" marR="0" lvl="0" indent="0" algn="ctr" rtl="0">
                        <a:spcBef>
                          <a:spcPts val="0"/>
                        </a:spcBef>
                        <a:spcAft>
                          <a:spcPts val="0"/>
                        </a:spcAft>
                        <a:buNone/>
                      </a:pPr>
                      <a:r>
                        <a:rPr lang="en-US" sz="2800" b="1" u="none" strike="noStrike" cap="none">
                          <a:solidFill>
                            <a:schemeClr val="lt1"/>
                          </a:solidFill>
                          <a:latin typeface="Arial"/>
                          <a:ea typeface="Arial"/>
                          <a:cs typeface="Arial"/>
                          <a:sym typeface="Arial"/>
                        </a:rPr>
                        <a:t>High School</a:t>
                      </a:r>
                      <a:endParaRPr/>
                    </a:p>
                  </a:txBody>
                  <a:tcPr marL="91450" marR="91450" marT="45725" marB="45725">
                    <a:solidFill>
                      <a:srgbClr val="088099"/>
                    </a:solidFill>
                  </a:tcPr>
                </a:tc>
                <a:tc>
                  <a:txBody>
                    <a:bodyPr/>
                    <a:lstStyle/>
                    <a:p>
                      <a:pPr marL="0" marR="0" lvl="0" indent="0" algn="ctr" rtl="0">
                        <a:spcBef>
                          <a:spcPts val="0"/>
                        </a:spcBef>
                        <a:spcAft>
                          <a:spcPts val="0"/>
                        </a:spcAft>
                        <a:buNone/>
                      </a:pPr>
                      <a:r>
                        <a:rPr lang="en-US" sz="2800" b="1" u="none" strike="noStrike" cap="none">
                          <a:solidFill>
                            <a:schemeClr val="lt1"/>
                          </a:solidFill>
                          <a:latin typeface="Arial"/>
                          <a:ea typeface="Arial"/>
                          <a:cs typeface="Arial"/>
                          <a:sym typeface="Arial"/>
                        </a:rPr>
                        <a:t>Beyond</a:t>
                      </a:r>
                      <a:endParaRPr/>
                    </a:p>
                  </a:txBody>
                  <a:tcPr marL="91450" marR="91450" marT="45725" marB="45725">
                    <a:solidFill>
                      <a:srgbClr val="004C97"/>
                    </a:solidFill>
                  </a:tcPr>
                </a:tc>
                <a:extLst>
                  <a:ext uri="{0D108BD9-81ED-4DB2-BD59-A6C34878D82A}">
                    <a16:rowId xmlns:a16="http://schemas.microsoft.com/office/drawing/2014/main" val="10000"/>
                  </a:ext>
                </a:extLst>
              </a:tr>
              <a:tr h="1286750">
                <a:tc>
                  <a:txBody>
                    <a:bodyPr/>
                    <a:lstStyle/>
                    <a:p>
                      <a:pPr marL="0" marR="0" lvl="0" indent="0" algn="ctr" rtl="0">
                        <a:spcBef>
                          <a:spcPts val="0"/>
                        </a:spcBef>
                        <a:spcAft>
                          <a:spcPts val="0"/>
                        </a:spcAft>
                        <a:buNone/>
                      </a:pPr>
                      <a:r>
                        <a:rPr lang="en-US" sz="2800" b="1" u="none" strike="noStrike" cap="none">
                          <a:solidFill>
                            <a:schemeClr val="dk1"/>
                          </a:solidFill>
                          <a:latin typeface="Arial"/>
                          <a:ea typeface="Arial"/>
                          <a:cs typeface="Arial"/>
                          <a:sym typeface="Arial"/>
                        </a:rPr>
                        <a:t>Career</a:t>
                      </a:r>
                      <a:endParaRPr/>
                    </a:p>
                  </a:txBody>
                  <a:tcPr marL="91450" marR="91450" marT="45725" marB="45725" anchor="ctr">
                    <a:solidFill>
                      <a:srgbClr val="FDB913">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Career interest and skills inventory</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Identify career goals</a:t>
                      </a:r>
                      <a:endParaRPr/>
                    </a:p>
                  </a:txBody>
                  <a:tcPr marL="91450" marR="91450" marT="45725" marB="45725" anchor="ctr">
                    <a:solidFill>
                      <a:srgbClr val="088099">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Work-based learning experience</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Job application</a:t>
                      </a:r>
                      <a:endParaRPr/>
                    </a:p>
                  </a:txBody>
                  <a:tcPr marL="91450" marR="91450" marT="45725" marB="45725" anchor="ctr">
                    <a:solidFill>
                      <a:srgbClr val="004C97">
                        <a:alpha val="20000"/>
                      </a:srgbClr>
                    </a:solidFill>
                  </a:tcPr>
                </a:tc>
                <a:extLst>
                  <a:ext uri="{0D108BD9-81ED-4DB2-BD59-A6C34878D82A}">
                    <a16:rowId xmlns:a16="http://schemas.microsoft.com/office/drawing/2014/main" val="10001"/>
                  </a:ext>
                </a:extLst>
              </a:tr>
              <a:tr h="1286750">
                <a:tc>
                  <a:txBody>
                    <a:bodyPr/>
                    <a:lstStyle/>
                    <a:p>
                      <a:pPr marL="0" marR="0" lvl="0" indent="0" algn="ctr" rtl="0">
                        <a:spcBef>
                          <a:spcPts val="0"/>
                        </a:spcBef>
                        <a:spcAft>
                          <a:spcPts val="0"/>
                        </a:spcAft>
                        <a:buNone/>
                      </a:pPr>
                      <a:r>
                        <a:rPr lang="en-US" sz="2800" b="1" u="none" strike="noStrike" cap="none">
                          <a:solidFill>
                            <a:schemeClr val="dk1"/>
                          </a:solidFill>
                          <a:latin typeface="Arial"/>
                          <a:ea typeface="Arial"/>
                          <a:cs typeface="Arial"/>
                          <a:sym typeface="Arial"/>
                        </a:rPr>
                        <a:t>College</a:t>
                      </a:r>
                      <a:endParaRPr/>
                    </a:p>
                  </a:txBody>
                  <a:tcPr marL="91450" marR="91450" marT="45725" marB="45725" anchor="ctr">
                    <a:solidFill>
                      <a:srgbClr val="FDB913">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Identify educational goals</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Identify financial aid options</a:t>
                      </a:r>
                      <a:endParaRPr/>
                    </a:p>
                  </a:txBody>
                  <a:tcPr marL="91450" marR="91450" marT="45725" marB="45725" anchor="ctr">
                    <a:solidFill>
                      <a:srgbClr val="088099">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Postsecondary program experience (e.g. site visit)</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Financial aid applications</a:t>
                      </a:r>
                      <a:endParaRPr/>
                    </a:p>
                  </a:txBody>
                  <a:tcPr marL="91450" marR="91450" marT="45725" marB="45725" anchor="ctr">
                    <a:solidFill>
                      <a:srgbClr val="004C97">
                        <a:alpha val="20000"/>
                      </a:srgbClr>
                    </a:solidFill>
                  </a:tcPr>
                </a:tc>
                <a:extLst>
                  <a:ext uri="{0D108BD9-81ED-4DB2-BD59-A6C34878D82A}">
                    <a16:rowId xmlns:a16="http://schemas.microsoft.com/office/drawing/2014/main" val="10002"/>
                  </a:ext>
                </a:extLst>
              </a:tr>
              <a:tr h="901250">
                <a:tc>
                  <a:txBody>
                    <a:bodyPr/>
                    <a:lstStyle/>
                    <a:p>
                      <a:pPr marL="0" marR="0" lvl="0" indent="0" algn="ctr" rtl="0">
                        <a:spcBef>
                          <a:spcPts val="0"/>
                        </a:spcBef>
                        <a:spcAft>
                          <a:spcPts val="0"/>
                        </a:spcAft>
                        <a:buNone/>
                      </a:pPr>
                      <a:r>
                        <a:rPr lang="en-US" sz="2800" b="1" u="none" strike="noStrike" cap="none">
                          <a:solidFill>
                            <a:schemeClr val="dk1"/>
                          </a:solidFill>
                          <a:latin typeface="Arial"/>
                          <a:ea typeface="Arial"/>
                          <a:cs typeface="Arial"/>
                          <a:sym typeface="Arial"/>
                        </a:rPr>
                        <a:t>Life</a:t>
                      </a:r>
                      <a:endParaRPr/>
                    </a:p>
                  </a:txBody>
                  <a:tcPr marL="91450" marR="91450" marT="45725" marB="45725" anchor="ctr">
                    <a:solidFill>
                      <a:srgbClr val="FDB913">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“Who am I?”</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“Who will I become?”</a:t>
                      </a:r>
                      <a:endParaRPr/>
                    </a:p>
                  </a:txBody>
                  <a:tcPr marL="91450" marR="91450" marT="45725" marB="45725" anchor="ctr">
                    <a:solidFill>
                      <a:srgbClr val="088099">
                        <a:alpha val="20000"/>
                      </a:srgbClr>
                    </a:solidFill>
                  </a:tcPr>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Budget for life after high school</a:t>
                      </a:r>
                      <a:endParaRPr/>
                    </a:p>
                    <a:p>
                      <a:pPr marL="342900" marR="0" lvl="0" indent="-342900" algn="l" rtl="0">
                        <a:spcBef>
                          <a:spcPts val="0"/>
                        </a:spcBef>
                        <a:spcAft>
                          <a:spcPts val="0"/>
                        </a:spcAft>
                        <a:buClr>
                          <a:schemeClr val="dk1"/>
                        </a:buClr>
                        <a:buSzPts val="2400"/>
                        <a:buFont typeface="Arial"/>
                        <a:buChar char="•"/>
                      </a:pPr>
                      <a:r>
                        <a:rPr lang="en-US" sz="2400" u="none" strike="noStrike" cap="none">
                          <a:latin typeface="Arial"/>
                          <a:ea typeface="Arial"/>
                          <a:cs typeface="Arial"/>
                          <a:sym typeface="Arial"/>
                        </a:rPr>
                        <a:t>Volunteer or community service experience</a:t>
                      </a:r>
                      <a:endParaRPr/>
                    </a:p>
                  </a:txBody>
                  <a:tcPr marL="91450" marR="91450" marT="45725" marB="45725" anchor="ctr">
                    <a:solidFill>
                      <a:srgbClr val="004C97">
                        <a:alpha val="20000"/>
                      </a:srgbClr>
                    </a:solidFill>
                  </a:tcPr>
                </a:tc>
                <a:extLst>
                  <a:ext uri="{0D108BD9-81ED-4DB2-BD59-A6C34878D82A}">
                    <a16:rowId xmlns:a16="http://schemas.microsoft.com/office/drawing/2014/main" val="10003"/>
                  </a:ext>
                </a:extLst>
              </a:tr>
            </a:tbl>
          </a:graphicData>
        </a:graphic>
      </p:graphicFrame>
      <p:sp>
        <p:nvSpPr>
          <p:cNvPr id="248" name="Google Shape;248;p29"/>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14</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What are the elements of a HSBP?</a:t>
            </a:r>
            <a:endParaRPr b="1" dirty="0"/>
          </a:p>
        </p:txBody>
      </p:sp>
      <p:sp>
        <p:nvSpPr>
          <p:cNvPr id="256" name="Google Shape;256;p30"/>
          <p:cNvSpPr txBox="1">
            <a:spLocks noGrp="1"/>
          </p:cNvSpPr>
          <p:nvPr>
            <p:ph type="body" idx="1"/>
          </p:nvPr>
        </p:nvSpPr>
        <p:spPr>
          <a:xfrm>
            <a:off x="838200" y="1621000"/>
            <a:ext cx="10714800" cy="4504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3000"/>
              <a:t>Career goals, informed by a Career Interest Inventory</a:t>
            </a:r>
            <a:endParaRPr sz="3000"/>
          </a:p>
          <a:p>
            <a:pPr marL="457200" lvl="0" indent="-355600" algn="l" rtl="0">
              <a:lnSpc>
                <a:spcPct val="100000"/>
              </a:lnSpc>
              <a:spcBef>
                <a:spcPts val="0"/>
              </a:spcBef>
              <a:spcAft>
                <a:spcPts val="0"/>
              </a:spcAft>
              <a:buSzPts val="2000"/>
              <a:buChar char="●"/>
            </a:pPr>
            <a:r>
              <a:rPr lang="en-US" sz="3000"/>
              <a:t>Educational goals</a:t>
            </a:r>
            <a:endParaRPr sz="3000"/>
          </a:p>
          <a:p>
            <a:pPr marL="457200" lvl="0" indent="-355600" algn="l" rtl="0">
              <a:lnSpc>
                <a:spcPct val="100000"/>
              </a:lnSpc>
              <a:spcBef>
                <a:spcPts val="0"/>
              </a:spcBef>
              <a:spcAft>
                <a:spcPts val="0"/>
              </a:spcAft>
              <a:buSzPts val="2000"/>
              <a:buChar char="●"/>
            </a:pPr>
            <a:r>
              <a:rPr lang="en-US" sz="3000"/>
              <a:t>A course-taking plan</a:t>
            </a:r>
            <a:endParaRPr sz="3000"/>
          </a:p>
          <a:p>
            <a:pPr marL="457200" lvl="0" indent="-355600" algn="l" rtl="0">
              <a:lnSpc>
                <a:spcPct val="100000"/>
              </a:lnSpc>
              <a:spcBef>
                <a:spcPts val="0"/>
              </a:spcBef>
              <a:spcAft>
                <a:spcPts val="0"/>
              </a:spcAft>
              <a:buSzPts val="2000"/>
              <a:buChar char="●"/>
            </a:pPr>
            <a:r>
              <a:rPr lang="en-US" sz="3000"/>
              <a:t>Current résumé or activity log</a:t>
            </a:r>
            <a:endParaRPr sz="3000"/>
          </a:p>
          <a:p>
            <a:pPr marL="457200" lvl="0" indent="-355600" algn="l" rtl="0">
              <a:lnSpc>
                <a:spcPct val="100000"/>
              </a:lnSpc>
              <a:spcBef>
                <a:spcPts val="0"/>
              </a:spcBef>
              <a:spcAft>
                <a:spcPts val="0"/>
              </a:spcAft>
              <a:buSzPts val="2000"/>
              <a:buChar char="●"/>
            </a:pPr>
            <a:r>
              <a:rPr lang="en-US" sz="3000"/>
              <a:t>Information on State and Federal Financial Aid</a:t>
            </a:r>
            <a:endParaRPr sz="3000"/>
          </a:p>
        </p:txBody>
      </p:sp>
      <p:sp>
        <p:nvSpPr>
          <p:cNvPr id="257" name="Google Shape;257;p30">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15</a:t>
            </a:fld>
            <a:endParaRPr sz="1600">
              <a:solidFill>
                <a:srgbClr val="40403D"/>
              </a:solidFill>
              <a:latin typeface="Quattrocento Sans"/>
              <a:ea typeface="Quattrocento Sans"/>
              <a:cs typeface="Quattrocento Sans"/>
              <a:sym typeface="Quattrocento Sans"/>
            </a:endParaRPr>
          </a:p>
        </p:txBody>
      </p:sp>
      <p:pic>
        <p:nvPicPr>
          <p:cNvPr id="258" name="Google Shape;258;p30" descr="icon of a checklist - decorative " title="checklist "/>
          <p:cNvPicPr preferRelativeResize="0"/>
          <p:nvPr/>
        </p:nvPicPr>
        <p:blipFill>
          <a:blip r:embed="rId3">
            <a:alphaModFix/>
          </a:blip>
          <a:stretch>
            <a:fillRect/>
          </a:stretch>
        </p:blipFill>
        <p:spPr>
          <a:xfrm>
            <a:off x="9428850" y="3489350"/>
            <a:ext cx="2236775" cy="223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dirty="0"/>
              <a:t>Do any of these things sound familiar?</a:t>
            </a:r>
            <a:endParaRPr b="1" dirty="0"/>
          </a:p>
        </p:txBody>
      </p:sp>
      <p:sp>
        <p:nvSpPr>
          <p:cNvPr id="266" name="Google Shape;266;p3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16</a:t>
            </a:fld>
            <a:endParaRPr sz="1600">
              <a:solidFill>
                <a:srgbClr val="40403D"/>
              </a:solidFill>
              <a:latin typeface="Quattrocento Sans"/>
              <a:ea typeface="Quattrocento Sans"/>
              <a:cs typeface="Quattrocento Sans"/>
              <a:sym typeface="Quattrocento Sans"/>
            </a:endParaRPr>
          </a:p>
        </p:txBody>
      </p:sp>
      <p:graphicFrame>
        <p:nvGraphicFramePr>
          <p:cNvPr id="267" name="Google Shape;267;p31"/>
          <p:cNvGraphicFramePr/>
          <p:nvPr/>
        </p:nvGraphicFramePr>
        <p:xfrm>
          <a:off x="838188" y="1690700"/>
          <a:ext cx="10714025" cy="3748425"/>
        </p:xfrm>
        <a:graphic>
          <a:graphicData uri="http://schemas.openxmlformats.org/drawingml/2006/table">
            <a:tbl>
              <a:tblPr firstRow="1" bandRow="1">
                <a:noFill/>
                <a:tableStyleId>{4948B2D1-A96E-47B3-B61C-1DB4EC9EE33D}</a:tableStyleId>
              </a:tblPr>
              <a:tblGrid>
                <a:gridCol w="2366150">
                  <a:extLst>
                    <a:ext uri="{9D8B030D-6E8A-4147-A177-3AD203B41FA5}">
                      <a16:colId xmlns:a16="http://schemas.microsoft.com/office/drawing/2014/main" val="20000"/>
                    </a:ext>
                  </a:extLst>
                </a:gridCol>
                <a:gridCol w="4449175">
                  <a:extLst>
                    <a:ext uri="{9D8B030D-6E8A-4147-A177-3AD203B41FA5}">
                      <a16:colId xmlns:a16="http://schemas.microsoft.com/office/drawing/2014/main" val="20001"/>
                    </a:ext>
                  </a:extLst>
                </a:gridCol>
                <a:gridCol w="3898700">
                  <a:extLst>
                    <a:ext uri="{9D8B030D-6E8A-4147-A177-3AD203B41FA5}">
                      <a16:colId xmlns:a16="http://schemas.microsoft.com/office/drawing/2014/main" val="20002"/>
                    </a:ext>
                  </a:extLst>
                </a:gridCol>
              </a:tblGrid>
              <a:tr h="559200">
                <a:tc>
                  <a:txBody>
                    <a:bodyPr/>
                    <a:lstStyle/>
                    <a:p>
                      <a:pPr marL="0" marR="0" lvl="0" indent="0" algn="l" rtl="0">
                        <a:spcBef>
                          <a:spcPts val="0"/>
                        </a:spcBef>
                        <a:spcAft>
                          <a:spcPts val="0"/>
                        </a:spcAft>
                        <a:buNone/>
                      </a:pPr>
                      <a:r>
                        <a:rPr lang="en-US" sz="2800" b="1" u="none" strike="noStrike" cap="none">
                          <a:solidFill>
                            <a:schemeClr val="lt1"/>
                          </a:solidFill>
                          <a:latin typeface="Arial"/>
                          <a:ea typeface="Arial"/>
                          <a:cs typeface="Arial"/>
                          <a:sym typeface="Arial"/>
                        </a:rPr>
                        <a:t>Elements</a:t>
                      </a:r>
                      <a:endParaRPr/>
                    </a:p>
                  </a:txBody>
                  <a:tcPr marL="91450" marR="91450" marT="45725" marB="45725">
                    <a:solidFill>
                      <a:srgbClr val="807064"/>
                    </a:solidFill>
                  </a:tcPr>
                </a:tc>
                <a:tc>
                  <a:txBody>
                    <a:bodyPr/>
                    <a:lstStyle/>
                    <a:p>
                      <a:pPr marL="0" marR="0" lvl="0" indent="0" algn="l" rtl="0">
                        <a:spcBef>
                          <a:spcPts val="0"/>
                        </a:spcBef>
                        <a:spcAft>
                          <a:spcPts val="0"/>
                        </a:spcAft>
                        <a:buNone/>
                      </a:pPr>
                      <a:r>
                        <a:rPr lang="en-US" sz="2800" b="1">
                          <a:latin typeface="Arial"/>
                          <a:ea typeface="Arial"/>
                          <a:cs typeface="Arial"/>
                          <a:sym typeface="Arial"/>
                        </a:rPr>
                        <a:t>HSBP</a:t>
                      </a:r>
                      <a:endParaRPr/>
                    </a:p>
                  </a:txBody>
                  <a:tcPr marL="91450" marR="91450" marT="45725" marB="45725">
                    <a:solidFill>
                      <a:srgbClr val="FDB913"/>
                    </a:solidFill>
                  </a:tcPr>
                </a:tc>
                <a:tc>
                  <a:txBody>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IEP Transition Plan</a:t>
                      </a:r>
                      <a:endParaRPr/>
                    </a:p>
                  </a:txBody>
                  <a:tcPr marL="91450" marR="91450" marT="45725" marB="45725">
                    <a:solidFill>
                      <a:srgbClr val="124A12"/>
                    </a:solidFill>
                  </a:tcPr>
                </a:tc>
                <a:extLst>
                  <a:ext uri="{0D108BD9-81ED-4DB2-BD59-A6C34878D82A}">
                    <a16:rowId xmlns:a16="http://schemas.microsoft.com/office/drawing/2014/main" val="10000"/>
                  </a:ext>
                </a:extLst>
              </a:tr>
              <a:tr h="876675">
                <a:tc>
                  <a:txBody>
                    <a:bodyPr/>
                    <a:lstStyle/>
                    <a:p>
                      <a:pPr marL="0" marR="0" lvl="0" indent="0" algn="l" rtl="0">
                        <a:spcBef>
                          <a:spcPts val="0"/>
                        </a:spcBef>
                        <a:spcAft>
                          <a:spcPts val="0"/>
                        </a:spcAft>
                        <a:buNone/>
                      </a:pPr>
                      <a:r>
                        <a:rPr lang="en-US" sz="2800" b="1">
                          <a:latin typeface="Arial"/>
                          <a:ea typeface="Arial"/>
                          <a:cs typeface="Arial"/>
                          <a:sym typeface="Arial"/>
                        </a:rPr>
                        <a:t>Assessment</a:t>
                      </a:r>
                      <a:endParaRPr/>
                    </a:p>
                  </a:txBody>
                  <a:tcPr marL="91450" marR="91450" marT="45725" marB="45725">
                    <a:solidFill>
                      <a:srgbClr val="807064">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Career Interest Inventory </a:t>
                      </a:r>
                      <a:endParaRPr/>
                    </a:p>
                  </a:txBody>
                  <a:tcPr marL="91450" marR="91450" marT="45725" marB="45725">
                    <a:solidFill>
                      <a:srgbClr val="FDB913">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Age-Appropriate </a:t>
                      </a:r>
                      <a:br>
                        <a:rPr lang="en-US" sz="2400">
                          <a:latin typeface="Arial"/>
                          <a:ea typeface="Arial"/>
                          <a:cs typeface="Arial"/>
                          <a:sym typeface="Arial"/>
                        </a:rPr>
                      </a:br>
                      <a:r>
                        <a:rPr lang="en-US" sz="2400">
                          <a:latin typeface="Arial"/>
                          <a:ea typeface="Arial"/>
                          <a:cs typeface="Arial"/>
                          <a:sym typeface="Arial"/>
                        </a:rPr>
                        <a:t>Transition Assessment </a:t>
                      </a:r>
                      <a:endParaRPr/>
                    </a:p>
                  </a:txBody>
                  <a:tcPr marL="91450" marR="91450" marT="45725" marB="45725">
                    <a:solidFill>
                      <a:srgbClr val="D0DBD0"/>
                    </a:solidFill>
                  </a:tcPr>
                </a:tc>
                <a:extLst>
                  <a:ext uri="{0D108BD9-81ED-4DB2-BD59-A6C34878D82A}">
                    <a16:rowId xmlns:a16="http://schemas.microsoft.com/office/drawing/2014/main" val="10001"/>
                  </a:ext>
                </a:extLst>
              </a:tr>
              <a:tr h="876675">
                <a:tc>
                  <a:txBody>
                    <a:bodyPr/>
                    <a:lstStyle/>
                    <a:p>
                      <a:pPr marL="0" marR="0" lvl="0" indent="0" algn="l" rtl="0">
                        <a:spcBef>
                          <a:spcPts val="0"/>
                        </a:spcBef>
                        <a:spcAft>
                          <a:spcPts val="0"/>
                        </a:spcAft>
                        <a:buNone/>
                      </a:pPr>
                      <a:r>
                        <a:rPr lang="en-US" sz="2800" b="1">
                          <a:latin typeface="Arial"/>
                          <a:ea typeface="Arial"/>
                          <a:cs typeface="Arial"/>
                          <a:sym typeface="Arial"/>
                        </a:rPr>
                        <a:t>Goals</a:t>
                      </a:r>
                      <a:endParaRPr/>
                    </a:p>
                  </a:txBody>
                  <a:tcPr marL="91450" marR="91450" marT="45725" marB="45725">
                    <a:solidFill>
                      <a:srgbClr val="807064">
                        <a:alpha val="20000"/>
                      </a:srgbClr>
                    </a:solidFill>
                  </a:tcPr>
                </a:tc>
                <a:tc>
                  <a:txBody>
                    <a:bodyPr/>
                    <a:lstStyle/>
                    <a:p>
                      <a:pPr marL="0" marR="0" lvl="0" indent="0" algn="l" rtl="0">
                        <a:spcBef>
                          <a:spcPts val="0"/>
                        </a:spcBef>
                        <a:spcAft>
                          <a:spcPts val="0"/>
                        </a:spcAft>
                        <a:buClr>
                          <a:schemeClr val="dk1"/>
                        </a:buClr>
                        <a:buSzPts val="2400"/>
                        <a:buFont typeface="Arial"/>
                        <a:buNone/>
                      </a:pPr>
                      <a:r>
                        <a:rPr lang="en-US" sz="2400">
                          <a:latin typeface="Arial"/>
                          <a:ea typeface="Arial"/>
                          <a:cs typeface="Arial"/>
                          <a:sym typeface="Arial"/>
                        </a:rPr>
                        <a:t>Career and educational</a:t>
                      </a:r>
                      <a:endParaRPr/>
                    </a:p>
                  </a:txBody>
                  <a:tcPr marL="91450" marR="91450" marT="45725" marB="45725">
                    <a:solidFill>
                      <a:srgbClr val="FDB913">
                        <a:alpha val="20000"/>
                      </a:srgbClr>
                    </a:solidFill>
                  </a:tcPr>
                </a:tc>
                <a:tc>
                  <a:txBody>
                    <a:bodyPr/>
                    <a:lstStyle/>
                    <a:p>
                      <a:pPr marL="0" marR="0" lvl="0" indent="0" algn="l" rtl="0">
                        <a:spcBef>
                          <a:spcPts val="0"/>
                        </a:spcBef>
                        <a:spcAft>
                          <a:spcPts val="0"/>
                        </a:spcAft>
                        <a:buClr>
                          <a:schemeClr val="dk1"/>
                        </a:buClr>
                        <a:buSzPts val="2400"/>
                        <a:buFont typeface="Arial"/>
                        <a:buNone/>
                      </a:pPr>
                      <a:r>
                        <a:rPr lang="en-US" sz="2400">
                          <a:latin typeface="Arial"/>
                          <a:ea typeface="Arial"/>
                          <a:cs typeface="Arial"/>
                          <a:sym typeface="Arial"/>
                        </a:rPr>
                        <a:t>Post-secondary and </a:t>
                      </a:r>
                      <a:endParaRPr/>
                    </a:p>
                    <a:p>
                      <a:pPr marL="0" marR="0" lvl="0" indent="0" algn="l" rtl="0">
                        <a:spcBef>
                          <a:spcPts val="0"/>
                        </a:spcBef>
                        <a:spcAft>
                          <a:spcPts val="0"/>
                        </a:spcAft>
                        <a:buClr>
                          <a:schemeClr val="dk1"/>
                        </a:buClr>
                        <a:buSzPts val="2400"/>
                        <a:buFont typeface="Arial"/>
                        <a:buNone/>
                      </a:pPr>
                      <a:r>
                        <a:rPr lang="en-US" sz="2400">
                          <a:latin typeface="Arial"/>
                          <a:ea typeface="Arial"/>
                          <a:cs typeface="Arial"/>
                          <a:sym typeface="Arial"/>
                        </a:rPr>
                        <a:t>Annual IEP</a:t>
                      </a:r>
                      <a:endParaRPr/>
                    </a:p>
                  </a:txBody>
                  <a:tcPr marL="91450" marR="91450" marT="45725" marB="45725">
                    <a:solidFill>
                      <a:srgbClr val="D0DBD0"/>
                    </a:solidFill>
                  </a:tcPr>
                </a:tc>
                <a:extLst>
                  <a:ext uri="{0D108BD9-81ED-4DB2-BD59-A6C34878D82A}">
                    <a16:rowId xmlns:a16="http://schemas.microsoft.com/office/drawing/2014/main" val="10002"/>
                  </a:ext>
                </a:extLst>
              </a:tr>
              <a:tr h="876675">
                <a:tc>
                  <a:txBody>
                    <a:bodyPr/>
                    <a:lstStyle/>
                    <a:p>
                      <a:pPr marL="0" marR="0" lvl="0" indent="0" algn="l" rtl="0">
                        <a:spcBef>
                          <a:spcPts val="0"/>
                        </a:spcBef>
                        <a:spcAft>
                          <a:spcPts val="0"/>
                        </a:spcAft>
                        <a:buNone/>
                      </a:pPr>
                      <a:r>
                        <a:rPr lang="en-US" sz="2800" b="1">
                          <a:latin typeface="Arial"/>
                          <a:ea typeface="Arial"/>
                          <a:cs typeface="Arial"/>
                          <a:sym typeface="Arial"/>
                        </a:rPr>
                        <a:t>Course work</a:t>
                      </a:r>
                      <a:endParaRPr/>
                    </a:p>
                  </a:txBody>
                  <a:tcPr marL="91450" marR="91450" marT="45725" marB="45725">
                    <a:solidFill>
                      <a:srgbClr val="807064">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Four-year plan for course-taking </a:t>
                      </a:r>
                      <a:endParaRPr/>
                    </a:p>
                  </a:txBody>
                  <a:tcPr marL="91450" marR="91450" marT="45725" marB="45725">
                    <a:solidFill>
                      <a:srgbClr val="FDB913">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Course of Study</a:t>
                      </a:r>
                      <a:endParaRPr/>
                    </a:p>
                  </a:txBody>
                  <a:tcPr marL="91450" marR="91450" marT="45725" marB="45725">
                    <a:solidFill>
                      <a:srgbClr val="D0DBD0"/>
                    </a:solidFill>
                  </a:tcPr>
                </a:tc>
                <a:extLst>
                  <a:ext uri="{0D108BD9-81ED-4DB2-BD59-A6C34878D82A}">
                    <a16:rowId xmlns:a16="http://schemas.microsoft.com/office/drawing/2014/main" val="10003"/>
                  </a:ext>
                </a:extLst>
              </a:tr>
              <a:tr h="559200">
                <a:tc>
                  <a:txBody>
                    <a:bodyPr/>
                    <a:lstStyle/>
                    <a:p>
                      <a:pPr marL="0" marR="0" lvl="0" indent="0" algn="l" rtl="0">
                        <a:spcBef>
                          <a:spcPts val="0"/>
                        </a:spcBef>
                        <a:spcAft>
                          <a:spcPts val="0"/>
                        </a:spcAft>
                        <a:buNone/>
                      </a:pPr>
                      <a:r>
                        <a:rPr lang="en-US" sz="2800" b="1">
                          <a:latin typeface="Arial"/>
                          <a:ea typeface="Arial"/>
                          <a:cs typeface="Arial"/>
                          <a:sym typeface="Arial"/>
                        </a:rPr>
                        <a:t>Summary</a:t>
                      </a:r>
                      <a:endParaRPr/>
                    </a:p>
                  </a:txBody>
                  <a:tcPr marL="91450" marR="91450" marT="45725" marB="45725">
                    <a:solidFill>
                      <a:srgbClr val="807064">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Current résumé or activity log</a:t>
                      </a:r>
                      <a:endParaRPr/>
                    </a:p>
                  </a:txBody>
                  <a:tcPr marL="91450" marR="91450" marT="45725" marB="45725">
                    <a:solidFill>
                      <a:srgbClr val="FDB913">
                        <a:alpha val="20000"/>
                      </a:srgb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dirty="0">
                          <a:latin typeface="Arial"/>
                          <a:ea typeface="Arial"/>
                          <a:cs typeface="Arial"/>
                          <a:sym typeface="Arial"/>
                        </a:rPr>
                        <a:t>Summary of Performance</a:t>
                      </a:r>
                      <a:endParaRPr dirty="0"/>
                    </a:p>
                  </a:txBody>
                  <a:tcPr marL="91450" marR="91450" marT="45725" marB="45725">
                    <a:solidFill>
                      <a:srgbClr val="D0DBD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838200" y="2958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Rockwell"/>
              <a:buNone/>
            </a:pPr>
            <a:r>
              <a:rPr lang="en-US" b="1"/>
              <a:t>When, Who, Why and How?</a:t>
            </a:r>
            <a:endParaRPr b="1"/>
          </a:p>
        </p:txBody>
      </p:sp>
      <p:graphicFrame>
        <p:nvGraphicFramePr>
          <p:cNvPr id="274" name="Google Shape;274;p32"/>
          <p:cNvGraphicFramePr/>
          <p:nvPr/>
        </p:nvGraphicFramePr>
        <p:xfrm>
          <a:off x="717012" y="1493899"/>
          <a:ext cx="3000000" cy="3000000"/>
        </p:xfrm>
        <a:graphic>
          <a:graphicData uri="http://schemas.openxmlformats.org/drawingml/2006/table">
            <a:tbl>
              <a:tblPr firstRow="1" bandRow="1">
                <a:noFill/>
                <a:tableStyleId>{4948B2D1-A96E-47B3-B61C-1DB4EC9EE33D}</a:tableStyleId>
              </a:tblPr>
              <a:tblGrid>
                <a:gridCol w="1350400">
                  <a:extLst>
                    <a:ext uri="{9D8B030D-6E8A-4147-A177-3AD203B41FA5}">
                      <a16:colId xmlns:a16="http://schemas.microsoft.com/office/drawing/2014/main" val="20000"/>
                    </a:ext>
                  </a:extLst>
                </a:gridCol>
                <a:gridCol w="4873400">
                  <a:extLst>
                    <a:ext uri="{9D8B030D-6E8A-4147-A177-3AD203B41FA5}">
                      <a16:colId xmlns:a16="http://schemas.microsoft.com/office/drawing/2014/main" val="20001"/>
                    </a:ext>
                  </a:extLst>
                </a:gridCol>
                <a:gridCol w="4534200">
                  <a:extLst>
                    <a:ext uri="{9D8B030D-6E8A-4147-A177-3AD203B41FA5}">
                      <a16:colId xmlns:a16="http://schemas.microsoft.com/office/drawing/2014/main" val="20002"/>
                    </a:ext>
                  </a:extLst>
                </a:gridCol>
              </a:tblGrid>
              <a:tr h="534500">
                <a:tc>
                  <a:txBody>
                    <a:bodyPr/>
                    <a:lstStyle/>
                    <a:p>
                      <a:pPr marL="0" marR="0" lvl="0" indent="0" algn="l" rtl="0">
                        <a:spcBef>
                          <a:spcPts val="0"/>
                        </a:spcBef>
                        <a:spcAft>
                          <a:spcPts val="0"/>
                        </a:spcAft>
                        <a:buNone/>
                      </a:pPr>
                      <a:endParaRPr sz="2400" b="1">
                        <a:latin typeface="Arial"/>
                        <a:ea typeface="Arial"/>
                        <a:cs typeface="Arial"/>
                        <a:sym typeface="Arial"/>
                      </a:endParaRPr>
                    </a:p>
                  </a:txBody>
                  <a:tcPr marL="91450" marR="91450" marT="45725" marB="45725">
                    <a:solidFill>
                      <a:srgbClr val="807064"/>
                    </a:solidFill>
                  </a:tcPr>
                </a:tc>
                <a:tc>
                  <a:txBody>
                    <a:bodyPr/>
                    <a:lstStyle/>
                    <a:p>
                      <a:pPr marL="0" marR="0" lvl="0" indent="0" algn="l" rtl="0">
                        <a:spcBef>
                          <a:spcPts val="0"/>
                        </a:spcBef>
                        <a:spcAft>
                          <a:spcPts val="0"/>
                        </a:spcAft>
                        <a:buNone/>
                      </a:pPr>
                      <a:r>
                        <a:rPr lang="en-US" sz="2400" b="1">
                          <a:latin typeface="Arial"/>
                          <a:ea typeface="Arial"/>
                          <a:cs typeface="Arial"/>
                          <a:sym typeface="Arial"/>
                        </a:rPr>
                        <a:t>HSBP (All students)</a:t>
                      </a:r>
                      <a:endParaRPr/>
                    </a:p>
                  </a:txBody>
                  <a:tcPr marL="91450" marR="91450" marT="45725" marB="45725">
                    <a:solidFill>
                      <a:srgbClr val="FDB913"/>
                    </a:solidFill>
                  </a:tcPr>
                </a:tc>
                <a:tc>
                  <a:txBody>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IEP Transition Plan</a:t>
                      </a:r>
                      <a:endParaRPr/>
                    </a:p>
                  </a:txBody>
                  <a:tcPr marL="91450" marR="91450" marT="45725" marB="45725">
                    <a:solidFill>
                      <a:srgbClr val="124A12"/>
                    </a:solidFill>
                  </a:tcPr>
                </a:tc>
                <a:extLst>
                  <a:ext uri="{0D108BD9-81ED-4DB2-BD59-A6C34878D82A}">
                    <a16:rowId xmlns:a16="http://schemas.microsoft.com/office/drawing/2014/main" val="10000"/>
                  </a:ext>
                </a:extLst>
              </a:tr>
              <a:tr h="886350">
                <a:tc>
                  <a:txBody>
                    <a:bodyPr/>
                    <a:lstStyle/>
                    <a:p>
                      <a:pPr marL="0" marR="0" lvl="0" indent="0" algn="l" rtl="0">
                        <a:spcBef>
                          <a:spcPts val="0"/>
                        </a:spcBef>
                        <a:spcAft>
                          <a:spcPts val="0"/>
                        </a:spcAft>
                        <a:buClr>
                          <a:schemeClr val="dk1"/>
                        </a:buClr>
                        <a:buSzPts val="2000"/>
                        <a:buFont typeface="Arial"/>
                        <a:buNone/>
                      </a:pPr>
                      <a:r>
                        <a:rPr lang="en-US" sz="2400" b="1" u="none" strike="noStrike">
                          <a:latin typeface="Arial"/>
                          <a:ea typeface="Arial"/>
                          <a:cs typeface="Arial"/>
                          <a:sym typeface="Arial"/>
                        </a:rPr>
                        <a:t>When </a:t>
                      </a:r>
                      <a:endParaRPr sz="2400" b="1" i="0" u="none" strike="noStrike">
                        <a:latin typeface="Arial"/>
                        <a:ea typeface="Arial"/>
                        <a:cs typeface="Arial"/>
                        <a:sym typeface="Arial"/>
                      </a:endParaRPr>
                    </a:p>
                  </a:txBody>
                  <a:tcPr marL="91450" marR="91450" marT="45725" marB="45725">
                    <a:solidFill>
                      <a:srgbClr val="807064">
                        <a:alpha val="20000"/>
                      </a:srgbClr>
                    </a:solidFill>
                  </a:tcPr>
                </a:tc>
                <a:tc>
                  <a:txBody>
                    <a:bodyPr/>
                    <a:lstStyle/>
                    <a:p>
                      <a:pPr marL="0" marR="0" lvl="0" indent="0" algn="l" rtl="0">
                        <a:spcBef>
                          <a:spcPts val="0"/>
                        </a:spcBef>
                        <a:spcAft>
                          <a:spcPts val="0"/>
                        </a:spcAft>
                        <a:buClr>
                          <a:schemeClr val="dk1"/>
                        </a:buClr>
                        <a:buSzPts val="2000"/>
                        <a:buFont typeface="Arial"/>
                        <a:buNone/>
                      </a:pPr>
                      <a:r>
                        <a:rPr lang="en-US" sz="2200" u="none" strike="noStrike">
                          <a:latin typeface="Arial"/>
                          <a:ea typeface="Arial"/>
                          <a:cs typeface="Arial"/>
                          <a:sym typeface="Arial"/>
                        </a:rPr>
                        <a:t>Starts in 7</a:t>
                      </a:r>
                      <a:r>
                        <a:rPr lang="en-US" sz="2200" u="none" strike="noStrike" baseline="30000">
                          <a:latin typeface="Arial"/>
                          <a:ea typeface="Arial"/>
                          <a:cs typeface="Arial"/>
                          <a:sym typeface="Arial"/>
                        </a:rPr>
                        <a:t>th</a:t>
                      </a:r>
                      <a:r>
                        <a:rPr lang="en-US" sz="2200" u="none" strike="noStrike">
                          <a:latin typeface="Arial"/>
                          <a:ea typeface="Arial"/>
                          <a:cs typeface="Arial"/>
                          <a:sym typeface="Arial"/>
                        </a:rPr>
                        <a:t> or 8</a:t>
                      </a:r>
                      <a:r>
                        <a:rPr lang="en-US" sz="2200" u="none" strike="noStrike" baseline="30000">
                          <a:latin typeface="Arial"/>
                          <a:ea typeface="Arial"/>
                          <a:cs typeface="Arial"/>
                          <a:sym typeface="Arial"/>
                        </a:rPr>
                        <a:t>th</a:t>
                      </a:r>
                      <a:r>
                        <a:rPr lang="en-US" sz="2200" u="none" strike="noStrike">
                          <a:latin typeface="Arial"/>
                          <a:ea typeface="Arial"/>
                          <a:cs typeface="Arial"/>
                          <a:sym typeface="Arial"/>
                        </a:rPr>
                        <a:t> grade</a:t>
                      </a:r>
                      <a:endParaRPr sz="2200">
                        <a:latin typeface="Arial"/>
                        <a:ea typeface="Arial"/>
                        <a:cs typeface="Arial"/>
                        <a:sym typeface="Arial"/>
                      </a:endParaRPr>
                    </a:p>
                  </a:txBody>
                  <a:tcPr marL="91450" marR="91450" marT="45725" marB="45725">
                    <a:solidFill>
                      <a:srgbClr val="FDB913">
                        <a:alpha val="20000"/>
                      </a:srgbClr>
                    </a:solidFill>
                  </a:tcPr>
                </a:tc>
                <a:tc>
                  <a:txBody>
                    <a:bodyPr/>
                    <a:lstStyle/>
                    <a:p>
                      <a:pPr marL="0" marR="0" lvl="0" indent="0" algn="l" rtl="0">
                        <a:spcBef>
                          <a:spcPts val="0"/>
                        </a:spcBef>
                        <a:spcAft>
                          <a:spcPts val="0"/>
                        </a:spcAft>
                        <a:buClr>
                          <a:schemeClr val="dk1"/>
                        </a:buClr>
                        <a:buSzPts val="2000"/>
                        <a:buFont typeface="Arial"/>
                        <a:buNone/>
                      </a:pPr>
                      <a:r>
                        <a:rPr lang="en-US" sz="2200" u="none" strike="noStrike">
                          <a:latin typeface="Arial"/>
                          <a:ea typeface="Arial"/>
                          <a:cs typeface="Arial"/>
                          <a:sym typeface="Arial"/>
                        </a:rPr>
                        <a:t>In the IEP year that the student turns 16</a:t>
                      </a:r>
                      <a:endParaRPr sz="2200">
                        <a:latin typeface="Arial"/>
                        <a:ea typeface="Arial"/>
                        <a:cs typeface="Arial"/>
                        <a:sym typeface="Arial"/>
                      </a:endParaRPr>
                    </a:p>
                  </a:txBody>
                  <a:tcPr marL="91450" marR="91450" marT="45725" marB="45725">
                    <a:solidFill>
                      <a:srgbClr val="124A12">
                        <a:alpha val="20000"/>
                      </a:srgbClr>
                    </a:solidFill>
                  </a:tcPr>
                </a:tc>
                <a:extLst>
                  <a:ext uri="{0D108BD9-81ED-4DB2-BD59-A6C34878D82A}">
                    <a16:rowId xmlns:a16="http://schemas.microsoft.com/office/drawing/2014/main" val="10001"/>
                  </a:ext>
                </a:extLst>
              </a:tr>
              <a:tr h="1276125">
                <a:tc>
                  <a:txBody>
                    <a:bodyPr/>
                    <a:lstStyle/>
                    <a:p>
                      <a:pPr marL="0" marR="0" lvl="0" indent="0" algn="l" rtl="0">
                        <a:spcBef>
                          <a:spcPts val="0"/>
                        </a:spcBef>
                        <a:spcAft>
                          <a:spcPts val="0"/>
                        </a:spcAft>
                        <a:buNone/>
                      </a:pPr>
                      <a:r>
                        <a:rPr lang="en-US" sz="2400" b="1">
                          <a:latin typeface="Arial"/>
                          <a:ea typeface="Arial"/>
                          <a:cs typeface="Arial"/>
                          <a:sym typeface="Arial"/>
                        </a:rPr>
                        <a:t>Who </a:t>
                      </a:r>
                      <a:endParaRPr sz="2400"/>
                    </a:p>
                  </a:txBody>
                  <a:tcPr marL="91450" marR="91450" marT="45725" marB="45725">
                    <a:solidFill>
                      <a:srgbClr val="807064">
                        <a:alpha val="20000"/>
                      </a:srgbClr>
                    </a:solidFill>
                  </a:tcPr>
                </a:tc>
                <a:tc>
                  <a:txBody>
                    <a:bodyPr/>
                    <a:lstStyle/>
                    <a:p>
                      <a:pPr marL="342900" marR="0" lvl="0" indent="-355600" algn="l" rtl="0">
                        <a:lnSpc>
                          <a:spcPct val="100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Student-generated/student-facing</a:t>
                      </a:r>
                      <a:endParaRPr sz="1600"/>
                    </a:p>
                    <a:p>
                      <a:pPr marL="342900" marR="0" lvl="0" indent="-355600" algn="l" rtl="0">
                        <a:spcBef>
                          <a:spcPts val="0"/>
                        </a:spcBef>
                        <a:spcAft>
                          <a:spcPts val="0"/>
                        </a:spcAft>
                        <a:buClr>
                          <a:schemeClr val="dk1"/>
                        </a:buClr>
                        <a:buSzPts val="2200"/>
                        <a:buFont typeface="Arial"/>
                        <a:buChar char="•"/>
                      </a:pPr>
                      <a:r>
                        <a:rPr lang="en-US" sz="2200" u="none" strike="noStrike">
                          <a:latin typeface="Arial"/>
                          <a:ea typeface="Arial"/>
                          <a:cs typeface="Arial"/>
                          <a:sym typeface="Arial"/>
                        </a:rPr>
                        <a:t>Usually school counselor or advisor-facilitated</a:t>
                      </a:r>
                      <a:endParaRPr sz="2200">
                        <a:latin typeface="Arial"/>
                        <a:ea typeface="Arial"/>
                        <a:cs typeface="Arial"/>
                        <a:sym typeface="Arial"/>
                      </a:endParaRPr>
                    </a:p>
                  </a:txBody>
                  <a:tcPr marL="91450" marR="91450" marT="45725" marB="45725">
                    <a:solidFill>
                      <a:srgbClr val="FDB913">
                        <a:alpha val="20000"/>
                      </a:srgbClr>
                    </a:solidFill>
                  </a:tcPr>
                </a:tc>
                <a:tc>
                  <a:txBody>
                    <a:bodyPr/>
                    <a:lstStyle/>
                    <a:p>
                      <a:pPr marL="342900" marR="0" lvl="0" indent="-355600" algn="l" rtl="0">
                        <a:spcBef>
                          <a:spcPts val="0"/>
                        </a:spcBef>
                        <a:spcAft>
                          <a:spcPts val="0"/>
                        </a:spcAft>
                        <a:buClr>
                          <a:schemeClr val="dk1"/>
                        </a:buClr>
                        <a:buSzPts val="2200"/>
                        <a:buFont typeface="Arial"/>
                        <a:buChar char="•"/>
                      </a:pPr>
                      <a:r>
                        <a:rPr lang="en-US" sz="2200" u="none" strike="noStrike">
                          <a:latin typeface="Arial"/>
                          <a:ea typeface="Arial"/>
                          <a:cs typeface="Arial"/>
                          <a:sym typeface="Arial"/>
                        </a:rPr>
                        <a:t>IEP Team</a:t>
                      </a:r>
                      <a:endParaRPr sz="2200"/>
                    </a:p>
                    <a:p>
                      <a:pPr marL="0" marR="0" lvl="0" indent="0" algn="l" rtl="0">
                        <a:spcBef>
                          <a:spcPts val="0"/>
                        </a:spcBef>
                        <a:spcAft>
                          <a:spcPts val="0"/>
                        </a:spcAft>
                        <a:buClr>
                          <a:schemeClr val="dk1"/>
                        </a:buClr>
                        <a:buSzPts val="2000"/>
                        <a:buFont typeface="Calibri"/>
                        <a:buNone/>
                      </a:pPr>
                      <a:endParaRPr sz="2200" u="none" strike="noStrike">
                        <a:latin typeface="Arial"/>
                        <a:ea typeface="Arial"/>
                        <a:cs typeface="Arial"/>
                        <a:sym typeface="Arial"/>
                      </a:endParaRPr>
                    </a:p>
                    <a:p>
                      <a:pPr marL="0" marR="0" lvl="0" indent="0" algn="l" rtl="0">
                        <a:spcBef>
                          <a:spcPts val="0"/>
                        </a:spcBef>
                        <a:spcAft>
                          <a:spcPts val="0"/>
                        </a:spcAft>
                        <a:buClr>
                          <a:schemeClr val="dk1"/>
                        </a:buClr>
                        <a:buSzPts val="2000"/>
                        <a:buFont typeface="Calibri"/>
                        <a:buNone/>
                      </a:pPr>
                      <a:endParaRPr sz="2200" b="0" i="0" u="none" strike="noStrike">
                        <a:latin typeface="Arial"/>
                        <a:ea typeface="Arial"/>
                        <a:cs typeface="Arial"/>
                        <a:sym typeface="Arial"/>
                      </a:endParaRPr>
                    </a:p>
                  </a:txBody>
                  <a:tcPr marL="91450" marR="91450" marT="45725" marB="45725">
                    <a:solidFill>
                      <a:srgbClr val="124A12">
                        <a:alpha val="20000"/>
                      </a:srgbClr>
                    </a:solidFill>
                  </a:tcPr>
                </a:tc>
                <a:extLst>
                  <a:ext uri="{0D108BD9-81ED-4DB2-BD59-A6C34878D82A}">
                    <a16:rowId xmlns:a16="http://schemas.microsoft.com/office/drawing/2014/main" val="10002"/>
                  </a:ext>
                </a:extLst>
              </a:tr>
              <a:tr h="530050">
                <a:tc>
                  <a:txBody>
                    <a:bodyPr/>
                    <a:lstStyle/>
                    <a:p>
                      <a:pPr marL="0" marR="0" lvl="0" indent="0" algn="l" rtl="0">
                        <a:spcBef>
                          <a:spcPts val="0"/>
                        </a:spcBef>
                        <a:spcAft>
                          <a:spcPts val="0"/>
                        </a:spcAft>
                        <a:buClr>
                          <a:schemeClr val="dk1"/>
                        </a:buClr>
                        <a:buSzPts val="2000"/>
                        <a:buFont typeface="Arial"/>
                        <a:buNone/>
                      </a:pPr>
                      <a:r>
                        <a:rPr lang="en-US" sz="2400" b="1">
                          <a:latin typeface="Arial"/>
                          <a:ea typeface="Arial"/>
                          <a:cs typeface="Arial"/>
                          <a:sym typeface="Arial"/>
                        </a:rPr>
                        <a:t>Why</a:t>
                      </a:r>
                      <a:endParaRPr sz="2400"/>
                    </a:p>
                  </a:txBody>
                  <a:tcPr marL="91450" marR="91450" marT="45725" marB="45725">
                    <a:solidFill>
                      <a:srgbClr val="807064">
                        <a:alpha val="20000"/>
                      </a:srgbClr>
                    </a:solidFill>
                  </a:tcPr>
                </a:tc>
                <a:tc>
                  <a:txBody>
                    <a:bodyPr/>
                    <a:lstStyle/>
                    <a:p>
                      <a:pPr marL="0" marR="0" lvl="0" indent="0" algn="l" rtl="0">
                        <a:spcBef>
                          <a:spcPts val="0"/>
                        </a:spcBef>
                        <a:spcAft>
                          <a:spcPts val="0"/>
                        </a:spcAft>
                        <a:buClr>
                          <a:schemeClr val="dk1"/>
                        </a:buClr>
                        <a:buSzPts val="2000"/>
                        <a:buFont typeface="Arial"/>
                        <a:buNone/>
                      </a:pPr>
                      <a:r>
                        <a:rPr lang="en-US" sz="2200" u="none" strike="noStrike">
                          <a:latin typeface="Arial"/>
                          <a:ea typeface="Arial"/>
                          <a:cs typeface="Arial"/>
                          <a:sym typeface="Arial"/>
                        </a:rPr>
                        <a:t>State graduation requirement</a:t>
                      </a:r>
                      <a:endParaRPr sz="2200">
                        <a:latin typeface="Arial"/>
                        <a:ea typeface="Arial"/>
                        <a:cs typeface="Arial"/>
                        <a:sym typeface="Arial"/>
                      </a:endParaRPr>
                    </a:p>
                  </a:txBody>
                  <a:tcPr marL="91450" marR="91450" marT="45725" marB="45725">
                    <a:solidFill>
                      <a:srgbClr val="FDB913">
                        <a:alpha val="20000"/>
                      </a:srgbClr>
                    </a:solidFill>
                  </a:tcPr>
                </a:tc>
                <a:tc>
                  <a:txBody>
                    <a:bodyPr/>
                    <a:lstStyle/>
                    <a:p>
                      <a:pPr marL="0" marR="0" lvl="0" indent="0" algn="l" rtl="0">
                        <a:spcBef>
                          <a:spcPts val="0"/>
                        </a:spcBef>
                        <a:spcAft>
                          <a:spcPts val="0"/>
                        </a:spcAft>
                        <a:buClr>
                          <a:schemeClr val="dk1"/>
                        </a:buClr>
                        <a:buSzPts val="2000"/>
                        <a:buFont typeface="Arial"/>
                        <a:buNone/>
                      </a:pPr>
                      <a:r>
                        <a:rPr lang="en-US" sz="2200" u="none" strike="noStrike">
                          <a:latin typeface="Arial"/>
                          <a:ea typeface="Arial"/>
                          <a:cs typeface="Arial"/>
                          <a:sym typeface="Arial"/>
                        </a:rPr>
                        <a:t>Federal requirement (IDEA)</a:t>
                      </a:r>
                      <a:endParaRPr sz="2200">
                        <a:latin typeface="Arial"/>
                        <a:ea typeface="Arial"/>
                        <a:cs typeface="Arial"/>
                        <a:sym typeface="Arial"/>
                      </a:endParaRPr>
                    </a:p>
                  </a:txBody>
                  <a:tcPr marL="91450" marR="91450" marT="45725" marB="45725">
                    <a:solidFill>
                      <a:srgbClr val="124A12">
                        <a:alpha val="20000"/>
                      </a:srgbClr>
                    </a:solidFill>
                  </a:tcPr>
                </a:tc>
                <a:extLst>
                  <a:ext uri="{0D108BD9-81ED-4DB2-BD59-A6C34878D82A}">
                    <a16:rowId xmlns:a16="http://schemas.microsoft.com/office/drawing/2014/main" val="10003"/>
                  </a:ext>
                </a:extLst>
              </a:tr>
              <a:tr h="1206850">
                <a:tc>
                  <a:txBody>
                    <a:bodyPr/>
                    <a:lstStyle/>
                    <a:p>
                      <a:pPr marL="0" marR="0" lvl="0" indent="0" algn="l" rtl="0">
                        <a:spcBef>
                          <a:spcPts val="0"/>
                        </a:spcBef>
                        <a:spcAft>
                          <a:spcPts val="0"/>
                        </a:spcAft>
                        <a:buClr>
                          <a:schemeClr val="dk1"/>
                        </a:buClr>
                        <a:buSzPts val="2000"/>
                        <a:buFont typeface="Arial"/>
                        <a:buNone/>
                      </a:pPr>
                      <a:r>
                        <a:rPr lang="en-US" sz="2400" b="1" u="none" strike="noStrike">
                          <a:latin typeface="Arial"/>
                          <a:ea typeface="Arial"/>
                          <a:cs typeface="Arial"/>
                          <a:sym typeface="Arial"/>
                        </a:rPr>
                        <a:t>How </a:t>
                      </a:r>
                      <a:endParaRPr sz="2400" b="1">
                        <a:latin typeface="Arial"/>
                        <a:ea typeface="Arial"/>
                        <a:cs typeface="Arial"/>
                        <a:sym typeface="Arial"/>
                      </a:endParaRPr>
                    </a:p>
                  </a:txBody>
                  <a:tcPr marL="91450" marR="91450" marT="45725" marB="45725">
                    <a:solidFill>
                      <a:srgbClr val="807064">
                        <a:alpha val="20000"/>
                      </a:srgbClr>
                    </a:solidFill>
                  </a:tcPr>
                </a:tc>
                <a:tc>
                  <a:txBody>
                    <a:bodyPr/>
                    <a:lstStyle/>
                    <a:p>
                      <a:pPr marL="342900" marR="0" lvl="0" indent="-355600" algn="l" rtl="0">
                        <a:spcBef>
                          <a:spcPts val="0"/>
                        </a:spcBef>
                        <a:spcAft>
                          <a:spcPts val="0"/>
                        </a:spcAft>
                        <a:buClr>
                          <a:schemeClr val="dk1"/>
                        </a:buClr>
                        <a:buSzPts val="2200"/>
                        <a:buFont typeface="Arial"/>
                        <a:buChar char="•"/>
                      </a:pPr>
                      <a:r>
                        <a:rPr lang="en-US" sz="2200" u="none" strike="noStrike">
                          <a:latin typeface="Arial"/>
                          <a:ea typeface="Arial"/>
                          <a:cs typeface="Arial"/>
                          <a:sym typeface="Arial"/>
                        </a:rPr>
                        <a:t>Reviewed/updated annually</a:t>
                      </a:r>
                      <a:endParaRPr sz="1600"/>
                    </a:p>
                    <a:p>
                      <a:pPr marL="342900" marR="0" lvl="0" indent="-355600" algn="l" rtl="0">
                        <a:lnSpc>
                          <a:spcPct val="100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Guides course choices and school/community activities</a:t>
                      </a:r>
                      <a:endParaRPr sz="2200" b="0" i="0" u="none" strike="noStrike">
                        <a:latin typeface="Arial"/>
                        <a:ea typeface="Arial"/>
                        <a:cs typeface="Arial"/>
                        <a:sym typeface="Arial"/>
                      </a:endParaRPr>
                    </a:p>
                  </a:txBody>
                  <a:tcPr marL="91450" marR="91450" marT="45725" marB="45725">
                    <a:solidFill>
                      <a:srgbClr val="FDB913">
                        <a:alpha val="20000"/>
                      </a:srgbClr>
                    </a:solidFill>
                  </a:tcPr>
                </a:tc>
                <a:tc>
                  <a:txBody>
                    <a:bodyPr/>
                    <a:lstStyle/>
                    <a:p>
                      <a:pPr marL="342900" marR="0" lvl="0" indent="-355600" algn="l" rtl="0">
                        <a:spcBef>
                          <a:spcPts val="0"/>
                        </a:spcBef>
                        <a:spcAft>
                          <a:spcPts val="0"/>
                        </a:spcAft>
                        <a:buClr>
                          <a:schemeClr val="dk1"/>
                        </a:buClr>
                        <a:buSzPts val="2200"/>
                        <a:buFont typeface="Arial"/>
                        <a:buChar char="•"/>
                      </a:pPr>
                      <a:r>
                        <a:rPr lang="en-US" sz="2200" u="none" strike="noStrike">
                          <a:latin typeface="Arial"/>
                          <a:ea typeface="Arial"/>
                          <a:cs typeface="Arial"/>
                          <a:sym typeface="Arial"/>
                        </a:rPr>
                        <a:t>Reviewed/updated annually</a:t>
                      </a:r>
                      <a:endParaRPr sz="2200"/>
                    </a:p>
                    <a:p>
                      <a:pPr marL="342900" marR="0" lvl="0" indent="-355600" algn="l" rtl="0">
                        <a:lnSpc>
                          <a:spcPct val="100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Guides all activities of the IEP</a:t>
                      </a:r>
                      <a:endParaRPr sz="2200"/>
                    </a:p>
                    <a:p>
                      <a:pPr marL="342900" marR="0" lvl="0" indent="-355600" algn="l" rtl="0">
                        <a:lnSpc>
                          <a:spcPct val="100000"/>
                        </a:lnSpc>
                        <a:spcBef>
                          <a:spcPts val="0"/>
                        </a:spcBef>
                        <a:spcAft>
                          <a:spcPts val="0"/>
                        </a:spcAft>
                        <a:buClr>
                          <a:schemeClr val="dk1"/>
                        </a:buClr>
                        <a:buSzPts val="2200"/>
                        <a:buFont typeface="Arial"/>
                        <a:buChar char="•"/>
                      </a:pPr>
                      <a:r>
                        <a:rPr lang="en-US" sz="2200">
                          <a:latin typeface="Arial"/>
                          <a:ea typeface="Arial"/>
                          <a:cs typeface="Arial"/>
                          <a:sym typeface="Arial"/>
                        </a:rPr>
                        <a:t>Measurable outcomes</a:t>
                      </a:r>
                      <a:endParaRPr sz="2200"/>
                    </a:p>
                  </a:txBody>
                  <a:tcPr marL="91450" marR="91450" marT="45725" marB="45725">
                    <a:solidFill>
                      <a:srgbClr val="124A12">
                        <a:alpha val="20000"/>
                      </a:srgbClr>
                    </a:solidFill>
                  </a:tcPr>
                </a:tc>
                <a:extLst>
                  <a:ext uri="{0D108BD9-81ED-4DB2-BD59-A6C34878D82A}">
                    <a16:rowId xmlns:a16="http://schemas.microsoft.com/office/drawing/2014/main" val="10004"/>
                  </a:ext>
                </a:extLst>
              </a:tr>
            </a:tbl>
          </a:graphicData>
        </a:graphic>
      </p:graphicFrame>
      <p:sp>
        <p:nvSpPr>
          <p:cNvPr id="275" name="Google Shape;275;p32"/>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17</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Strategies/Tips and Tricks  (1 of 2) </a:t>
            </a:r>
            <a:endParaRPr b="1"/>
          </a:p>
        </p:txBody>
      </p:sp>
      <p:sp>
        <p:nvSpPr>
          <p:cNvPr id="282" name="Google Shape;282;p33"/>
          <p:cNvSpPr txBox="1">
            <a:spLocks noGrp="1"/>
          </p:cNvSpPr>
          <p:nvPr>
            <p:ph type="body" idx="1"/>
          </p:nvPr>
        </p:nvSpPr>
        <p:spPr>
          <a:xfrm>
            <a:off x="570150" y="1496300"/>
            <a:ext cx="11051700" cy="4567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a:t>Help the student and parents visualize the future</a:t>
            </a:r>
            <a:endParaRPr sz="2600"/>
          </a:p>
          <a:p>
            <a:pPr marL="457200" lvl="0" indent="-393700" algn="l" rtl="0">
              <a:lnSpc>
                <a:spcPct val="100000"/>
              </a:lnSpc>
              <a:spcBef>
                <a:spcPts val="0"/>
              </a:spcBef>
              <a:spcAft>
                <a:spcPts val="0"/>
              </a:spcAft>
              <a:buSzPts val="2600"/>
              <a:buChar char="★"/>
            </a:pPr>
            <a:r>
              <a:rPr lang="en-US" sz="2600"/>
              <a:t>Start the conversation early – middle school or before </a:t>
            </a:r>
            <a:endParaRPr sz="2600"/>
          </a:p>
          <a:p>
            <a:pPr marL="457200" lvl="0" indent="-393700" algn="l" rtl="0">
              <a:lnSpc>
                <a:spcPct val="100000"/>
              </a:lnSpc>
              <a:spcBef>
                <a:spcPts val="0"/>
              </a:spcBef>
              <a:spcAft>
                <a:spcPts val="0"/>
              </a:spcAft>
              <a:buSzPts val="2600"/>
              <a:buChar char="★"/>
            </a:pPr>
            <a:r>
              <a:rPr lang="en-US" sz="2600"/>
              <a:t>Prepare the student for independence (self determination, self advocacy, decision making, etc.) </a:t>
            </a:r>
            <a:endParaRPr sz="2600"/>
          </a:p>
          <a:p>
            <a:pPr marL="457200" lvl="0" indent="-393700" algn="l" rtl="0">
              <a:lnSpc>
                <a:spcPct val="100000"/>
              </a:lnSpc>
              <a:spcBef>
                <a:spcPts val="0"/>
              </a:spcBef>
              <a:spcAft>
                <a:spcPts val="0"/>
              </a:spcAft>
              <a:buSzPts val="2600"/>
              <a:buChar char="★"/>
            </a:pPr>
            <a:r>
              <a:rPr lang="en-US" sz="2600"/>
              <a:t>Have high expectations and rigorous curriculum that lead to success</a:t>
            </a:r>
            <a:endParaRPr sz="2600"/>
          </a:p>
          <a:p>
            <a:pPr marL="457200" lvl="0" indent="-393700" algn="l" rtl="0">
              <a:lnSpc>
                <a:spcPct val="100000"/>
              </a:lnSpc>
              <a:spcBef>
                <a:spcPts val="0"/>
              </a:spcBef>
              <a:spcAft>
                <a:spcPts val="0"/>
              </a:spcAft>
              <a:buSzPts val="2600"/>
              <a:buChar char="★"/>
            </a:pPr>
            <a:r>
              <a:rPr lang="en-US" sz="2600"/>
              <a:t>Actively engage students in their learning with post school goals in mind </a:t>
            </a:r>
            <a:endParaRPr sz="2600"/>
          </a:p>
          <a:p>
            <a:pPr marL="457200" lvl="0" indent="-393700" algn="l" rtl="0">
              <a:lnSpc>
                <a:spcPct val="100000"/>
              </a:lnSpc>
              <a:spcBef>
                <a:spcPts val="0"/>
              </a:spcBef>
              <a:spcAft>
                <a:spcPts val="0"/>
              </a:spcAft>
              <a:buSzPts val="2600"/>
              <a:buChar char="★"/>
            </a:pPr>
            <a:r>
              <a:rPr lang="en-US" sz="2600"/>
              <a:t>Teach “soft skills”</a:t>
            </a:r>
            <a:endParaRPr sz="2600"/>
          </a:p>
          <a:p>
            <a:pPr marL="457200" lvl="0" indent="-393700" algn="l" rtl="0">
              <a:lnSpc>
                <a:spcPct val="100000"/>
              </a:lnSpc>
              <a:spcBef>
                <a:spcPts val="0"/>
              </a:spcBef>
              <a:spcAft>
                <a:spcPts val="0"/>
              </a:spcAft>
              <a:buSzPts val="2600"/>
              <a:buChar char="★"/>
            </a:pPr>
            <a:r>
              <a:rPr lang="en-US" sz="2600"/>
              <a:t>Teach students the </a:t>
            </a:r>
            <a:r>
              <a:rPr lang="en-US" sz="2600" u="sng">
                <a:solidFill>
                  <a:schemeClr val="accent3"/>
                </a:solidFill>
                <a:hlinkClick r:id="rId3">
                  <a:extLst>
                    <a:ext uri="{A12FA001-AC4F-418D-AE19-62706E023703}">
                      <ahyp:hlinkClr xmlns:ahyp="http://schemas.microsoft.com/office/drawing/2018/hyperlinkcolor" val="tx"/>
                    </a:ext>
                  </a:extLst>
                </a:hlinkClick>
              </a:rPr>
              <a:t>28 Skills of a Really Ready Student </a:t>
            </a:r>
            <a:endParaRPr sz="2600"/>
          </a:p>
          <a:p>
            <a:pPr marL="457200" lvl="0" indent="-393700" algn="l" rtl="0">
              <a:lnSpc>
                <a:spcPct val="100000"/>
              </a:lnSpc>
              <a:spcBef>
                <a:spcPts val="0"/>
              </a:spcBef>
              <a:spcAft>
                <a:spcPts val="0"/>
              </a:spcAft>
              <a:buSzPts val="2600"/>
              <a:buChar char="★"/>
            </a:pPr>
            <a:r>
              <a:rPr lang="en-US" sz="2600"/>
              <a:t>Provide opportunities for students to explore careers and their community</a:t>
            </a:r>
            <a:endParaRPr sz="2600"/>
          </a:p>
          <a:p>
            <a:pPr marL="228600" lvl="0" indent="-50800" algn="l" rtl="0">
              <a:lnSpc>
                <a:spcPct val="90000"/>
              </a:lnSpc>
              <a:spcBef>
                <a:spcPts val="1000"/>
              </a:spcBef>
              <a:spcAft>
                <a:spcPts val="0"/>
              </a:spcAft>
              <a:buClr>
                <a:schemeClr val="dk1"/>
              </a:buClr>
              <a:buSzPts val="2800"/>
              <a:buNone/>
            </a:pPr>
            <a:endParaRPr/>
          </a:p>
          <a:p>
            <a:pPr marL="228600" lvl="0" indent="-76200" algn="l" rtl="0">
              <a:lnSpc>
                <a:spcPct val="90000"/>
              </a:lnSpc>
              <a:spcBef>
                <a:spcPts val="1000"/>
              </a:spcBef>
              <a:spcAft>
                <a:spcPts val="0"/>
              </a:spcAft>
              <a:buClr>
                <a:schemeClr val="dk1"/>
              </a:buClr>
              <a:buSzPts val="2400"/>
              <a:buNone/>
            </a:pPr>
            <a:endParaRPr sz="2400"/>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83" name="Google Shape;283;p33"/>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18</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Strategies/Tips and Tricks  (2 of 2) </a:t>
            </a:r>
            <a:endParaRPr b="1"/>
          </a:p>
        </p:txBody>
      </p:sp>
      <p:sp>
        <p:nvSpPr>
          <p:cNvPr id="290" name="Google Shape;290;p34"/>
          <p:cNvSpPr txBox="1">
            <a:spLocks noGrp="1"/>
          </p:cNvSpPr>
          <p:nvPr>
            <p:ph type="body" idx="1"/>
          </p:nvPr>
        </p:nvSpPr>
        <p:spPr>
          <a:xfrm>
            <a:off x="838200" y="1602600"/>
            <a:ext cx="10515600" cy="42558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Char char="★"/>
            </a:pPr>
            <a:r>
              <a:rPr lang="en-US" sz="2600"/>
              <a:t>Access work-based experiences </a:t>
            </a:r>
            <a:endParaRPr sz="2700"/>
          </a:p>
          <a:p>
            <a:pPr marL="457200" lvl="0" indent="-393700" algn="l" rtl="0">
              <a:lnSpc>
                <a:spcPct val="100000"/>
              </a:lnSpc>
              <a:spcBef>
                <a:spcPts val="0"/>
              </a:spcBef>
              <a:spcAft>
                <a:spcPts val="0"/>
              </a:spcAft>
              <a:buSzPts val="2600"/>
              <a:buChar char="★"/>
            </a:pPr>
            <a:r>
              <a:rPr lang="en-US" sz="2600"/>
              <a:t>Think ‘outside the box’ or ‘as if there is no box’</a:t>
            </a:r>
            <a:endParaRPr sz="2700"/>
          </a:p>
          <a:p>
            <a:pPr marL="457200" lvl="0" indent="-393700" algn="l" rtl="0">
              <a:lnSpc>
                <a:spcPct val="100000"/>
              </a:lnSpc>
              <a:spcBef>
                <a:spcPts val="0"/>
              </a:spcBef>
              <a:spcAft>
                <a:spcPts val="0"/>
              </a:spcAft>
              <a:buSzPts val="2600"/>
              <a:buChar char="★"/>
            </a:pPr>
            <a:r>
              <a:rPr lang="en-US" sz="2600"/>
              <a:t>Engage the community – businesses, clubs, activities, etc.</a:t>
            </a:r>
            <a:endParaRPr sz="2600"/>
          </a:p>
          <a:p>
            <a:pPr marL="457200" lvl="0" indent="-400050" algn="l" rtl="0">
              <a:lnSpc>
                <a:spcPct val="100000"/>
              </a:lnSpc>
              <a:spcBef>
                <a:spcPts val="0"/>
              </a:spcBef>
              <a:spcAft>
                <a:spcPts val="0"/>
              </a:spcAft>
              <a:buSzPts val="2700"/>
              <a:buChar char="★"/>
            </a:pPr>
            <a:r>
              <a:rPr lang="en-US" sz="2600"/>
              <a:t> </a:t>
            </a:r>
            <a:r>
              <a:rPr lang="en-US" sz="2700"/>
              <a:t>Collaborate with the student and others to support the  navigation of their high school opportunities and relationship to their post high school plans</a:t>
            </a:r>
            <a:endParaRPr sz="2700"/>
          </a:p>
          <a:p>
            <a:pPr marL="457200" lvl="0" indent="-393700" algn="l" rtl="0">
              <a:lnSpc>
                <a:spcPct val="100000"/>
              </a:lnSpc>
              <a:spcBef>
                <a:spcPts val="0"/>
              </a:spcBef>
              <a:spcAft>
                <a:spcPts val="0"/>
              </a:spcAft>
              <a:buSzPts val="2600"/>
              <a:buChar char="★"/>
            </a:pPr>
            <a:r>
              <a:rPr lang="en-US" sz="2700"/>
              <a:t>Create opportunities to provide evidence-based practices for post school success for </a:t>
            </a:r>
            <a:r>
              <a:rPr lang="en-US" sz="2700" b="1"/>
              <a:t>all</a:t>
            </a:r>
            <a:r>
              <a:rPr lang="en-US" sz="2700"/>
              <a:t> students</a:t>
            </a:r>
            <a:endParaRPr sz="2600"/>
          </a:p>
          <a:p>
            <a:pPr marL="228600" lvl="0" indent="-57150" algn="l" rtl="0">
              <a:lnSpc>
                <a:spcPct val="90000"/>
              </a:lnSpc>
              <a:spcBef>
                <a:spcPts val="1000"/>
              </a:spcBef>
              <a:spcAft>
                <a:spcPts val="0"/>
              </a:spcAft>
              <a:buClr>
                <a:schemeClr val="dk1"/>
              </a:buClr>
              <a:buSzPts val="2700"/>
              <a:buNone/>
            </a:pPr>
            <a:endParaRPr sz="2700"/>
          </a:p>
        </p:txBody>
      </p:sp>
      <p:sp>
        <p:nvSpPr>
          <p:cNvPr id="291" name="Google Shape;291;p34"/>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19</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a:t>
            </a:fld>
            <a:endParaRPr/>
          </a:p>
        </p:txBody>
      </p:sp>
      <p:sp>
        <p:nvSpPr>
          <p:cNvPr id="126" name="Google Shape;126;p17"/>
          <p:cNvSpPr txBox="1">
            <a:spLocks noGrp="1"/>
          </p:cNvSpPr>
          <p:nvPr>
            <p:ph type="title"/>
          </p:nvPr>
        </p:nvSpPr>
        <p:spPr>
          <a:xfrm>
            <a:off x="838200" y="365125"/>
            <a:ext cx="10515600" cy="110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Quattrocento Sans"/>
              <a:buNone/>
            </a:pPr>
            <a:r>
              <a:rPr lang="en-US" b="1" dirty="0"/>
              <a:t>Land Acknowledgement </a:t>
            </a:r>
            <a:endParaRPr b="1" dirty="0"/>
          </a:p>
        </p:txBody>
      </p:sp>
      <p:pic>
        <p:nvPicPr>
          <p:cNvPr id="127" name="Google Shape;127;p17" descr="Blank map of Washington"/>
          <p:cNvPicPr preferRelativeResize="0">
            <a:picLocks noGrp="1"/>
          </p:cNvPicPr>
          <p:nvPr>
            <p:ph type="body" idx="1"/>
          </p:nvPr>
        </p:nvPicPr>
        <p:blipFill rotWithShape="1">
          <a:blip r:embed="rId3">
            <a:alphaModFix/>
          </a:blip>
          <a:srcRect l="-1160" t="2728" r="1160" b="2204"/>
          <a:stretch/>
        </p:blipFill>
        <p:spPr>
          <a:xfrm>
            <a:off x="2742600" y="1423075"/>
            <a:ext cx="6706800" cy="459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838200" y="365126"/>
            <a:ext cx="10515600" cy="11523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Tools and Resources</a:t>
            </a:r>
            <a:r>
              <a:rPr lang="en-US"/>
              <a:t> </a:t>
            </a:r>
            <a:endParaRPr/>
          </a:p>
        </p:txBody>
      </p:sp>
      <p:sp>
        <p:nvSpPr>
          <p:cNvPr id="298" name="Google Shape;298;p35"/>
          <p:cNvSpPr txBox="1">
            <a:spLocks noGrp="1"/>
          </p:cNvSpPr>
          <p:nvPr>
            <p:ph type="body" idx="1"/>
          </p:nvPr>
        </p:nvSpPr>
        <p:spPr>
          <a:xfrm>
            <a:off x="838200" y="1398466"/>
            <a:ext cx="10997100" cy="4659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u="sng">
                <a:solidFill>
                  <a:schemeClr val="hlink"/>
                </a:solidFill>
                <a:hlinkClick r:id="rId3"/>
              </a:rPr>
              <a:t>28 Skills of a Really Ready Student </a:t>
            </a:r>
            <a:endParaRPr/>
          </a:p>
          <a:p>
            <a:pPr marL="457200" lvl="0" indent="-342900" algn="l" rtl="0">
              <a:lnSpc>
                <a:spcPct val="100000"/>
              </a:lnSpc>
              <a:spcBef>
                <a:spcPts val="0"/>
              </a:spcBef>
              <a:spcAft>
                <a:spcPts val="0"/>
              </a:spcAft>
              <a:buSzPts val="1800"/>
              <a:buChar char="❏"/>
            </a:pPr>
            <a:r>
              <a:rPr lang="en-US" u="sng">
                <a:solidFill>
                  <a:schemeClr val="hlink"/>
                </a:solidFill>
                <a:hlinkClick r:id="rId4"/>
              </a:rPr>
              <a:t>Guidelines for Aligning HSBPs and IEP Transition Plans</a:t>
            </a:r>
            <a:endParaRPr/>
          </a:p>
          <a:p>
            <a:pPr marL="457200" lvl="0" indent="-342900" algn="l" rtl="0">
              <a:lnSpc>
                <a:spcPct val="100000"/>
              </a:lnSpc>
              <a:spcBef>
                <a:spcPts val="0"/>
              </a:spcBef>
              <a:spcAft>
                <a:spcPts val="0"/>
              </a:spcAft>
              <a:buSzPts val="1800"/>
              <a:buChar char="❏"/>
            </a:pPr>
            <a:r>
              <a:rPr lang="en-US" u="sng">
                <a:solidFill>
                  <a:schemeClr val="hlink"/>
                </a:solidFill>
                <a:hlinkClick r:id="rId5"/>
              </a:rPr>
              <a:t>High School and Beyond Plan IEP Transition Checklists for Educators </a:t>
            </a:r>
            <a:endParaRPr/>
          </a:p>
          <a:p>
            <a:pPr marL="457200" lvl="0" indent="-342900" algn="l" rtl="0">
              <a:lnSpc>
                <a:spcPct val="100000"/>
              </a:lnSpc>
              <a:spcBef>
                <a:spcPts val="0"/>
              </a:spcBef>
              <a:spcAft>
                <a:spcPts val="0"/>
              </a:spcAft>
              <a:buSzPts val="1800"/>
              <a:buChar char="❏"/>
            </a:pPr>
            <a:r>
              <a:rPr lang="en-US" u="sng">
                <a:solidFill>
                  <a:schemeClr val="hlink"/>
                </a:solidFill>
                <a:hlinkClick r:id="rId6"/>
              </a:rPr>
              <a:t>National Center on Secondary Education and Transition </a:t>
            </a:r>
            <a:endParaRPr/>
          </a:p>
          <a:p>
            <a:pPr marL="457200" lvl="0" indent="-342900" algn="l" rtl="0">
              <a:lnSpc>
                <a:spcPct val="100000"/>
              </a:lnSpc>
              <a:spcBef>
                <a:spcPts val="0"/>
              </a:spcBef>
              <a:spcAft>
                <a:spcPts val="0"/>
              </a:spcAft>
              <a:buSzPts val="1800"/>
              <a:buChar char="❏"/>
            </a:pPr>
            <a:r>
              <a:rPr lang="en-US" u="sng">
                <a:solidFill>
                  <a:schemeClr val="hlink"/>
                </a:solidFill>
                <a:hlinkClick r:id="rId7"/>
              </a:rPr>
              <a:t>OSPI Secondary Transition </a:t>
            </a:r>
            <a:endParaRPr/>
          </a:p>
          <a:p>
            <a:pPr marL="457200" lvl="0" indent="-342900" algn="l" rtl="0">
              <a:lnSpc>
                <a:spcPct val="100000"/>
              </a:lnSpc>
              <a:spcBef>
                <a:spcPts val="0"/>
              </a:spcBef>
              <a:spcAft>
                <a:spcPts val="0"/>
              </a:spcAft>
              <a:buSzPts val="1800"/>
              <a:buChar char="❏"/>
            </a:pPr>
            <a:r>
              <a:rPr lang="en-US" u="sng">
                <a:solidFill>
                  <a:schemeClr val="hlink"/>
                </a:solidFill>
                <a:hlinkClick r:id="rId8"/>
              </a:rPr>
              <a:t>Soft Skills to Pay the Bills </a:t>
            </a:r>
            <a:endParaRPr/>
          </a:p>
          <a:p>
            <a:pPr marL="457200" lvl="0" indent="-342900" algn="l" rtl="0">
              <a:lnSpc>
                <a:spcPct val="100000"/>
              </a:lnSpc>
              <a:spcBef>
                <a:spcPts val="0"/>
              </a:spcBef>
              <a:spcAft>
                <a:spcPts val="0"/>
              </a:spcAft>
              <a:buSzPts val="1800"/>
              <a:buChar char="❏"/>
            </a:pPr>
            <a:r>
              <a:rPr lang="en-US" u="sng">
                <a:solidFill>
                  <a:schemeClr val="hlink"/>
                </a:solidFill>
                <a:hlinkClick r:id="rId9"/>
              </a:rPr>
              <a:t>T-Folio</a:t>
            </a:r>
            <a:endParaRPr u="sng">
              <a:solidFill>
                <a:schemeClr val="hlink"/>
              </a:solidFill>
              <a:hlinkClick r:id="rId4"/>
            </a:endParaRPr>
          </a:p>
          <a:p>
            <a:pPr marL="457200" lvl="0" indent="-342900" algn="l" rtl="0">
              <a:lnSpc>
                <a:spcPct val="100000"/>
              </a:lnSpc>
              <a:spcBef>
                <a:spcPts val="0"/>
              </a:spcBef>
              <a:spcAft>
                <a:spcPts val="0"/>
              </a:spcAft>
              <a:buSzPts val="1800"/>
              <a:buChar char="❏"/>
            </a:pPr>
            <a:r>
              <a:rPr lang="en-US" u="sng">
                <a:solidFill>
                  <a:schemeClr val="hlink"/>
                </a:solidFill>
                <a:hlinkClick r:id="rId10"/>
              </a:rPr>
              <a:t>Transition Coalition</a:t>
            </a:r>
            <a:endParaRPr/>
          </a:p>
          <a:p>
            <a:pPr marL="457200" lvl="0" indent="-342900" algn="l" rtl="0">
              <a:lnSpc>
                <a:spcPct val="100000"/>
              </a:lnSpc>
              <a:spcBef>
                <a:spcPts val="0"/>
              </a:spcBef>
              <a:spcAft>
                <a:spcPts val="0"/>
              </a:spcAft>
              <a:buSzPts val="1800"/>
              <a:buChar char="❏"/>
            </a:pPr>
            <a:r>
              <a:rPr lang="en-US" u="sng">
                <a:solidFill>
                  <a:schemeClr val="hlink"/>
                </a:solidFill>
                <a:hlinkClick r:id="rId11"/>
              </a:rPr>
              <a:t>Zarrow Center Transition Education Resources </a:t>
            </a:r>
            <a:endParaRPr/>
          </a:p>
          <a:p>
            <a:pPr marL="228600" lvl="0" indent="-50800" algn="l" rtl="0">
              <a:lnSpc>
                <a:spcPct val="90000"/>
              </a:lnSpc>
              <a:spcBef>
                <a:spcPts val="1000"/>
              </a:spcBef>
              <a:spcAft>
                <a:spcPts val="0"/>
              </a:spcAft>
              <a:buClr>
                <a:schemeClr val="dk1"/>
              </a:buClr>
              <a:buSzPts val="2800"/>
              <a:buNone/>
            </a:pPr>
            <a:endParaRPr/>
          </a:p>
        </p:txBody>
      </p:sp>
      <p:sp>
        <p:nvSpPr>
          <p:cNvPr id="299" name="Google Shape;299;p35"/>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20</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What is the T-Folio? </a:t>
            </a:r>
            <a:endParaRPr b="1"/>
          </a:p>
        </p:txBody>
      </p:sp>
      <p:sp>
        <p:nvSpPr>
          <p:cNvPr id="307" name="Google Shape;307;p36"/>
          <p:cNvSpPr txBox="1">
            <a:spLocks noGrp="1"/>
          </p:cNvSpPr>
          <p:nvPr>
            <p:ph type="body" idx="1"/>
          </p:nvPr>
        </p:nvSpPr>
        <p:spPr>
          <a:xfrm>
            <a:off x="838200" y="1588650"/>
            <a:ext cx="10515600" cy="3596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A free digital platform with a series of interactive exercises that helps youth complete the items needed for their transition portfolios and high school and beyond plans through the support of a facilitator.</a:t>
            </a:r>
            <a:endParaRPr/>
          </a:p>
          <a:p>
            <a:pPr marL="457200" lvl="0" indent="-342900" algn="l" rtl="0">
              <a:lnSpc>
                <a:spcPct val="100000"/>
              </a:lnSpc>
              <a:spcBef>
                <a:spcPts val="0"/>
              </a:spcBef>
              <a:spcAft>
                <a:spcPts val="0"/>
              </a:spcAft>
              <a:buSzPts val="1800"/>
              <a:buChar char="●"/>
            </a:pPr>
            <a:r>
              <a:rPr lang="en-US"/>
              <a:t>Schools and counselors are already required to provide planning for transition services and graduation. The T-Folio is a supplemental tool that makes it easier! </a:t>
            </a:r>
            <a:endParaRPr/>
          </a:p>
        </p:txBody>
      </p:sp>
      <p:sp>
        <p:nvSpPr>
          <p:cNvPr id="308" name="Google Shape;308;p36"/>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21</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T-Folio aligns with: </a:t>
            </a:r>
            <a:endParaRPr b="1" dirty="0"/>
          </a:p>
        </p:txBody>
      </p:sp>
      <p:sp>
        <p:nvSpPr>
          <p:cNvPr id="314" name="Google Shape;314;p37"/>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u="sng">
                <a:solidFill>
                  <a:schemeClr val="hlink"/>
                </a:solidFill>
                <a:hlinkClick r:id="rId3"/>
              </a:rPr>
              <a:t>Individualized Education Program</a:t>
            </a:r>
            <a:r>
              <a:rPr lang="en-US"/>
              <a:t> (IEP) transition planning</a:t>
            </a:r>
            <a:endParaRPr/>
          </a:p>
          <a:p>
            <a:pPr marL="457200" lvl="0" indent="-342900" algn="l" rtl="0">
              <a:lnSpc>
                <a:spcPct val="100000"/>
              </a:lnSpc>
              <a:spcBef>
                <a:spcPts val="0"/>
              </a:spcBef>
              <a:spcAft>
                <a:spcPts val="0"/>
              </a:spcAft>
              <a:buSzPts val="1800"/>
              <a:buChar char="●"/>
            </a:pPr>
            <a:r>
              <a:rPr lang="en-US" u="sng">
                <a:solidFill>
                  <a:schemeClr val="hlink"/>
                </a:solidFill>
                <a:hlinkClick r:id="rId4"/>
              </a:rPr>
              <a:t>High School and Beyond Plans </a:t>
            </a:r>
            <a:r>
              <a:rPr lang="en-US"/>
              <a:t>(HSBP)</a:t>
            </a:r>
            <a:endParaRPr/>
          </a:p>
          <a:p>
            <a:pPr marL="457200" lvl="0" indent="-342900" algn="l" rtl="0">
              <a:lnSpc>
                <a:spcPct val="100000"/>
              </a:lnSpc>
              <a:spcBef>
                <a:spcPts val="0"/>
              </a:spcBef>
              <a:spcAft>
                <a:spcPts val="0"/>
              </a:spcAft>
              <a:buSzPts val="1800"/>
              <a:buChar char="●"/>
            </a:pPr>
            <a:r>
              <a:rPr lang="en-US"/>
              <a:t>Division of Vocational Rehabilitation’s </a:t>
            </a:r>
            <a:r>
              <a:rPr lang="en-US" u="sng">
                <a:solidFill>
                  <a:schemeClr val="hlink"/>
                </a:solidFill>
                <a:hlinkClick r:id="rId5"/>
              </a:rPr>
              <a:t>Pre-Employment Transition Services</a:t>
            </a:r>
            <a:r>
              <a:rPr lang="en-US"/>
              <a:t>. </a:t>
            </a:r>
            <a:endParaRPr/>
          </a:p>
          <a:p>
            <a:pPr marL="228600" lvl="0" indent="-50800" algn="l" rtl="0">
              <a:lnSpc>
                <a:spcPct val="90000"/>
              </a:lnSpc>
              <a:spcBef>
                <a:spcPts val="1000"/>
              </a:spcBef>
              <a:spcAft>
                <a:spcPts val="0"/>
              </a:spcAft>
              <a:buClr>
                <a:schemeClr val="dk1"/>
              </a:buClr>
              <a:buSzPts val="2800"/>
              <a:buNone/>
            </a:pPr>
            <a:endParaRPr/>
          </a:p>
        </p:txBody>
      </p:sp>
      <p:pic>
        <p:nvPicPr>
          <p:cNvPr id="316" name="Google Shape;316;p37" descr="image of a two part venn diagram - decorative " title="venn diagram"/>
          <p:cNvPicPr preferRelativeResize="0"/>
          <p:nvPr/>
        </p:nvPicPr>
        <p:blipFill rotWithShape="1">
          <a:blip r:embed="rId6">
            <a:alphaModFix/>
          </a:blip>
          <a:srcRect l="10215" t="20380" r="10223" b="5076"/>
          <a:stretch/>
        </p:blipFill>
        <p:spPr>
          <a:xfrm>
            <a:off x="7830600" y="3651550"/>
            <a:ext cx="3491350" cy="2236650"/>
          </a:xfrm>
          <a:prstGeom prst="rect">
            <a:avLst/>
          </a:prstGeom>
          <a:noFill/>
          <a:ln>
            <a:noFill/>
          </a:ln>
        </p:spPr>
      </p:pic>
      <p:sp>
        <p:nvSpPr>
          <p:cNvPr id="315" name="Google Shape;315;p3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22</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T-Folio Units</a:t>
            </a:r>
            <a:endParaRPr b="1" dirty="0"/>
          </a:p>
        </p:txBody>
      </p:sp>
      <p:sp>
        <p:nvSpPr>
          <p:cNvPr id="324" name="Google Shape;324;p38"/>
          <p:cNvSpPr txBox="1">
            <a:spLocks noGrp="1"/>
          </p:cNvSpPr>
          <p:nvPr>
            <p:ph type="body" idx="1"/>
          </p:nvPr>
        </p:nvSpPr>
        <p:spPr>
          <a:xfrm>
            <a:off x="806350" y="1631650"/>
            <a:ext cx="10515600" cy="300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Student-Centered Introduction </a:t>
            </a:r>
            <a:endParaRPr/>
          </a:p>
          <a:p>
            <a:pPr marL="457200" lvl="0" indent="-342900" algn="l" rtl="0">
              <a:lnSpc>
                <a:spcPct val="100000"/>
              </a:lnSpc>
              <a:spcBef>
                <a:spcPts val="0"/>
              </a:spcBef>
              <a:spcAft>
                <a:spcPts val="0"/>
              </a:spcAft>
              <a:buSzPts val="1800"/>
              <a:buChar char="●"/>
            </a:pPr>
            <a:r>
              <a:rPr lang="en-US"/>
              <a:t>Unit 1: Job Exploration Groundwork </a:t>
            </a:r>
            <a:endParaRPr/>
          </a:p>
          <a:p>
            <a:pPr marL="457200" lvl="0" indent="-342900" algn="l" rtl="0">
              <a:lnSpc>
                <a:spcPct val="100000"/>
              </a:lnSpc>
              <a:spcBef>
                <a:spcPts val="0"/>
              </a:spcBef>
              <a:spcAft>
                <a:spcPts val="0"/>
              </a:spcAft>
              <a:buSzPts val="1800"/>
              <a:buChar char="●"/>
            </a:pPr>
            <a:r>
              <a:rPr lang="en-US"/>
              <a:t>Unit 2: Postsecondary Employment and Education Options</a:t>
            </a:r>
            <a:endParaRPr/>
          </a:p>
          <a:p>
            <a:pPr marL="457200" lvl="0" indent="-342900" algn="l" rtl="0">
              <a:lnSpc>
                <a:spcPct val="100000"/>
              </a:lnSpc>
              <a:spcBef>
                <a:spcPts val="0"/>
              </a:spcBef>
              <a:spcAft>
                <a:spcPts val="0"/>
              </a:spcAft>
              <a:buSzPts val="1800"/>
              <a:buChar char="●"/>
            </a:pPr>
            <a:r>
              <a:rPr lang="en-US"/>
              <a:t>Unit 3: Work-based Learning Experiences </a:t>
            </a:r>
            <a:endParaRPr/>
          </a:p>
          <a:p>
            <a:pPr marL="457200" lvl="0" indent="-342900" algn="l" rtl="0">
              <a:lnSpc>
                <a:spcPct val="100000"/>
              </a:lnSpc>
              <a:spcBef>
                <a:spcPts val="0"/>
              </a:spcBef>
              <a:spcAft>
                <a:spcPts val="0"/>
              </a:spcAft>
              <a:buSzPts val="1800"/>
              <a:buChar char="●"/>
            </a:pPr>
            <a:r>
              <a:rPr lang="en-US"/>
              <a:t>Unit 4: Workplace Readiness Training </a:t>
            </a:r>
            <a:endParaRPr/>
          </a:p>
          <a:p>
            <a:pPr marL="457200" lvl="0" indent="-342900" algn="l" rtl="0">
              <a:lnSpc>
                <a:spcPct val="100000"/>
              </a:lnSpc>
              <a:spcBef>
                <a:spcPts val="0"/>
              </a:spcBef>
              <a:spcAft>
                <a:spcPts val="0"/>
              </a:spcAft>
              <a:buSzPts val="1800"/>
              <a:buChar char="●"/>
            </a:pPr>
            <a:r>
              <a:rPr lang="en-US"/>
              <a:t>Unit 5: Self-Advocacy </a:t>
            </a:r>
            <a:endParaRPr/>
          </a:p>
          <a:p>
            <a:pPr marL="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r>
              <a:rPr lang="en-US" u="sng">
                <a:solidFill>
                  <a:schemeClr val="hlink"/>
                </a:solidFill>
                <a:hlinkClick r:id="rId3"/>
              </a:rPr>
              <a:t>T-Folio</a:t>
            </a:r>
            <a:endParaRPr/>
          </a:p>
        </p:txBody>
      </p:sp>
      <p:sp>
        <p:nvSpPr>
          <p:cNvPr id="325" name="Google Shape;325;p3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23</a:t>
            </a:fld>
            <a:endParaRPr sz="1600">
              <a:solidFill>
                <a:srgbClr val="40403D"/>
              </a:solidFill>
              <a:latin typeface="Quattrocento Sans"/>
              <a:ea typeface="Quattrocento Sans"/>
              <a:cs typeface="Quattrocento Sans"/>
              <a:sym typeface="Quattrocento Sans"/>
            </a:endParaRPr>
          </a:p>
        </p:txBody>
      </p:sp>
      <p:pic>
        <p:nvPicPr>
          <p:cNvPr id="327" name="Google Shape;327;p38" descr="asphalt road between trees"/>
          <p:cNvPicPr preferRelativeResize="0">
            <a:picLocks noGrp="1"/>
          </p:cNvPicPr>
          <p:nvPr>
            <p:ph type="body" idx="4294967295"/>
          </p:nvPr>
        </p:nvPicPr>
        <p:blipFill rotWithShape="1">
          <a:blip r:embed="rId4">
            <a:alphaModFix/>
          </a:blip>
          <a:srcRect/>
          <a:stretch/>
        </p:blipFill>
        <p:spPr>
          <a:xfrm>
            <a:off x="7633851" y="3657748"/>
            <a:ext cx="4242300" cy="2028300"/>
          </a:xfrm>
          <a:prstGeom prst="rect">
            <a:avLst/>
          </a:prstGeom>
          <a:noFill/>
          <a:ln>
            <a:noFill/>
          </a:ln>
        </p:spPr>
      </p:pic>
      <p:sp>
        <p:nvSpPr>
          <p:cNvPr id="326" name="Google Shape;326;p38"/>
          <p:cNvSpPr/>
          <p:nvPr/>
        </p:nvSpPr>
        <p:spPr>
          <a:xfrm>
            <a:off x="7633854" y="5686050"/>
            <a:ext cx="3627600" cy="22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rgbClr val="111111"/>
                </a:solidFill>
                <a:latin typeface="Arial"/>
                <a:ea typeface="Arial"/>
                <a:cs typeface="Arial"/>
                <a:sym typeface="Arial"/>
              </a:rPr>
              <a:t>Photo by </a:t>
            </a:r>
            <a:r>
              <a:rPr lang="en-US" sz="1600" b="0" i="0" u="sng" strike="noStrike" cap="none">
                <a:solidFill>
                  <a:srgbClr val="767676"/>
                </a:solidFill>
                <a:latin typeface="Arial"/>
                <a:ea typeface="Arial"/>
                <a:cs typeface="Arial"/>
                <a:sym typeface="Arial"/>
                <a:hlinkClick r:id="rId5">
                  <a:extLst>
                    <a:ext uri="{A12FA001-AC4F-418D-AE19-62706E023703}">
                      <ahyp:hlinkClr xmlns:ahyp="http://schemas.microsoft.com/office/drawing/2018/hyperlinkcolor" val="tx"/>
                    </a:ext>
                  </a:extLst>
                </a:hlinkClick>
              </a:rPr>
              <a:t>Matt Duncan</a:t>
            </a:r>
            <a:r>
              <a:rPr lang="en-US" sz="1600" b="0" i="0" u="none" strike="noStrike" cap="none">
                <a:solidFill>
                  <a:srgbClr val="111111"/>
                </a:solidFill>
                <a:latin typeface="Arial"/>
                <a:ea typeface="Arial"/>
                <a:cs typeface="Arial"/>
                <a:sym typeface="Arial"/>
              </a:rPr>
              <a:t> on </a:t>
            </a:r>
            <a:r>
              <a:rPr lang="en-US" sz="1600" b="0" i="0" u="sng" strike="noStrike" cap="none">
                <a:solidFill>
                  <a:srgbClr val="767676"/>
                </a:solidFill>
                <a:latin typeface="Arial"/>
                <a:ea typeface="Arial"/>
                <a:cs typeface="Arial"/>
                <a:sym typeface="Arial"/>
                <a:hlinkClick r:id="rId6">
                  <a:extLst>
                    <a:ext uri="{A12FA001-AC4F-418D-AE19-62706E023703}">
                      <ahyp:hlinkClr xmlns:ahyp="http://schemas.microsoft.com/office/drawing/2018/hyperlinkcolor" val="tx"/>
                    </a:ext>
                  </a:extLst>
                </a:hlinkClick>
              </a:rPr>
              <a:t>Unsplash</a:t>
            </a:r>
            <a:endParaRPr sz="16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High School and Beyond Plan </a:t>
            </a:r>
            <a:endParaRPr b="1"/>
          </a:p>
        </p:txBody>
      </p:sp>
      <p:sp>
        <p:nvSpPr>
          <p:cNvPr id="335" name="Google Shape;335;p39"/>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a:t>Many T-Folio activities align with the </a:t>
            </a:r>
            <a:r>
              <a:rPr lang="en-US" u="sng">
                <a:solidFill>
                  <a:schemeClr val="hlink"/>
                </a:solidFill>
                <a:hlinkClick r:id="rId3"/>
              </a:rPr>
              <a:t>High School and Beyond Plan</a:t>
            </a:r>
            <a:r>
              <a:rPr lang="en-US"/>
              <a:t> (HSBP) required for all students for graduation, including: </a:t>
            </a:r>
            <a:endParaRPr/>
          </a:p>
          <a:p>
            <a:pPr marL="862013" lvl="1" indent="-398463" algn="l" rtl="0">
              <a:lnSpc>
                <a:spcPct val="100000"/>
              </a:lnSpc>
              <a:spcBef>
                <a:spcPts val="1700"/>
              </a:spcBef>
              <a:spcAft>
                <a:spcPts val="0"/>
              </a:spcAft>
              <a:buClr>
                <a:schemeClr val="dk1"/>
              </a:buClr>
              <a:buSzPts val="2400"/>
              <a:buFont typeface="Arial"/>
              <a:buChar char="•"/>
            </a:pPr>
            <a:r>
              <a:rPr lang="en-US"/>
              <a:t>Career Interest Inventory (see T-Folio </a:t>
            </a:r>
            <a:r>
              <a:rPr lang="en-US" u="sng">
                <a:solidFill>
                  <a:schemeClr val="hlink"/>
                </a:solidFill>
                <a:hlinkClick r:id="rId4"/>
              </a:rPr>
              <a:t>Unit 1, Lesson 3</a:t>
            </a:r>
            <a:r>
              <a:rPr lang="en-US"/>
              <a:t>)</a:t>
            </a:r>
            <a:endParaRPr/>
          </a:p>
          <a:p>
            <a:pPr marL="862013" lvl="1" indent="-398463" algn="l" rtl="0">
              <a:lnSpc>
                <a:spcPct val="100000"/>
              </a:lnSpc>
              <a:spcBef>
                <a:spcPts val="500"/>
              </a:spcBef>
              <a:spcAft>
                <a:spcPts val="0"/>
              </a:spcAft>
              <a:buClr>
                <a:schemeClr val="dk1"/>
              </a:buClr>
              <a:buSzPts val="2400"/>
              <a:buFont typeface="Arial"/>
              <a:buChar char="•"/>
            </a:pPr>
            <a:r>
              <a:rPr lang="en-US"/>
              <a:t>Educational goals (</a:t>
            </a:r>
            <a:r>
              <a:rPr lang="en-US" u="sng">
                <a:solidFill>
                  <a:schemeClr val="hlink"/>
                </a:solidFill>
                <a:hlinkClick r:id="rId5"/>
              </a:rPr>
              <a:t>Unit 2, Lesson 2</a:t>
            </a:r>
            <a:r>
              <a:rPr lang="en-US"/>
              <a:t>)</a:t>
            </a:r>
            <a:endParaRPr/>
          </a:p>
          <a:p>
            <a:pPr marL="862013" lvl="1" indent="-398463" algn="l" rtl="0">
              <a:lnSpc>
                <a:spcPct val="100000"/>
              </a:lnSpc>
              <a:spcBef>
                <a:spcPts val="500"/>
              </a:spcBef>
              <a:spcAft>
                <a:spcPts val="0"/>
              </a:spcAft>
              <a:buClr>
                <a:schemeClr val="dk1"/>
              </a:buClr>
              <a:buSzPts val="2400"/>
              <a:buFont typeface="Arial"/>
              <a:buChar char="•"/>
            </a:pPr>
            <a:r>
              <a:rPr lang="en-US"/>
              <a:t>Course planner (</a:t>
            </a:r>
            <a:r>
              <a:rPr lang="en-US" u="sng">
                <a:solidFill>
                  <a:schemeClr val="hlink"/>
                </a:solidFill>
                <a:hlinkClick r:id="rId6"/>
              </a:rPr>
              <a:t>Unit 2, Lesson 5</a:t>
            </a:r>
            <a:r>
              <a:rPr lang="en-US"/>
              <a:t>)</a:t>
            </a:r>
            <a:endParaRPr/>
          </a:p>
          <a:p>
            <a:pPr marL="862013" lvl="1" indent="-398463" algn="l" rtl="0">
              <a:lnSpc>
                <a:spcPct val="100000"/>
              </a:lnSpc>
              <a:spcBef>
                <a:spcPts val="500"/>
              </a:spcBef>
              <a:spcAft>
                <a:spcPts val="0"/>
              </a:spcAft>
              <a:buClr>
                <a:schemeClr val="dk1"/>
              </a:buClr>
              <a:buSzPts val="2400"/>
              <a:buFont typeface="Arial"/>
              <a:buChar char="•"/>
            </a:pPr>
            <a:r>
              <a:rPr lang="en-US"/>
              <a:t>Personalized pathway (</a:t>
            </a:r>
            <a:r>
              <a:rPr lang="en-US" u="sng">
                <a:solidFill>
                  <a:schemeClr val="hlink"/>
                </a:solidFill>
                <a:hlinkClick r:id="rId7"/>
              </a:rPr>
              <a:t>Unit 2, Lesson 7</a:t>
            </a:r>
            <a:r>
              <a:rPr lang="en-US"/>
              <a:t>)</a:t>
            </a:r>
            <a:endParaRPr/>
          </a:p>
          <a:p>
            <a:pPr marL="862013" lvl="1" indent="-398463" algn="l" rtl="0">
              <a:lnSpc>
                <a:spcPct val="100000"/>
              </a:lnSpc>
              <a:spcBef>
                <a:spcPts val="500"/>
              </a:spcBef>
              <a:spcAft>
                <a:spcPts val="0"/>
              </a:spcAft>
              <a:buClr>
                <a:schemeClr val="dk1"/>
              </a:buClr>
              <a:buSzPts val="2400"/>
              <a:buFont typeface="Arial"/>
              <a:buChar char="•"/>
            </a:pPr>
            <a:r>
              <a:rPr lang="en-US"/>
              <a:t>Resume/activity log (</a:t>
            </a:r>
            <a:r>
              <a:rPr lang="en-US" u="sng">
                <a:solidFill>
                  <a:schemeClr val="hlink"/>
                </a:solidFill>
                <a:hlinkClick r:id="rId8"/>
              </a:rPr>
              <a:t>Unit 4, Lesson 2</a:t>
            </a:r>
            <a:r>
              <a:rPr lang="en-US"/>
              <a:t>)</a:t>
            </a:r>
            <a:endParaRPr/>
          </a:p>
        </p:txBody>
      </p:sp>
      <p:sp>
        <p:nvSpPr>
          <p:cNvPr id="336" name="Google Shape;336;p39"/>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24</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HSBP Case Study:</a:t>
            </a:r>
            <a:endParaRPr dirty="0"/>
          </a:p>
          <a:p>
            <a:pPr marL="0" lvl="0" indent="0" algn="ctr" rtl="0">
              <a:spcBef>
                <a:spcPts val="0"/>
              </a:spcBef>
              <a:spcAft>
                <a:spcPts val="0"/>
              </a:spcAft>
              <a:buNone/>
            </a:pPr>
            <a:r>
              <a:rPr lang="en-US" sz="4100" dirty="0"/>
              <a:t>Kaleb, Adult Student with Transition Supports</a:t>
            </a:r>
            <a:endParaRPr sz="4100" dirty="0"/>
          </a:p>
        </p:txBody>
      </p:sp>
      <p:pic>
        <p:nvPicPr>
          <p:cNvPr id="344" name="Google Shape;344;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29913" y="1997475"/>
            <a:ext cx="7732175" cy="4068650"/>
          </a:xfrm>
          <a:prstGeom prst="rect">
            <a:avLst/>
          </a:prstGeom>
          <a:noFill/>
          <a:ln>
            <a:noFill/>
          </a:ln>
        </p:spPr>
      </p:pic>
      <p:sp>
        <p:nvSpPr>
          <p:cNvPr id="345" name="Google Shape;345;p40"/>
          <p:cNvSpPr txBox="1"/>
          <p:nvPr/>
        </p:nvSpPr>
        <p:spPr>
          <a:xfrm>
            <a:off x="3568425" y="6107700"/>
            <a:ext cx="6689700" cy="5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latin typeface="Quattrocento Sans"/>
                <a:ea typeface="Quattrocento Sans"/>
                <a:cs typeface="Quattrocento Sans"/>
                <a:sym typeface="Quattrocento Sans"/>
                <a:hlinkClick r:id="rId4"/>
              </a:rPr>
              <a:t>Guidelines for Aligning HSBP and IEP Transition Plans Document Suit</a:t>
            </a:r>
            <a:endParaRPr dirty="0">
              <a:latin typeface="Quattrocento Sans"/>
              <a:ea typeface="Quattrocento Sans"/>
              <a:cs typeface="Quattrocento Sans"/>
              <a:sym typeface="Quattrocento Sans"/>
            </a:endParaRPr>
          </a:p>
          <a:p>
            <a:pPr marL="457200" lvl="0" indent="-317500" algn="l" rtl="0">
              <a:spcBef>
                <a:spcPts val="0"/>
              </a:spcBef>
              <a:spcAft>
                <a:spcPts val="0"/>
              </a:spcAft>
              <a:buSzPts val="1400"/>
              <a:buFont typeface="Quattrocento Sans"/>
              <a:buChar char="●"/>
            </a:pPr>
            <a:r>
              <a:rPr lang="en-US" u="sng" dirty="0">
                <a:solidFill>
                  <a:schemeClr val="hlink"/>
                </a:solidFill>
                <a:latin typeface="Quattrocento Sans"/>
                <a:ea typeface="Quattrocento Sans"/>
                <a:cs typeface="Quattrocento Sans"/>
                <a:sym typeface="Quattrocento Sans"/>
                <a:hlinkClick r:id="rId5"/>
              </a:rPr>
              <a:t>Appendix B: Sample HSBPs and IEP Transition Plans</a:t>
            </a:r>
            <a:endParaRPr dirty="0">
              <a:latin typeface="Quattrocento Sans"/>
              <a:ea typeface="Quattrocento Sans"/>
              <a:cs typeface="Quattrocento Sans"/>
              <a:sym typeface="Quattrocento Sans"/>
            </a:endParaRPr>
          </a:p>
        </p:txBody>
      </p:sp>
      <p:sp>
        <p:nvSpPr>
          <p:cNvPr id="343" name="Google Shape;343;p40">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1"/>
          <p:cNvSpPr txBox="1">
            <a:spLocks noGrp="1"/>
          </p:cNvSpPr>
          <p:nvPr>
            <p:ph type="title"/>
          </p:nvPr>
        </p:nvSpPr>
        <p:spPr>
          <a:xfrm>
            <a:off x="838200" y="14515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High School and Beyond Plan Template </a:t>
            </a:r>
            <a:endParaRPr dirty="0"/>
          </a:p>
        </p:txBody>
      </p:sp>
      <p:sp>
        <p:nvSpPr>
          <p:cNvPr id="352" name="Google Shape;352;p4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26</a:t>
            </a:fld>
            <a:endParaRPr/>
          </a:p>
        </p:txBody>
      </p:sp>
      <p:pic>
        <p:nvPicPr>
          <p:cNvPr id="353" name="Google Shape;353;p41" descr="Screen shot of page 2 of Kaleb's Case Study showing HSBP template and overview of HSBP graduation requirements"/>
          <p:cNvPicPr preferRelativeResize="0"/>
          <p:nvPr/>
        </p:nvPicPr>
        <p:blipFill>
          <a:blip r:embed="rId3">
            <a:alphaModFix/>
          </a:blip>
          <a:stretch>
            <a:fillRect/>
          </a:stretch>
        </p:blipFill>
        <p:spPr>
          <a:xfrm>
            <a:off x="3303050" y="1306652"/>
            <a:ext cx="5878851" cy="4776049"/>
          </a:xfrm>
          <a:prstGeom prst="rect">
            <a:avLst/>
          </a:prstGeom>
          <a:noFill/>
          <a:ln>
            <a:noFill/>
          </a:ln>
        </p:spPr>
      </p:pic>
      <p:sp>
        <p:nvSpPr>
          <p:cNvPr id="354" name="Google Shape;354;p41" descr="Screen shot of page 3 of Kaleb's Case Study showing the personal profile for Kaleb's HSBP."/>
          <p:cNvSpPr txBox="1"/>
          <p:nvPr/>
        </p:nvSpPr>
        <p:spPr>
          <a:xfrm>
            <a:off x="5798450" y="6307950"/>
            <a:ext cx="5427000" cy="3651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Quattrocento Sans"/>
              <a:buChar char="●"/>
            </a:pPr>
            <a:r>
              <a:rPr lang="en-US" sz="1300" u="sng" dirty="0">
                <a:solidFill>
                  <a:schemeClr val="accent3"/>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High School and Beyond Template-Class of 2020 and Beyond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IEP Symbol</a:t>
            </a:r>
            <a:endParaRPr dirty="0"/>
          </a:p>
        </p:txBody>
      </p:sp>
      <p:sp>
        <p:nvSpPr>
          <p:cNvPr id="361" name="Google Shape;361;p4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27</a:t>
            </a:fld>
            <a:endParaRPr/>
          </a:p>
        </p:txBody>
      </p:sp>
      <p:pic>
        <p:nvPicPr>
          <p:cNvPr id="362" name="Google Shape;362;p42" descr="IEP symbol&#10;&#10;"/>
          <p:cNvPicPr preferRelativeResize="0"/>
          <p:nvPr/>
        </p:nvPicPr>
        <p:blipFill>
          <a:blip r:embed="rId3">
            <a:alphaModFix/>
          </a:blip>
          <a:stretch>
            <a:fillRect/>
          </a:stretch>
        </p:blipFill>
        <p:spPr>
          <a:xfrm>
            <a:off x="5067312" y="2124863"/>
            <a:ext cx="2057400" cy="1790700"/>
          </a:xfrm>
          <a:prstGeom prst="rect">
            <a:avLst/>
          </a:prstGeom>
          <a:noFill/>
          <a:ln>
            <a:noFill/>
          </a:ln>
        </p:spPr>
      </p:pic>
      <p:pic>
        <p:nvPicPr>
          <p:cNvPr id="363" name="Google Shape;363;p42" descr="IEP symbol is a cue throughout the document for which information needs be to aligned to the IEP Transition Plan"/>
          <p:cNvPicPr preferRelativeResize="0"/>
          <p:nvPr/>
        </p:nvPicPr>
        <p:blipFill>
          <a:blip r:embed="rId4">
            <a:alphaModFix/>
          </a:blip>
          <a:stretch>
            <a:fillRect/>
          </a:stretch>
        </p:blipFill>
        <p:spPr>
          <a:xfrm>
            <a:off x="402738" y="4349600"/>
            <a:ext cx="11386525" cy="152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838200" y="164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Kaleb’s IEP</a:t>
            </a:r>
            <a:endParaRPr dirty="0"/>
          </a:p>
        </p:txBody>
      </p:sp>
      <p:sp>
        <p:nvSpPr>
          <p:cNvPr id="371" name="Google Shape;371;p43"/>
          <p:cNvSpPr txBox="1"/>
          <p:nvPr/>
        </p:nvSpPr>
        <p:spPr>
          <a:xfrm>
            <a:off x="6287475" y="1490125"/>
            <a:ext cx="5568900" cy="4863000"/>
          </a:xfrm>
          <a:prstGeom prst="rect">
            <a:avLst/>
          </a:prstGeom>
          <a:noFill/>
          <a:ln>
            <a:noFill/>
          </a:ln>
        </p:spPr>
        <p:txBody>
          <a:bodyPr spcFirstLastPara="1" wrap="square" lIns="91425" tIns="91425" rIns="91425" bIns="91425" anchor="t" anchorCtr="0">
            <a:noAutofit/>
          </a:bodyPr>
          <a:lstStyle/>
          <a:p>
            <a:pPr marL="457200" lvl="0" indent="-361950" algn="l" rtl="0">
              <a:lnSpc>
                <a:spcPct val="138000"/>
              </a:lnSpc>
              <a:spcBef>
                <a:spcPts val="0"/>
              </a:spcBef>
              <a:spcAft>
                <a:spcPts val="0"/>
              </a:spcAft>
              <a:buSzPts val="2100"/>
              <a:buChar char="●"/>
            </a:pPr>
            <a:r>
              <a:rPr lang="en-US" sz="2100"/>
              <a:t>Goals are functional in nature </a:t>
            </a:r>
            <a:endParaRPr sz="2100"/>
          </a:p>
          <a:p>
            <a:pPr marL="457200" lvl="0" indent="-361950" algn="l" rtl="0">
              <a:lnSpc>
                <a:spcPct val="138000"/>
              </a:lnSpc>
              <a:spcBef>
                <a:spcPts val="0"/>
              </a:spcBef>
              <a:spcAft>
                <a:spcPts val="0"/>
              </a:spcAft>
              <a:buSzPts val="2100"/>
              <a:buChar char="●"/>
            </a:pPr>
            <a:r>
              <a:rPr lang="en-US" sz="2100"/>
              <a:t>Post Secondary Goals: </a:t>
            </a:r>
            <a:endParaRPr sz="2100"/>
          </a:p>
          <a:p>
            <a:pPr marL="914400" lvl="1" indent="-342900" algn="l" rtl="0">
              <a:lnSpc>
                <a:spcPct val="138000"/>
              </a:lnSpc>
              <a:spcBef>
                <a:spcPts val="0"/>
              </a:spcBef>
              <a:spcAft>
                <a:spcPts val="0"/>
              </a:spcAft>
              <a:buSzPts val="1800"/>
              <a:buChar char="○"/>
            </a:pPr>
            <a:r>
              <a:rPr lang="en-US" sz="1800" u="sng"/>
              <a:t>Education/Training:</a:t>
            </a:r>
            <a:r>
              <a:rPr lang="en-US" sz="1800"/>
              <a:t> Kaleb will receive on the-job-training in an office setting.</a:t>
            </a:r>
            <a:endParaRPr sz="1800"/>
          </a:p>
          <a:p>
            <a:pPr marL="914400" lvl="1" indent="-342900" algn="l" rtl="0">
              <a:lnSpc>
                <a:spcPct val="138000"/>
              </a:lnSpc>
              <a:spcBef>
                <a:spcPts val="0"/>
              </a:spcBef>
              <a:spcAft>
                <a:spcPts val="0"/>
              </a:spcAft>
              <a:buSzPts val="1800"/>
              <a:buChar char="○"/>
            </a:pPr>
            <a:r>
              <a:rPr lang="en-US" sz="1800" u="sng"/>
              <a:t>Employment:</a:t>
            </a:r>
            <a:r>
              <a:rPr lang="en-US" sz="1800"/>
              <a:t>  Kaleb will obtain employment in an office setting, with job coaching supports.</a:t>
            </a:r>
            <a:endParaRPr sz="1800"/>
          </a:p>
          <a:p>
            <a:pPr marL="914400" lvl="1" indent="-342900" algn="l" rtl="0">
              <a:lnSpc>
                <a:spcPct val="138000"/>
              </a:lnSpc>
              <a:spcBef>
                <a:spcPts val="0"/>
              </a:spcBef>
              <a:spcAft>
                <a:spcPts val="0"/>
              </a:spcAft>
              <a:buSzPts val="1800"/>
              <a:buChar char="○"/>
            </a:pPr>
            <a:r>
              <a:rPr lang="en-US" sz="1800" u="sng"/>
              <a:t>Independent Living</a:t>
            </a:r>
            <a:r>
              <a:rPr lang="en-US" sz="1800"/>
              <a:t>: Kaleb will independently manage his money</a:t>
            </a:r>
            <a:endParaRPr sz="1800"/>
          </a:p>
          <a:p>
            <a:pPr marL="457200" lvl="0" indent="0" algn="l" rtl="0">
              <a:lnSpc>
                <a:spcPct val="115000"/>
              </a:lnSpc>
              <a:spcBef>
                <a:spcPts val="0"/>
              </a:spcBef>
              <a:spcAft>
                <a:spcPts val="0"/>
              </a:spcAft>
              <a:buNone/>
            </a:pPr>
            <a:endParaRPr/>
          </a:p>
        </p:txBody>
      </p:sp>
      <p:sp>
        <p:nvSpPr>
          <p:cNvPr id="370" name="Google Shape;370;p4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28</a:t>
            </a:fld>
            <a:endParaRPr/>
          </a:p>
        </p:txBody>
      </p:sp>
      <p:graphicFrame>
        <p:nvGraphicFramePr>
          <p:cNvPr id="372" name="Google Shape;372;p43" descr="Summary of Services Matrix&#10; &#10;"/>
          <p:cNvGraphicFramePr/>
          <p:nvPr>
            <p:extLst>
              <p:ext uri="{D42A27DB-BD31-4B8C-83A1-F6EECF244321}">
                <p14:modId xmlns:p14="http://schemas.microsoft.com/office/powerpoint/2010/main" val="2905680202"/>
              </p:ext>
            </p:extLst>
          </p:nvPr>
        </p:nvGraphicFramePr>
        <p:xfrm>
          <a:off x="569200" y="1565925"/>
          <a:ext cx="5061575" cy="3974684"/>
        </p:xfrm>
        <a:graphic>
          <a:graphicData uri="http://schemas.openxmlformats.org/drawingml/2006/table">
            <a:tbl>
              <a:tblPr firstRow="1">
                <a:noFill/>
                <a:tableStyleId>{4948B2D1-A96E-47B3-B61C-1DB4EC9EE33D}</a:tableStyleId>
              </a:tblPr>
              <a:tblGrid>
                <a:gridCol w="1584625">
                  <a:extLst>
                    <a:ext uri="{9D8B030D-6E8A-4147-A177-3AD203B41FA5}">
                      <a16:colId xmlns:a16="http://schemas.microsoft.com/office/drawing/2014/main" val="20000"/>
                    </a:ext>
                  </a:extLst>
                </a:gridCol>
                <a:gridCol w="1289425">
                  <a:extLst>
                    <a:ext uri="{9D8B030D-6E8A-4147-A177-3AD203B41FA5}">
                      <a16:colId xmlns:a16="http://schemas.microsoft.com/office/drawing/2014/main" val="20001"/>
                    </a:ext>
                  </a:extLst>
                </a:gridCol>
                <a:gridCol w="2187525">
                  <a:extLst>
                    <a:ext uri="{9D8B030D-6E8A-4147-A177-3AD203B41FA5}">
                      <a16:colId xmlns:a16="http://schemas.microsoft.com/office/drawing/2014/main" val="20002"/>
                    </a:ext>
                  </a:extLst>
                </a:gridCol>
              </a:tblGrid>
              <a:tr h="420850">
                <a:tc gridSpan="3">
                  <a:txBody>
                    <a:bodyPr/>
                    <a:lstStyle/>
                    <a:p>
                      <a:pPr marL="0" lvl="0" indent="0" algn="ctr" rtl="0">
                        <a:lnSpc>
                          <a:spcPct val="115000"/>
                        </a:lnSpc>
                        <a:spcBef>
                          <a:spcPts val="1200"/>
                        </a:spcBef>
                        <a:spcAft>
                          <a:spcPts val="0"/>
                        </a:spcAft>
                        <a:buNone/>
                      </a:pPr>
                      <a:r>
                        <a:rPr lang="en-US" sz="1500" b="1" dirty="0"/>
                        <a:t>Summary of Services Matrix</a:t>
                      </a:r>
                      <a:endParaRPr sz="15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3375">
                <a:tc>
                  <a:txBody>
                    <a:bodyPr/>
                    <a:lstStyle/>
                    <a:p>
                      <a:pPr marL="0" lvl="0" indent="0" algn="ctr" rtl="0">
                        <a:lnSpc>
                          <a:spcPct val="115000"/>
                        </a:lnSpc>
                        <a:spcBef>
                          <a:spcPts val="1200"/>
                        </a:spcBef>
                        <a:spcAft>
                          <a:spcPts val="0"/>
                        </a:spcAft>
                        <a:buNone/>
                      </a:pPr>
                      <a:r>
                        <a:rPr lang="en-US" sz="1300"/>
                        <a:t>Service</a:t>
                      </a:r>
                      <a:endParaRPr sz="13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tc>
                  <a:txBody>
                    <a:bodyPr/>
                    <a:lstStyle/>
                    <a:p>
                      <a:pPr marL="0" lvl="0" indent="0" algn="ctr" rtl="0">
                        <a:lnSpc>
                          <a:spcPct val="115000"/>
                        </a:lnSpc>
                        <a:spcBef>
                          <a:spcPts val="1200"/>
                        </a:spcBef>
                        <a:spcAft>
                          <a:spcPts val="0"/>
                        </a:spcAft>
                        <a:buNone/>
                      </a:pPr>
                      <a:r>
                        <a:rPr lang="en-US" sz="1300"/>
                        <a:t>Frequency</a:t>
                      </a:r>
                      <a:endParaRPr sz="13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tc>
                  <a:txBody>
                    <a:bodyPr/>
                    <a:lstStyle/>
                    <a:p>
                      <a:pPr marL="0" lvl="0" indent="0" algn="ctr" rtl="0">
                        <a:lnSpc>
                          <a:spcPct val="115000"/>
                        </a:lnSpc>
                        <a:spcBef>
                          <a:spcPts val="1200"/>
                        </a:spcBef>
                        <a:spcAft>
                          <a:spcPts val="0"/>
                        </a:spcAft>
                        <a:buNone/>
                      </a:pPr>
                      <a:r>
                        <a:rPr lang="en-US" sz="1300" dirty="0"/>
                        <a:t>Location</a:t>
                      </a:r>
                      <a:endParaRPr sz="13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extLst>
                  <a:ext uri="{0D108BD9-81ED-4DB2-BD59-A6C34878D82A}">
                    <a16:rowId xmlns:a16="http://schemas.microsoft.com/office/drawing/2014/main" val="10001"/>
                  </a:ext>
                </a:extLst>
              </a:tr>
              <a:tr h="418725">
                <a:tc>
                  <a:txBody>
                    <a:bodyPr/>
                    <a:lstStyle/>
                    <a:p>
                      <a:pPr marL="0" lvl="0" indent="0" algn="ctr" rtl="0">
                        <a:lnSpc>
                          <a:spcPct val="115000"/>
                        </a:lnSpc>
                        <a:spcBef>
                          <a:spcPts val="1200"/>
                        </a:spcBef>
                        <a:spcAft>
                          <a:spcPts val="0"/>
                        </a:spcAft>
                        <a:buNone/>
                      </a:pPr>
                      <a:r>
                        <a:rPr lang="en-US" sz="1200"/>
                        <a:t>Adaptive</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dirty="0"/>
                        <a:t>630 mpw</a:t>
                      </a:r>
                      <a:endParaRPr sz="12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Special Education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48250">
                <a:tc>
                  <a:txBody>
                    <a:bodyPr/>
                    <a:lstStyle/>
                    <a:p>
                      <a:pPr marL="0" lvl="0" indent="0" algn="ctr" rtl="0">
                        <a:lnSpc>
                          <a:spcPct val="115000"/>
                        </a:lnSpc>
                        <a:spcBef>
                          <a:spcPts val="1200"/>
                        </a:spcBef>
                        <a:spcAft>
                          <a:spcPts val="0"/>
                        </a:spcAft>
                        <a:buNone/>
                      </a:pPr>
                      <a:r>
                        <a:rPr lang="en-US" sz="1200"/>
                        <a:t>Reading</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150 mpw</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Special Education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8250">
                <a:tc>
                  <a:txBody>
                    <a:bodyPr/>
                    <a:lstStyle/>
                    <a:p>
                      <a:pPr marL="0" lvl="0" indent="0" algn="ctr" rtl="0">
                        <a:lnSpc>
                          <a:spcPct val="115000"/>
                        </a:lnSpc>
                        <a:spcBef>
                          <a:spcPts val="1200"/>
                        </a:spcBef>
                        <a:spcAft>
                          <a:spcPts val="0"/>
                        </a:spcAft>
                        <a:buNone/>
                      </a:pPr>
                      <a:r>
                        <a:rPr lang="en-US" sz="1200"/>
                        <a:t>Writing</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150 mpw</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dirty="0"/>
                        <a:t>Special Education</a:t>
                      </a:r>
                      <a:endParaRPr sz="12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8250">
                <a:tc>
                  <a:txBody>
                    <a:bodyPr/>
                    <a:lstStyle/>
                    <a:p>
                      <a:pPr marL="0" lvl="0" indent="0" algn="ctr" rtl="0">
                        <a:lnSpc>
                          <a:spcPct val="115000"/>
                        </a:lnSpc>
                        <a:spcBef>
                          <a:spcPts val="1200"/>
                        </a:spcBef>
                        <a:spcAft>
                          <a:spcPts val="0"/>
                        </a:spcAft>
                        <a:buNone/>
                      </a:pPr>
                      <a:r>
                        <a:rPr lang="en-US" sz="1200"/>
                        <a:t>Math</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150 mpw</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Special Education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8250">
                <a:tc>
                  <a:txBody>
                    <a:bodyPr/>
                    <a:lstStyle/>
                    <a:p>
                      <a:pPr marL="0" lvl="0" indent="0" algn="ctr" rtl="0">
                        <a:lnSpc>
                          <a:spcPct val="115000"/>
                        </a:lnSpc>
                        <a:spcBef>
                          <a:spcPts val="1200"/>
                        </a:spcBef>
                        <a:spcAft>
                          <a:spcPts val="0"/>
                        </a:spcAft>
                        <a:buNone/>
                      </a:pPr>
                      <a:r>
                        <a:rPr lang="en-US" sz="1200"/>
                        <a:t>Adaptive</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750 mpw</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General Education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48250">
                <a:tc>
                  <a:txBody>
                    <a:bodyPr/>
                    <a:lstStyle/>
                    <a:p>
                      <a:pPr marL="0" lvl="0" indent="0" algn="ctr" rtl="0">
                        <a:lnSpc>
                          <a:spcPct val="115000"/>
                        </a:lnSpc>
                        <a:spcBef>
                          <a:spcPts val="1200"/>
                        </a:spcBef>
                        <a:spcAft>
                          <a:spcPts val="0"/>
                        </a:spcAft>
                        <a:buNone/>
                      </a:pPr>
                      <a:r>
                        <a:rPr lang="en-US" sz="1200"/>
                        <a:t>Communication</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a:t>30 mpw</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200" dirty="0"/>
                        <a:t>Special Education</a:t>
                      </a:r>
                      <a:endParaRPr sz="12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xfrm>
            <a:off x="7126250" y="155375"/>
            <a:ext cx="4227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Personal Profile</a:t>
            </a:r>
            <a:endParaRPr dirty="0"/>
          </a:p>
        </p:txBody>
      </p:sp>
      <p:sp>
        <p:nvSpPr>
          <p:cNvPr id="380" name="Google Shape;380;p44"/>
          <p:cNvSpPr txBox="1"/>
          <p:nvPr/>
        </p:nvSpPr>
        <p:spPr>
          <a:xfrm>
            <a:off x="6658950" y="1674875"/>
            <a:ext cx="4843500" cy="4429200"/>
          </a:xfrm>
          <a:prstGeom prst="rect">
            <a:avLst/>
          </a:prstGeom>
          <a:noFill/>
          <a:ln>
            <a:noFill/>
          </a:ln>
        </p:spPr>
        <p:txBody>
          <a:bodyPr spcFirstLastPara="1" wrap="square" lIns="91425" tIns="91425" rIns="91425" bIns="91425" anchor="t" anchorCtr="0">
            <a:noAutofit/>
          </a:bodyPr>
          <a:lstStyle/>
          <a:p>
            <a:pPr marL="457200" lvl="0" indent="-374650" algn="l" rtl="0">
              <a:lnSpc>
                <a:spcPct val="138000"/>
              </a:lnSpc>
              <a:spcBef>
                <a:spcPts val="0"/>
              </a:spcBef>
              <a:spcAft>
                <a:spcPts val="0"/>
              </a:spcAft>
              <a:buSzPts val="2300"/>
              <a:buChar char="●"/>
            </a:pPr>
            <a:r>
              <a:rPr lang="en-US" sz="2300"/>
              <a:t>Student driven and has student first language</a:t>
            </a:r>
            <a:endParaRPr sz="2300"/>
          </a:p>
          <a:p>
            <a:pPr marL="457200" lvl="0" indent="-374650" algn="l" rtl="0">
              <a:lnSpc>
                <a:spcPct val="138000"/>
              </a:lnSpc>
              <a:spcBef>
                <a:spcPts val="0"/>
              </a:spcBef>
              <a:spcAft>
                <a:spcPts val="0"/>
              </a:spcAft>
              <a:buSzPts val="2300"/>
              <a:buChar char="●"/>
            </a:pPr>
            <a:r>
              <a:rPr lang="en-US" sz="2300"/>
              <a:t>Developed collaboratively with the students/young adults</a:t>
            </a:r>
            <a:endParaRPr sz="2300"/>
          </a:p>
          <a:p>
            <a:pPr marL="457200" lvl="0" indent="-374650" algn="l" rtl="0">
              <a:lnSpc>
                <a:spcPct val="138000"/>
              </a:lnSpc>
              <a:spcBef>
                <a:spcPts val="0"/>
              </a:spcBef>
              <a:spcAft>
                <a:spcPts val="0"/>
              </a:spcAft>
              <a:buSzPts val="2300"/>
              <a:buChar char="●"/>
            </a:pPr>
            <a:r>
              <a:rPr lang="en-US" sz="2300"/>
              <a:t>Highlights strengths, dreams and goals</a:t>
            </a:r>
            <a:endParaRPr sz="2300"/>
          </a:p>
          <a:p>
            <a:pPr marL="457200" lvl="0" indent="0" algn="l" rtl="0">
              <a:lnSpc>
                <a:spcPct val="115000"/>
              </a:lnSpc>
              <a:spcBef>
                <a:spcPts val="0"/>
              </a:spcBef>
              <a:spcAft>
                <a:spcPts val="0"/>
              </a:spcAft>
              <a:buNone/>
            </a:pPr>
            <a:endParaRPr/>
          </a:p>
        </p:txBody>
      </p:sp>
      <p:pic>
        <p:nvPicPr>
          <p:cNvPr id="381" name="Google Shape;381;p44" descr="Screen shot of page 3 of Kaleb's Case Study showing the personal profile for Kaleb's HSBP."/>
          <p:cNvPicPr preferRelativeResize="0"/>
          <p:nvPr/>
        </p:nvPicPr>
        <p:blipFill>
          <a:blip r:embed="rId3">
            <a:alphaModFix/>
          </a:blip>
          <a:stretch>
            <a:fillRect/>
          </a:stretch>
        </p:blipFill>
        <p:spPr>
          <a:xfrm>
            <a:off x="476625" y="331075"/>
            <a:ext cx="6066451" cy="5977026"/>
          </a:xfrm>
          <a:prstGeom prst="rect">
            <a:avLst/>
          </a:prstGeom>
          <a:noFill/>
          <a:ln>
            <a:noFill/>
          </a:ln>
        </p:spPr>
      </p:pic>
      <p:sp>
        <p:nvSpPr>
          <p:cNvPr id="379" name="Google Shape;379;p44">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302D"/>
        </a:solidFill>
        <a:effectLst/>
      </p:bgPr>
    </p:bg>
    <p:spTree>
      <p:nvGrpSpPr>
        <p:cNvPr id="1" name="Shape 132"/>
        <p:cNvGrpSpPr/>
        <p:nvPr/>
      </p:nvGrpSpPr>
      <p:grpSpPr>
        <a:xfrm>
          <a:off x="0" y="0"/>
          <a:ext cx="0" cy="0"/>
          <a:chOff x="0" y="0"/>
          <a:chExt cx="0" cy="0"/>
        </a:xfrm>
      </p:grpSpPr>
      <p:sp>
        <p:nvSpPr>
          <p:cNvPr id="134" name="Google Shape;134;p18"/>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dirty="0"/>
              <a:t>Cultural Acknowledgment</a:t>
            </a:r>
            <a:endParaRPr dirty="0"/>
          </a:p>
        </p:txBody>
      </p:sp>
      <p:sp>
        <p:nvSpPr>
          <p:cNvPr id="133" name="Google Shape;133;p18"/>
          <p:cNvSpPr txBox="1">
            <a:spLocks noGrp="1"/>
          </p:cNvSpPr>
          <p:nvPr>
            <p:ph type="body" idx="1"/>
          </p:nvPr>
        </p:nvSpPr>
        <p:spPr>
          <a:xfrm>
            <a:off x="218550" y="232900"/>
            <a:ext cx="11754900" cy="627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2"/>
              </a:buClr>
              <a:buSzPts val="2800"/>
              <a:buNone/>
            </a:pPr>
            <a:r>
              <a:rPr lang="en-US" sz="3600" dirty="0">
                <a:solidFill>
                  <a:schemeClr val="lt2"/>
                </a:solidFill>
              </a:rPr>
              <a:t>We acknowledge the pain and trauma of these past months and over 400 years of racism in the United States.</a:t>
            </a:r>
            <a:endParaRPr sz="3600" dirty="0">
              <a:solidFill>
                <a:schemeClr val="lt2"/>
              </a:solidFill>
            </a:endParaRPr>
          </a:p>
          <a:p>
            <a:pPr marL="0" lvl="0" indent="0" algn="ctr" rtl="0">
              <a:lnSpc>
                <a:spcPct val="100000"/>
              </a:lnSpc>
              <a:spcBef>
                <a:spcPts val="2200"/>
              </a:spcBef>
              <a:spcAft>
                <a:spcPts val="0"/>
              </a:spcAft>
              <a:buClr>
                <a:schemeClr val="lt2"/>
              </a:buClr>
              <a:buSzPts val="2800"/>
              <a:buNone/>
            </a:pPr>
            <a:r>
              <a:rPr lang="en-US" sz="3600" dirty="0">
                <a:solidFill>
                  <a:schemeClr val="lt2"/>
                </a:solidFill>
              </a:rPr>
              <a:t>We stand with our communities of color, especially</a:t>
            </a:r>
            <a:br>
              <a:rPr lang="en-US" sz="3600" dirty="0">
                <a:solidFill>
                  <a:schemeClr val="lt2"/>
                </a:solidFill>
              </a:rPr>
            </a:br>
            <a:r>
              <a:rPr lang="en-US" sz="3600" dirty="0">
                <a:solidFill>
                  <a:schemeClr val="lt2"/>
                </a:solidFill>
              </a:rPr>
              <a:t>those who identify as and/or are categorized as African-American. We also acknowledge the intersectionality of those who identify both as</a:t>
            </a:r>
            <a:br>
              <a:rPr lang="en-US" sz="3600" dirty="0">
                <a:solidFill>
                  <a:schemeClr val="lt2"/>
                </a:solidFill>
              </a:rPr>
            </a:br>
            <a:r>
              <a:rPr lang="en-US" sz="3600" dirty="0">
                <a:solidFill>
                  <a:schemeClr val="lt2"/>
                </a:solidFill>
              </a:rPr>
              <a:t>persons of color and individuals with disabilities.</a:t>
            </a:r>
            <a:endParaRPr sz="3600" dirty="0">
              <a:solidFill>
                <a:schemeClr val="lt2"/>
              </a:solidFill>
            </a:endParaRPr>
          </a:p>
          <a:p>
            <a:pPr marL="0" lvl="0" indent="0" algn="ctr" rtl="0">
              <a:lnSpc>
                <a:spcPct val="100000"/>
              </a:lnSpc>
              <a:spcBef>
                <a:spcPts val="2200"/>
              </a:spcBef>
              <a:spcAft>
                <a:spcPts val="0"/>
              </a:spcAft>
              <a:buClr>
                <a:schemeClr val="lt2"/>
              </a:buClr>
              <a:buSzPts val="2800"/>
              <a:buNone/>
            </a:pPr>
            <a:r>
              <a:rPr lang="en-US" sz="3600" dirty="0">
                <a:solidFill>
                  <a:schemeClr val="lt2"/>
                </a:solidFill>
              </a:rPr>
              <a:t>We commit to centering our work to dismantle systemic racism and disrupt ableist structures.</a:t>
            </a:r>
            <a:endParaRPr sz="3600" dirty="0">
              <a:solidFill>
                <a:schemeClr val="lt2"/>
              </a:solidFill>
            </a:endParaRPr>
          </a:p>
          <a:p>
            <a:pPr marL="0" lvl="0" indent="0" algn="ctr" rtl="0">
              <a:lnSpc>
                <a:spcPct val="100000"/>
              </a:lnSpc>
              <a:spcBef>
                <a:spcPts val="2200"/>
              </a:spcBef>
              <a:spcAft>
                <a:spcPts val="2200"/>
              </a:spcAft>
              <a:buClr>
                <a:schemeClr val="lt2"/>
              </a:buClr>
              <a:buSzPts val="2800"/>
              <a:buNone/>
            </a:pPr>
            <a:endParaRPr sz="3600" dirty="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838200" y="164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Student Discovery Activities:</a:t>
            </a:r>
            <a:endParaRPr dirty="0"/>
          </a:p>
          <a:p>
            <a:pPr marL="0" lvl="0" indent="0" algn="ctr" rtl="0">
              <a:spcBef>
                <a:spcPts val="0"/>
              </a:spcBef>
              <a:spcAft>
                <a:spcPts val="0"/>
              </a:spcAft>
              <a:buNone/>
            </a:pPr>
            <a:r>
              <a:rPr lang="en-US" dirty="0"/>
              <a:t>Identify Strengths</a:t>
            </a:r>
            <a:endParaRPr dirty="0"/>
          </a:p>
        </p:txBody>
      </p:sp>
      <p:sp>
        <p:nvSpPr>
          <p:cNvPr id="388" name="Google Shape;388;p4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30</a:t>
            </a:fld>
            <a:endParaRPr/>
          </a:p>
        </p:txBody>
      </p:sp>
      <p:pic>
        <p:nvPicPr>
          <p:cNvPr id="389" name="Google Shape;389;p45" descr="Screen shot of page 14  of Kaleb's Case Study showing one of two strength assessments"/>
          <p:cNvPicPr preferRelativeResize="0"/>
          <p:nvPr/>
        </p:nvPicPr>
        <p:blipFill>
          <a:blip r:embed="rId3">
            <a:alphaModFix/>
          </a:blip>
          <a:stretch>
            <a:fillRect/>
          </a:stretch>
        </p:blipFill>
        <p:spPr>
          <a:xfrm>
            <a:off x="1175400" y="1641950"/>
            <a:ext cx="4763009" cy="4258150"/>
          </a:xfrm>
          <a:prstGeom prst="rect">
            <a:avLst/>
          </a:prstGeom>
          <a:noFill/>
          <a:ln>
            <a:noFill/>
          </a:ln>
        </p:spPr>
      </p:pic>
      <p:pic>
        <p:nvPicPr>
          <p:cNvPr id="390" name="Google Shape;390;p45" descr="Screen shot of page 15 of Kaleb's Case Study showing two of two strength assessments"/>
          <p:cNvPicPr preferRelativeResize="0"/>
          <p:nvPr/>
        </p:nvPicPr>
        <p:blipFill>
          <a:blip r:embed="rId4">
            <a:alphaModFix/>
          </a:blip>
          <a:stretch>
            <a:fillRect/>
          </a:stretch>
        </p:blipFill>
        <p:spPr>
          <a:xfrm>
            <a:off x="6723175" y="1641950"/>
            <a:ext cx="4630625" cy="4258151"/>
          </a:xfrm>
          <a:prstGeom prst="rect">
            <a:avLst/>
          </a:prstGeom>
          <a:noFill/>
          <a:ln>
            <a:noFill/>
          </a:ln>
        </p:spPr>
      </p:pic>
      <p:sp>
        <p:nvSpPr>
          <p:cNvPr id="391" name="Google Shape;391;p45"/>
          <p:cNvSpPr txBox="1"/>
          <p:nvPr/>
        </p:nvSpPr>
        <p:spPr>
          <a:xfrm>
            <a:off x="4709850" y="6231750"/>
            <a:ext cx="3434700" cy="517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Quattrocento Sans"/>
              <a:buChar char="●"/>
            </a:pPr>
            <a:r>
              <a:rPr lang="en-US" sz="1300" u="sng">
                <a:solidFill>
                  <a:schemeClr val="accent3"/>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CCTS: T-folio (transition portfolio tool)</a:t>
            </a:r>
            <a:endParaRPr sz="1300">
              <a:latin typeface="Quattrocento Sans"/>
              <a:ea typeface="Quattrocento Sans"/>
              <a:cs typeface="Quattrocento Sans"/>
              <a:sym typeface="Quattrocento Sans"/>
            </a:endParaRPr>
          </a:p>
          <a:p>
            <a:pPr marL="914400" lvl="1" indent="-311150" algn="l" rtl="0">
              <a:spcBef>
                <a:spcPts val="0"/>
              </a:spcBef>
              <a:spcAft>
                <a:spcPts val="0"/>
              </a:spcAft>
              <a:buSzPts val="1300"/>
              <a:buFont typeface="Quattrocento Sans"/>
              <a:buChar char="○"/>
            </a:pPr>
            <a:r>
              <a:rPr lang="en-US" sz="1300" u="sng">
                <a:solidFill>
                  <a:schemeClr val="accent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Strength Assessment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title"/>
          </p:nvPr>
        </p:nvSpPr>
        <p:spPr>
          <a:xfrm>
            <a:off x="838200" y="164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Student Discovery Activities: </a:t>
            </a:r>
            <a:endParaRPr dirty="0"/>
          </a:p>
          <a:p>
            <a:pPr marL="0" lvl="0" indent="0" algn="ctr" rtl="0">
              <a:spcBef>
                <a:spcPts val="0"/>
              </a:spcBef>
              <a:spcAft>
                <a:spcPts val="0"/>
              </a:spcAft>
              <a:buNone/>
            </a:pPr>
            <a:r>
              <a:rPr lang="en-US" dirty="0"/>
              <a:t>Goal Setting</a:t>
            </a:r>
            <a:endParaRPr dirty="0"/>
          </a:p>
        </p:txBody>
      </p:sp>
      <p:sp>
        <p:nvSpPr>
          <p:cNvPr id="398" name="Google Shape;398;p4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31</a:t>
            </a:fld>
            <a:endParaRPr/>
          </a:p>
        </p:txBody>
      </p:sp>
      <p:pic>
        <p:nvPicPr>
          <p:cNvPr id="399" name="Google Shape;399;p46" descr="Screen shot of page 17 of Kaleb's Case Study showing a student activity using visual aids to identify goals"/>
          <p:cNvPicPr preferRelativeResize="0"/>
          <p:nvPr/>
        </p:nvPicPr>
        <p:blipFill>
          <a:blip r:embed="rId3">
            <a:alphaModFix/>
          </a:blip>
          <a:stretch>
            <a:fillRect/>
          </a:stretch>
        </p:blipFill>
        <p:spPr>
          <a:xfrm>
            <a:off x="838200" y="1858475"/>
            <a:ext cx="4936849" cy="3701299"/>
          </a:xfrm>
          <a:prstGeom prst="rect">
            <a:avLst/>
          </a:prstGeom>
          <a:noFill/>
          <a:ln>
            <a:noFill/>
          </a:ln>
        </p:spPr>
      </p:pic>
      <p:sp>
        <p:nvSpPr>
          <p:cNvPr id="402" name="Google Shape;402;p46" descr="student circled picture to show he wants to go shopping"/>
          <p:cNvSpPr txBox="1"/>
          <p:nvPr/>
        </p:nvSpPr>
        <p:spPr>
          <a:xfrm>
            <a:off x="1356600" y="2414200"/>
            <a:ext cx="574500" cy="51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latin typeface="Quattrocento Sans"/>
              <a:ea typeface="Quattrocento Sans"/>
              <a:cs typeface="Quattrocento Sans"/>
              <a:sym typeface="Quattrocento Sans"/>
            </a:endParaRPr>
          </a:p>
        </p:txBody>
      </p:sp>
      <p:sp>
        <p:nvSpPr>
          <p:cNvPr id="400" name="Google Shape;400;p46" descr="student circled picture to show he wants to live with his parents"/>
          <p:cNvSpPr txBox="1"/>
          <p:nvPr/>
        </p:nvSpPr>
        <p:spPr>
          <a:xfrm>
            <a:off x="5098775" y="3728350"/>
            <a:ext cx="574500" cy="51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latin typeface="Quattrocento Sans"/>
              <a:ea typeface="Quattrocento Sans"/>
              <a:cs typeface="Quattrocento Sans"/>
              <a:sym typeface="Quattrocento Sans"/>
            </a:endParaRPr>
          </a:p>
        </p:txBody>
      </p:sp>
      <p:sp>
        <p:nvSpPr>
          <p:cNvPr id="401" name="Google Shape;401;p46" descr="student circled picture to show he wants to spend time with his family"/>
          <p:cNvSpPr txBox="1"/>
          <p:nvPr/>
        </p:nvSpPr>
        <p:spPr>
          <a:xfrm>
            <a:off x="929300" y="4925475"/>
            <a:ext cx="574500" cy="51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latin typeface="Quattrocento Sans"/>
              <a:ea typeface="Quattrocento Sans"/>
              <a:cs typeface="Quattrocento Sans"/>
              <a:sym typeface="Quattrocento Sans"/>
            </a:endParaRPr>
          </a:p>
        </p:txBody>
      </p:sp>
      <p:pic>
        <p:nvPicPr>
          <p:cNvPr id="403" name="Google Shape;403;p46" descr="Screen shot of page 18 of Kaleb's Case Study showing a student activity using visual aids to identify if goals are specific and timebound"/>
          <p:cNvPicPr preferRelativeResize="0"/>
          <p:nvPr/>
        </p:nvPicPr>
        <p:blipFill>
          <a:blip r:embed="rId4">
            <a:alphaModFix/>
          </a:blip>
          <a:stretch>
            <a:fillRect/>
          </a:stretch>
        </p:blipFill>
        <p:spPr>
          <a:xfrm>
            <a:off x="6302000" y="1858475"/>
            <a:ext cx="5545076" cy="39447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title"/>
          </p:nvPr>
        </p:nvSpPr>
        <p:spPr>
          <a:xfrm>
            <a:off x="838200" y="164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Student Discovery Activities:</a:t>
            </a:r>
            <a:endParaRPr dirty="0"/>
          </a:p>
          <a:p>
            <a:pPr marL="0" lvl="0" indent="0" algn="ctr" rtl="0">
              <a:spcBef>
                <a:spcPts val="0"/>
              </a:spcBef>
              <a:spcAft>
                <a:spcPts val="0"/>
              </a:spcAft>
              <a:buNone/>
            </a:pPr>
            <a:r>
              <a:rPr lang="en-US" dirty="0"/>
              <a:t>Identify Skills and Challenges</a:t>
            </a:r>
            <a:endParaRPr dirty="0"/>
          </a:p>
        </p:txBody>
      </p:sp>
      <p:sp>
        <p:nvSpPr>
          <p:cNvPr id="410" name="Google Shape;410;p4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32</a:t>
            </a:fld>
            <a:endParaRPr/>
          </a:p>
        </p:txBody>
      </p:sp>
      <p:pic>
        <p:nvPicPr>
          <p:cNvPr id="412" name="Google Shape;412;p47" descr="Screen shot of page 16 of Kaleb's Case Study showing a student activity to self assess work readiness skills"/>
          <p:cNvPicPr preferRelativeResize="0"/>
          <p:nvPr/>
        </p:nvPicPr>
        <p:blipFill>
          <a:blip r:embed="rId3">
            <a:alphaModFix/>
          </a:blip>
          <a:stretch>
            <a:fillRect/>
          </a:stretch>
        </p:blipFill>
        <p:spPr>
          <a:xfrm>
            <a:off x="1272175" y="1661475"/>
            <a:ext cx="3941775" cy="4562500"/>
          </a:xfrm>
          <a:prstGeom prst="rect">
            <a:avLst/>
          </a:prstGeom>
          <a:noFill/>
          <a:ln>
            <a:noFill/>
          </a:ln>
        </p:spPr>
      </p:pic>
      <p:pic>
        <p:nvPicPr>
          <p:cNvPr id="413" name="Google Shape;413;p47" descr="Screen shot of page 20 of Kaleb's Case Study showing a student activity to self assess challenges in the classroom and beyond"/>
          <p:cNvPicPr preferRelativeResize="0"/>
          <p:nvPr/>
        </p:nvPicPr>
        <p:blipFill>
          <a:blip r:embed="rId4">
            <a:alphaModFix/>
          </a:blip>
          <a:stretch>
            <a:fillRect/>
          </a:stretch>
        </p:blipFill>
        <p:spPr>
          <a:xfrm>
            <a:off x="6433825" y="1974774"/>
            <a:ext cx="4737330" cy="3935900"/>
          </a:xfrm>
          <a:prstGeom prst="rect">
            <a:avLst/>
          </a:prstGeom>
          <a:noFill/>
          <a:ln>
            <a:noFill/>
          </a:ln>
        </p:spPr>
      </p:pic>
      <p:sp>
        <p:nvSpPr>
          <p:cNvPr id="411" name="Google Shape;411;p47"/>
          <p:cNvSpPr txBox="1"/>
          <p:nvPr/>
        </p:nvSpPr>
        <p:spPr>
          <a:xfrm>
            <a:off x="5515400" y="6080000"/>
            <a:ext cx="4278900" cy="517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Quattrocento Sans"/>
              <a:buChar char="●"/>
            </a:pPr>
            <a:r>
              <a:rPr lang="en-US" sz="1300" u="sng">
                <a:solidFill>
                  <a:schemeClr val="accent3"/>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CCTS: T-folio (transition portfolio tool)</a:t>
            </a:r>
            <a:endParaRPr sz="1300">
              <a:latin typeface="Quattrocento Sans"/>
              <a:ea typeface="Quattrocento Sans"/>
              <a:cs typeface="Quattrocento Sans"/>
              <a:sym typeface="Quattrocento Sans"/>
            </a:endParaRPr>
          </a:p>
          <a:p>
            <a:pPr marL="914400" lvl="1" indent="-311150" algn="l" rtl="0">
              <a:spcBef>
                <a:spcPts val="0"/>
              </a:spcBef>
              <a:spcAft>
                <a:spcPts val="0"/>
              </a:spcAft>
              <a:buSzPts val="1300"/>
              <a:buFont typeface="Quattrocento Sans"/>
              <a:buChar char="○"/>
            </a:pPr>
            <a:r>
              <a:rPr lang="en-US" sz="1300" u="sng">
                <a:solidFill>
                  <a:schemeClr val="hlink"/>
                </a:solidFill>
                <a:latin typeface="Quattrocento Sans"/>
                <a:ea typeface="Quattrocento Sans"/>
                <a:cs typeface="Quattrocento Sans"/>
                <a:sym typeface="Quattrocento Sans"/>
                <a:hlinkClick r:id="rId6"/>
              </a:rPr>
              <a:t>Challenges in the Classroom and Beyond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title"/>
          </p:nvPr>
        </p:nvSpPr>
        <p:spPr>
          <a:xfrm>
            <a:off x="838200" y="15537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Career Goals and Educational Plan</a:t>
            </a:r>
            <a:endParaRPr dirty="0"/>
          </a:p>
        </p:txBody>
      </p:sp>
      <p:pic>
        <p:nvPicPr>
          <p:cNvPr id="421" name="Google Shape;421;p48" descr="screen shot of what the career goals section of the HSBP looks like in Kaleb's case study"/>
          <p:cNvPicPr preferRelativeResize="0"/>
          <p:nvPr/>
        </p:nvPicPr>
        <p:blipFill rotWithShape="1">
          <a:blip r:embed="rId3">
            <a:alphaModFix/>
          </a:blip>
          <a:srcRect b="8684"/>
          <a:stretch/>
        </p:blipFill>
        <p:spPr>
          <a:xfrm>
            <a:off x="6407074" y="1212875"/>
            <a:ext cx="5261675" cy="1727600"/>
          </a:xfrm>
          <a:prstGeom prst="rect">
            <a:avLst/>
          </a:prstGeom>
          <a:noFill/>
          <a:ln>
            <a:noFill/>
          </a:ln>
        </p:spPr>
      </p:pic>
      <p:pic>
        <p:nvPicPr>
          <p:cNvPr id="424" name="Google Shape;424;p48" descr="screen shot of what the employment goals section of the IEP Transition Plan looks like in Kaleb's case study"/>
          <p:cNvPicPr preferRelativeResize="0"/>
          <p:nvPr/>
        </p:nvPicPr>
        <p:blipFill>
          <a:blip r:embed="rId4">
            <a:alphaModFix/>
          </a:blip>
          <a:stretch>
            <a:fillRect/>
          </a:stretch>
        </p:blipFill>
        <p:spPr>
          <a:xfrm>
            <a:off x="201025" y="1686175"/>
            <a:ext cx="5783061" cy="1727600"/>
          </a:xfrm>
          <a:prstGeom prst="rect">
            <a:avLst/>
          </a:prstGeom>
          <a:noFill/>
          <a:ln>
            <a:noFill/>
          </a:ln>
        </p:spPr>
      </p:pic>
      <p:pic>
        <p:nvPicPr>
          <p:cNvPr id="422" name="Google Shape;422;p48" descr="screen shot of what the educational goals section of the HSBP looks like in Kaleb's case study"/>
          <p:cNvPicPr preferRelativeResize="0"/>
          <p:nvPr/>
        </p:nvPicPr>
        <p:blipFill>
          <a:blip r:embed="rId5">
            <a:alphaModFix/>
          </a:blip>
          <a:stretch>
            <a:fillRect/>
          </a:stretch>
        </p:blipFill>
        <p:spPr>
          <a:xfrm>
            <a:off x="6237950" y="3007100"/>
            <a:ext cx="5390825" cy="3301000"/>
          </a:xfrm>
          <a:prstGeom prst="rect">
            <a:avLst/>
          </a:prstGeom>
          <a:noFill/>
          <a:ln>
            <a:noFill/>
          </a:ln>
        </p:spPr>
      </p:pic>
      <p:pic>
        <p:nvPicPr>
          <p:cNvPr id="423" name="Google Shape;423;p48" descr="screen shot of what the education/training goals section of the IEP Transition Plan looks like in Kaleb's case study"/>
          <p:cNvPicPr preferRelativeResize="0"/>
          <p:nvPr/>
        </p:nvPicPr>
        <p:blipFill>
          <a:blip r:embed="rId6">
            <a:alphaModFix/>
          </a:blip>
          <a:stretch>
            <a:fillRect/>
          </a:stretch>
        </p:blipFill>
        <p:spPr>
          <a:xfrm>
            <a:off x="182075" y="3904762"/>
            <a:ext cx="5753349" cy="1505675"/>
          </a:xfrm>
          <a:prstGeom prst="rect">
            <a:avLst/>
          </a:prstGeom>
          <a:noFill/>
          <a:ln>
            <a:noFill/>
          </a:ln>
        </p:spPr>
      </p:pic>
      <p:sp>
        <p:nvSpPr>
          <p:cNvPr id="425" name="Google Shape;425;p48">
            <a:extLst>
              <a:ext uri="{C183D7F6-B498-43B3-948B-1728B52AA6E4}">
                <adec:decorative xmlns:adec="http://schemas.microsoft.com/office/drawing/2017/decorative" val="1"/>
              </a:ext>
            </a:extLst>
          </p:cNvPr>
          <p:cNvSpPr/>
          <p:nvPr/>
        </p:nvSpPr>
        <p:spPr>
          <a:xfrm rot="1588532">
            <a:off x="6003411" y="2084355"/>
            <a:ext cx="429326" cy="18796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8">
            <a:extLst>
              <a:ext uri="{C183D7F6-B498-43B3-948B-1728B52AA6E4}">
                <adec:decorative xmlns:adec="http://schemas.microsoft.com/office/drawing/2017/decorative" val="1"/>
              </a:ext>
            </a:extLst>
          </p:cNvPr>
          <p:cNvSpPr/>
          <p:nvPr/>
        </p:nvSpPr>
        <p:spPr>
          <a:xfrm rot="1589796">
            <a:off x="6049629" y="4241459"/>
            <a:ext cx="336886" cy="18809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a:spLocks noGrp="1"/>
          </p:cNvSpPr>
          <p:nvPr>
            <p:ph type="title"/>
          </p:nvPr>
        </p:nvSpPr>
        <p:spPr>
          <a:xfrm>
            <a:off x="5390925" y="103650"/>
            <a:ext cx="5962800" cy="1626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Course Planner</a:t>
            </a:r>
            <a:endParaRPr dirty="0"/>
          </a:p>
        </p:txBody>
      </p:sp>
      <p:sp>
        <p:nvSpPr>
          <p:cNvPr id="433" name="Google Shape;433;p4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34</a:t>
            </a:fld>
            <a:endParaRPr/>
          </a:p>
        </p:txBody>
      </p:sp>
      <p:pic>
        <p:nvPicPr>
          <p:cNvPr id="434" name="Google Shape;434;p49" descr="screen shot page 5 of Kaleb's case study showing the academic course planner of his high school and beyond plan"/>
          <p:cNvPicPr preferRelativeResize="0"/>
          <p:nvPr/>
        </p:nvPicPr>
        <p:blipFill>
          <a:blip r:embed="rId3">
            <a:alphaModFix/>
          </a:blip>
          <a:stretch>
            <a:fillRect/>
          </a:stretch>
        </p:blipFill>
        <p:spPr>
          <a:xfrm>
            <a:off x="513325" y="330023"/>
            <a:ext cx="4800275" cy="5809674"/>
          </a:xfrm>
          <a:prstGeom prst="rect">
            <a:avLst/>
          </a:prstGeom>
          <a:noFill/>
          <a:ln>
            <a:noFill/>
          </a:ln>
        </p:spPr>
      </p:pic>
      <p:sp>
        <p:nvSpPr>
          <p:cNvPr id="436" name="Google Shape;436;p49" descr="Red highlighting indicates that Kaleb is using the personalized pathway requirement to use flexible credits in place of his world language credits."/>
          <p:cNvSpPr txBox="1"/>
          <p:nvPr/>
        </p:nvSpPr>
        <p:spPr>
          <a:xfrm>
            <a:off x="576775" y="3836500"/>
            <a:ext cx="941400" cy="465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Quattrocento Sans"/>
              <a:ea typeface="Quattrocento Sans"/>
              <a:cs typeface="Quattrocento Sans"/>
              <a:sym typeface="Quattrocento Sans"/>
            </a:endParaRPr>
          </a:p>
        </p:txBody>
      </p:sp>
      <p:pic>
        <p:nvPicPr>
          <p:cNvPr id="435" name="Google Shape;435;p49" descr="screen shot page 7 of Kaleb's case study showing the personalized pathway requirement section of his high school and beyond plan"/>
          <p:cNvPicPr preferRelativeResize="0"/>
          <p:nvPr/>
        </p:nvPicPr>
        <p:blipFill>
          <a:blip r:embed="rId4">
            <a:alphaModFix/>
          </a:blip>
          <a:stretch>
            <a:fillRect/>
          </a:stretch>
        </p:blipFill>
        <p:spPr>
          <a:xfrm>
            <a:off x="5602512" y="1546725"/>
            <a:ext cx="5539634" cy="4154726"/>
          </a:xfrm>
          <a:prstGeom prst="rect">
            <a:avLst/>
          </a:prstGeom>
          <a:noFill/>
          <a:ln>
            <a:noFill/>
          </a:ln>
        </p:spPr>
      </p:pic>
      <p:cxnSp>
        <p:nvCxnSpPr>
          <p:cNvPr id="437" name="Google Shape;437;p49">
            <a:extLst>
              <a:ext uri="{C183D7F6-B498-43B3-948B-1728B52AA6E4}">
                <adec:decorative xmlns:adec="http://schemas.microsoft.com/office/drawing/2017/decorative" val="1"/>
              </a:ext>
            </a:extLst>
          </p:cNvPr>
          <p:cNvCxnSpPr/>
          <p:nvPr/>
        </p:nvCxnSpPr>
        <p:spPr>
          <a:xfrm>
            <a:off x="1518250" y="4324700"/>
            <a:ext cx="4198200" cy="3450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0"/>
          <p:cNvSpPr txBox="1">
            <a:spLocks noGrp="1"/>
          </p:cNvSpPr>
          <p:nvPr>
            <p:ph type="title"/>
          </p:nvPr>
        </p:nvSpPr>
        <p:spPr>
          <a:xfrm>
            <a:off x="570550" y="2518725"/>
            <a:ext cx="42513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Graduation Pathway</a:t>
            </a:r>
            <a:endParaRPr/>
          </a:p>
        </p:txBody>
      </p:sp>
      <p:sp>
        <p:nvSpPr>
          <p:cNvPr id="444" name="Google Shape;444;p50"/>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35</a:t>
            </a:fld>
            <a:endParaRPr/>
          </a:p>
        </p:txBody>
      </p:sp>
      <p:pic>
        <p:nvPicPr>
          <p:cNvPr id="445" name="Google Shape;445;p50" descr="Screen shot of page 8 of Kaleb's Case Study showing that he has met the state assessment graduation pathway"/>
          <p:cNvPicPr preferRelativeResize="0"/>
          <p:nvPr/>
        </p:nvPicPr>
        <p:blipFill>
          <a:blip r:embed="rId3">
            <a:alphaModFix/>
          </a:blip>
          <a:stretch>
            <a:fillRect/>
          </a:stretch>
        </p:blipFill>
        <p:spPr>
          <a:xfrm>
            <a:off x="6346725" y="152400"/>
            <a:ext cx="5500163" cy="6553201"/>
          </a:xfrm>
          <a:prstGeom prst="rect">
            <a:avLst/>
          </a:prstGeom>
          <a:noFill/>
          <a:ln>
            <a:noFill/>
          </a:ln>
        </p:spPr>
      </p:pic>
      <p:pic>
        <p:nvPicPr>
          <p:cNvPr id="446" name="Google Shape;446;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81738" y="909000"/>
            <a:ext cx="2828925" cy="1609725"/>
          </a:xfrm>
          <a:prstGeom prst="rect">
            <a:avLst/>
          </a:prstGeom>
          <a:noFill/>
          <a:ln>
            <a:noFill/>
          </a:ln>
        </p:spPr>
      </p:pic>
      <p:sp>
        <p:nvSpPr>
          <p:cNvPr id="447" name="Google Shape;447;p50">
            <a:extLst>
              <a:ext uri="{C183D7F6-B498-43B3-948B-1728B52AA6E4}">
                <adec:decorative xmlns:adec="http://schemas.microsoft.com/office/drawing/2017/decorative" val="1"/>
              </a:ext>
            </a:extLst>
          </p:cNvPr>
          <p:cNvSpPr/>
          <p:nvPr/>
        </p:nvSpPr>
        <p:spPr>
          <a:xfrm>
            <a:off x="5503450" y="4884850"/>
            <a:ext cx="629400" cy="3414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1"/>
          <p:cNvSpPr txBox="1">
            <a:spLocks noGrp="1"/>
          </p:cNvSpPr>
          <p:nvPr>
            <p:ph type="title"/>
          </p:nvPr>
        </p:nvSpPr>
        <p:spPr>
          <a:xfrm>
            <a:off x="815075" y="3974175"/>
            <a:ext cx="42513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Resume</a:t>
            </a:r>
            <a:endParaRPr/>
          </a:p>
        </p:txBody>
      </p:sp>
      <p:sp>
        <p:nvSpPr>
          <p:cNvPr id="454" name="Google Shape;454;p51"/>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36</a:t>
            </a:fld>
            <a:endParaRPr/>
          </a:p>
        </p:txBody>
      </p:sp>
      <p:pic>
        <p:nvPicPr>
          <p:cNvPr id="455" name="Google Shape;455;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85250" y="1265400"/>
            <a:ext cx="2110939" cy="2708774"/>
          </a:xfrm>
          <a:prstGeom prst="rect">
            <a:avLst/>
          </a:prstGeom>
          <a:noFill/>
          <a:ln>
            <a:noFill/>
          </a:ln>
        </p:spPr>
      </p:pic>
      <p:pic>
        <p:nvPicPr>
          <p:cNvPr id="456" name="Google Shape;456;p51" descr="Screen shot of page 10 of Kaleb's Case Study showing the student resume"/>
          <p:cNvPicPr preferRelativeResize="0"/>
          <p:nvPr/>
        </p:nvPicPr>
        <p:blipFill>
          <a:blip r:embed="rId4">
            <a:alphaModFix/>
          </a:blip>
          <a:stretch>
            <a:fillRect/>
          </a:stretch>
        </p:blipFill>
        <p:spPr>
          <a:xfrm>
            <a:off x="5890026" y="747051"/>
            <a:ext cx="5936599" cy="53638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2"/>
          <p:cNvSpPr txBox="1">
            <a:spLocks noGrp="1"/>
          </p:cNvSpPr>
          <p:nvPr>
            <p:ph type="title"/>
          </p:nvPr>
        </p:nvSpPr>
        <p:spPr>
          <a:xfrm>
            <a:off x="838200" y="-1325563"/>
            <a:ext cx="105156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a:t>Questions?</a:t>
            </a:r>
            <a:endParaRPr/>
          </a:p>
        </p:txBody>
      </p:sp>
      <p:pic>
        <p:nvPicPr>
          <p:cNvPr id="463" name="Google Shape;463;p52" descr="200 Not-Boring Questions To Connect And Get To Know Someone Better"/>
          <p:cNvPicPr preferRelativeResize="0"/>
          <p:nvPr/>
        </p:nvPicPr>
        <p:blipFill rotWithShape="1">
          <a:blip r:embed="rId3">
            <a:alphaModFix/>
          </a:blip>
          <a:srcRect t="5830" b="9908"/>
          <a:stretch/>
        </p:blipFill>
        <p:spPr>
          <a:xfrm>
            <a:off x="-5474" y="16411"/>
            <a:ext cx="12188952" cy="6857999"/>
          </a:xfrm>
          <a:prstGeom prst="rect">
            <a:avLst/>
          </a:prstGeom>
          <a:solidFill>
            <a:srgbClr val="FFFFFF"/>
          </a:solidFill>
          <a:ln>
            <a:noFill/>
          </a:ln>
        </p:spPr>
      </p:pic>
      <p:sp>
        <p:nvSpPr>
          <p:cNvPr id="464" name="Google Shape;464;p52"/>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rPr>
              <a:t>37</a:t>
            </a:fld>
            <a:endParaRPr sz="1600">
              <a:solidFill>
                <a:srgbClr val="40403D"/>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3"/>
          <p:cNvSpPr txBox="1">
            <a:spLocks noGrp="1"/>
          </p:cNvSpPr>
          <p:nvPr>
            <p:ph type="ctrTitle"/>
          </p:nvPr>
        </p:nvSpPr>
        <p:spPr>
          <a:xfrm>
            <a:off x="290500" y="1122375"/>
            <a:ext cx="119016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a:t>Voices from the Field:</a:t>
            </a:r>
            <a:endParaRPr/>
          </a:p>
          <a:p>
            <a:pPr marL="0" lvl="0" indent="0" algn="l" rtl="0">
              <a:lnSpc>
                <a:spcPct val="90000"/>
              </a:lnSpc>
              <a:spcBef>
                <a:spcPts val="0"/>
              </a:spcBef>
              <a:spcAft>
                <a:spcPts val="0"/>
              </a:spcAft>
              <a:buSzPts val="4400"/>
              <a:buNone/>
            </a:pPr>
            <a:r>
              <a:rPr lang="en-US"/>
              <a:t>Bellevue School District</a:t>
            </a:r>
            <a:endParaRPr/>
          </a:p>
        </p:txBody>
      </p:sp>
      <p:sp>
        <p:nvSpPr>
          <p:cNvPr id="471" name="Google Shape;471;p53"/>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sz="1200">
                <a:solidFill>
                  <a:srgbClr val="FFFFFF"/>
                </a:solidFill>
                <a:latin typeface="Calibri"/>
                <a:ea typeface="Calibri"/>
                <a:cs typeface="Calibri"/>
                <a:sym typeface="Calibri"/>
              </a:rPr>
              <a:t>38</a:t>
            </a:fld>
            <a:endParaRPr sz="1200">
              <a:solidFill>
                <a:srgbClr val="FFFFFF"/>
              </a:solidFill>
              <a:latin typeface="Calibri"/>
              <a:ea typeface="Calibri"/>
              <a:cs typeface="Calibri"/>
              <a:sym typeface="Calibri"/>
            </a:endParaRPr>
          </a:p>
        </p:txBody>
      </p:sp>
      <p:sp>
        <p:nvSpPr>
          <p:cNvPr id="472" name="Google Shape;472;p53"/>
          <p:cNvSpPr txBox="1">
            <a:spLocks noGrp="1"/>
          </p:cNvSpPr>
          <p:nvPr>
            <p:ph type="title" idx="4294967295"/>
          </p:nvPr>
        </p:nvSpPr>
        <p:spPr>
          <a:xfrm>
            <a:off x="366700" y="3713500"/>
            <a:ext cx="10671300" cy="105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Kristen Wong Callisto, Ed.L.D.</a:t>
            </a:r>
            <a:endParaRPr b="1"/>
          </a:p>
          <a:p>
            <a:pPr marL="0" lvl="0" indent="0" algn="l" rtl="0">
              <a:spcBef>
                <a:spcPts val="0"/>
              </a:spcBef>
              <a:spcAft>
                <a:spcPts val="0"/>
              </a:spcAft>
              <a:buNone/>
            </a:pPr>
            <a:r>
              <a:rPr lang="en-US" b="1"/>
              <a:t>Jennifer Strehle</a:t>
            </a:r>
            <a:endParaRPr b="1"/>
          </a:p>
        </p:txBody>
      </p:sp>
      <p:sp>
        <p:nvSpPr>
          <p:cNvPr id="473" name="Google Shape;473;p53"/>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solidFill>
                  <a:srgbClr val="434343"/>
                </a:solidFill>
              </a:rPr>
              <a:t>38</a:t>
            </a:fld>
            <a:endParaRPr>
              <a:solidFill>
                <a:srgbClr val="43434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39</a:t>
            </a:fld>
            <a:endParaRPr/>
          </a:p>
        </p:txBody>
      </p:sp>
      <p:sp>
        <p:nvSpPr>
          <p:cNvPr id="480" name="Google Shape;480;p54"/>
          <p:cNvSpPr txBox="1">
            <a:spLocks noGrp="1"/>
          </p:cNvSpPr>
          <p:nvPr>
            <p:ph type="title"/>
          </p:nvPr>
        </p:nvSpPr>
        <p:spPr>
          <a:xfrm>
            <a:off x="838200" y="3357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Thinking Systemically</a:t>
            </a:r>
            <a:endParaRPr dirty="0"/>
          </a:p>
        </p:txBody>
      </p:sp>
      <p:sp>
        <p:nvSpPr>
          <p:cNvPr id="481" name="Google Shape;481;p54"/>
          <p:cNvSpPr txBox="1">
            <a:spLocks noGrp="1"/>
          </p:cNvSpPr>
          <p:nvPr>
            <p:ph type="body" idx="4294967295"/>
          </p:nvPr>
        </p:nvSpPr>
        <p:spPr>
          <a:xfrm>
            <a:off x="838200" y="1825625"/>
            <a:ext cx="10515600" cy="42558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Think wide</a:t>
            </a:r>
            <a:endParaRPr/>
          </a:p>
          <a:p>
            <a:pPr marL="914400" lvl="1" indent="-381000" algn="l" rtl="0">
              <a:spcBef>
                <a:spcPts val="0"/>
              </a:spcBef>
              <a:spcAft>
                <a:spcPts val="0"/>
              </a:spcAft>
              <a:buSzPts val="2400"/>
              <a:buChar char="○"/>
            </a:pPr>
            <a:r>
              <a:rPr lang="en-US"/>
              <a:t>Cross-functional collaboration</a:t>
            </a:r>
            <a:endParaRPr/>
          </a:p>
          <a:p>
            <a:pPr marL="914400" lvl="0" indent="0" algn="l" rtl="0">
              <a:spcBef>
                <a:spcPts val="1000"/>
              </a:spcBef>
              <a:spcAft>
                <a:spcPts val="0"/>
              </a:spcAft>
              <a:buNone/>
            </a:pPr>
            <a:endParaRPr/>
          </a:p>
          <a:p>
            <a:pPr marL="457200" lvl="0" indent="-406400" algn="l" rtl="0">
              <a:spcBef>
                <a:spcPts val="1000"/>
              </a:spcBef>
              <a:spcAft>
                <a:spcPts val="0"/>
              </a:spcAft>
              <a:buSzPts val="2800"/>
              <a:buChar char="●"/>
            </a:pPr>
            <a:r>
              <a:rPr lang="en-US"/>
              <a:t>Think longitudinally</a:t>
            </a:r>
            <a:endParaRPr/>
          </a:p>
          <a:p>
            <a:pPr marL="914400" lvl="1" indent="-381000" algn="l" rtl="0">
              <a:spcBef>
                <a:spcPts val="0"/>
              </a:spcBef>
              <a:spcAft>
                <a:spcPts val="0"/>
              </a:spcAft>
              <a:buSzPts val="2400"/>
              <a:buChar char="○"/>
            </a:pPr>
            <a:r>
              <a:rPr lang="en-US"/>
              <a:t>Starting early</a:t>
            </a:r>
            <a:endParaRPr/>
          </a:p>
          <a:p>
            <a:pPr marL="914400" lvl="0" indent="0" algn="l" rtl="0">
              <a:spcBef>
                <a:spcPts val="1000"/>
              </a:spcBef>
              <a:spcAft>
                <a:spcPts val="0"/>
              </a:spcAft>
              <a:buNone/>
            </a:pPr>
            <a:endParaRPr/>
          </a:p>
          <a:p>
            <a:pPr marL="457200" lvl="0" indent="-406400" algn="l" rtl="0">
              <a:spcBef>
                <a:spcPts val="1000"/>
              </a:spcBef>
              <a:spcAft>
                <a:spcPts val="0"/>
              </a:spcAft>
              <a:buSzPts val="2800"/>
              <a:buChar char="●"/>
            </a:pPr>
            <a:r>
              <a:rPr lang="en-US"/>
              <a:t>Build capacity</a:t>
            </a:r>
            <a:endParaRPr/>
          </a:p>
        </p:txBody>
      </p:sp>
      <p:pic>
        <p:nvPicPr>
          <p:cNvPr id="482" name="Google Shape;482;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68700" y="1205300"/>
            <a:ext cx="2112300" cy="2112300"/>
          </a:xfrm>
          <a:prstGeom prst="rect">
            <a:avLst/>
          </a:prstGeom>
          <a:noFill/>
          <a:ln>
            <a:noFill/>
          </a:ln>
        </p:spPr>
      </p:pic>
      <p:pic>
        <p:nvPicPr>
          <p:cNvPr id="483" name="Google Shape;483;p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138500" y="2729575"/>
            <a:ext cx="2112300" cy="2112300"/>
          </a:xfrm>
          <a:prstGeom prst="rect">
            <a:avLst/>
          </a:prstGeom>
          <a:noFill/>
          <a:ln>
            <a:noFill/>
          </a:ln>
        </p:spPr>
      </p:pic>
      <p:pic>
        <p:nvPicPr>
          <p:cNvPr id="484" name="Google Shape;484;p5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12000" y="3966150"/>
            <a:ext cx="2759150" cy="275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838200" y="365125"/>
            <a:ext cx="10515600" cy="1020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sz="5400" b="1" dirty="0">
                <a:latin typeface="Quattrocento Sans"/>
                <a:ea typeface="Quattrocento Sans"/>
                <a:cs typeface="Quattrocento Sans"/>
                <a:sym typeface="Quattrocento Sans"/>
              </a:rPr>
              <a:t>AESD/OSPI Webinar Series:</a:t>
            </a:r>
            <a:endParaRPr sz="5400" dirty="0"/>
          </a:p>
        </p:txBody>
      </p:sp>
      <p:pic>
        <p:nvPicPr>
          <p:cNvPr id="142" name="Google Shape;142;p19" descr="Inclusive IEPs for Our New World"/>
          <p:cNvPicPr preferRelativeResize="0"/>
          <p:nvPr/>
        </p:nvPicPr>
        <p:blipFill>
          <a:blip r:embed="rId3">
            <a:alphaModFix/>
          </a:blip>
          <a:stretch>
            <a:fillRect/>
          </a:stretch>
        </p:blipFill>
        <p:spPr>
          <a:xfrm>
            <a:off x="1720925" y="1512000"/>
            <a:ext cx="8523250" cy="2173800"/>
          </a:xfrm>
          <a:prstGeom prst="rect">
            <a:avLst/>
          </a:prstGeom>
          <a:noFill/>
          <a:ln>
            <a:noFill/>
          </a:ln>
        </p:spPr>
      </p:pic>
      <p:sp>
        <p:nvSpPr>
          <p:cNvPr id="141" name="Google Shape;141;p19"/>
          <p:cNvSpPr/>
          <p:nvPr/>
        </p:nvSpPr>
        <p:spPr>
          <a:xfrm>
            <a:off x="1080025" y="3733250"/>
            <a:ext cx="9847500" cy="168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solidFill>
                  <a:srgbClr val="40403D"/>
                </a:solidFill>
                <a:latin typeface="Quattrocento Sans"/>
                <a:ea typeface="Quattrocento Sans"/>
                <a:cs typeface="Quattrocento Sans"/>
                <a:sym typeface="Quattrocento Sans"/>
              </a:rPr>
              <a:t>High School &amp; Beyond Plans and IEP Transition Examples</a:t>
            </a:r>
            <a:endParaRPr sz="4800" b="1" i="0" u="none" strike="noStrike" cap="none" dirty="0">
              <a:solidFill>
                <a:schemeClr val="dk1"/>
              </a:solidFill>
              <a:latin typeface="Quattrocento Sans"/>
              <a:ea typeface="Quattrocento Sans"/>
              <a:cs typeface="Quattrocento Sans"/>
              <a:sym typeface="Quattrocento Sans"/>
            </a:endParaRPr>
          </a:p>
        </p:txBody>
      </p:sp>
      <p:sp>
        <p:nvSpPr>
          <p:cNvPr id="143" name="Google Shape;143;p1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a:t>
            </a:fld>
            <a:endParaRPr/>
          </a:p>
        </p:txBody>
      </p:sp>
      <p:sp>
        <p:nvSpPr>
          <p:cNvPr id="144" name="Google Shape;144;p19"/>
          <p:cNvSpPr/>
          <p:nvPr/>
        </p:nvSpPr>
        <p:spPr>
          <a:xfrm>
            <a:off x="3895600" y="5407800"/>
            <a:ext cx="4173900" cy="900300"/>
          </a:xfrm>
          <a:prstGeom prst="rect">
            <a:avLst/>
          </a:prstGeom>
          <a:noFill/>
          <a:ln>
            <a:noFill/>
          </a:ln>
        </p:spPr>
        <p:txBody>
          <a:bodyPr spcFirstLastPara="1" wrap="square" lIns="91425" tIns="45700" rIns="91425" bIns="45700" anchor="t" anchorCtr="0">
            <a:noAutofit/>
          </a:bodyPr>
          <a:lstStyle/>
          <a:p>
            <a:pPr marL="0" marR="0" lvl="0" indent="0" algn="ctr" rtl="0">
              <a:spcBef>
                <a:spcPts val="1200"/>
              </a:spcBef>
              <a:spcAft>
                <a:spcPts val="0"/>
              </a:spcAft>
              <a:buNone/>
            </a:pPr>
            <a:r>
              <a:rPr lang="en-US" sz="3200" b="1">
                <a:solidFill>
                  <a:srgbClr val="40403D"/>
                </a:solidFill>
                <a:latin typeface="Quattrocento Sans"/>
                <a:ea typeface="Quattrocento Sans"/>
                <a:cs typeface="Quattrocento Sans"/>
                <a:sym typeface="Quattrocento Sans"/>
              </a:rPr>
              <a:t>January 14, 2021</a:t>
            </a:r>
            <a:endParaRPr sz="32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40</a:t>
            </a:fld>
            <a:endParaRPr/>
          </a:p>
        </p:txBody>
      </p:sp>
      <p:sp>
        <p:nvSpPr>
          <p:cNvPr id="491" name="Google Shape;491;p55"/>
          <p:cNvSpPr txBox="1">
            <a:spLocks noGrp="1"/>
          </p:cNvSpPr>
          <p:nvPr>
            <p:ph type="title"/>
          </p:nvPr>
        </p:nvSpPr>
        <p:spPr>
          <a:xfrm>
            <a:off x="838200" y="19055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Bellevue Special Education Handbook</a:t>
            </a:r>
            <a:endParaRPr dirty="0"/>
          </a:p>
        </p:txBody>
      </p:sp>
      <p:pic>
        <p:nvPicPr>
          <p:cNvPr id="493" name="Google Shape;493;p55" descr="screen shot of the cover page of the  Bellevue Special Education Transition Services Handbook"/>
          <p:cNvPicPr preferRelativeResize="0"/>
          <p:nvPr/>
        </p:nvPicPr>
        <p:blipFill>
          <a:blip r:embed="rId3">
            <a:alphaModFix/>
          </a:blip>
          <a:stretch>
            <a:fillRect/>
          </a:stretch>
        </p:blipFill>
        <p:spPr>
          <a:xfrm>
            <a:off x="967025" y="1294575"/>
            <a:ext cx="4984876" cy="4696399"/>
          </a:xfrm>
          <a:prstGeom prst="rect">
            <a:avLst/>
          </a:prstGeom>
          <a:noFill/>
          <a:ln>
            <a:noFill/>
          </a:ln>
        </p:spPr>
      </p:pic>
      <p:pic>
        <p:nvPicPr>
          <p:cNvPr id="492" name="Google Shape;492;p55" descr="screen shot of resources included in the Bellevue Special Education Transition Services Handbook"/>
          <p:cNvPicPr preferRelativeResize="0"/>
          <p:nvPr/>
        </p:nvPicPr>
        <p:blipFill>
          <a:blip r:embed="rId4">
            <a:alphaModFix/>
          </a:blip>
          <a:stretch>
            <a:fillRect/>
          </a:stretch>
        </p:blipFill>
        <p:spPr>
          <a:xfrm>
            <a:off x="6606774" y="3406000"/>
            <a:ext cx="5359577" cy="188633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title"/>
          </p:nvPr>
        </p:nvSpPr>
        <p:spPr>
          <a:xfrm>
            <a:off x="27375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What’s Going On In Bellevue</a:t>
            </a:r>
            <a:endParaRPr/>
          </a:p>
        </p:txBody>
      </p:sp>
      <p:sp>
        <p:nvSpPr>
          <p:cNvPr id="500" name="Google Shape;500;p56"/>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41</a:t>
            </a:fld>
            <a:endParaRPr/>
          </a:p>
        </p:txBody>
      </p:sp>
      <p:sp>
        <p:nvSpPr>
          <p:cNvPr id="501" name="Google Shape;501;p56"/>
          <p:cNvSpPr txBox="1">
            <a:spLocks noGrp="1"/>
          </p:cNvSpPr>
          <p:nvPr>
            <p:ph type="body" idx="4294967295"/>
          </p:nvPr>
        </p:nvSpPr>
        <p:spPr>
          <a:xfrm>
            <a:off x="273750" y="1017400"/>
            <a:ext cx="11644500" cy="45282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sz="2600" b="1"/>
              <a:t>IEP Transition Plan Training</a:t>
            </a:r>
            <a:r>
              <a:rPr lang="en-US" sz="2600"/>
              <a:t> co-run with teachers </a:t>
            </a:r>
            <a:endParaRPr sz="2600"/>
          </a:p>
          <a:p>
            <a:pPr marL="457200" lvl="0" indent="0" algn="l" rtl="0">
              <a:spcBef>
                <a:spcPts val="1000"/>
              </a:spcBef>
              <a:spcAft>
                <a:spcPts val="0"/>
              </a:spcAft>
              <a:buNone/>
            </a:pPr>
            <a:endParaRPr sz="2600"/>
          </a:p>
          <a:p>
            <a:pPr marL="457200" lvl="0" indent="-393700" algn="l" rtl="0">
              <a:spcBef>
                <a:spcPts val="1000"/>
              </a:spcBef>
              <a:spcAft>
                <a:spcPts val="0"/>
              </a:spcAft>
              <a:buSzPts val="2600"/>
              <a:buChar char="•"/>
            </a:pPr>
            <a:r>
              <a:rPr lang="en-US" sz="2600" b="1"/>
              <a:t>Work-based learning </a:t>
            </a:r>
            <a:r>
              <a:rPr lang="en-US" sz="2600"/>
              <a:t>(jobsites, CTE Programs)</a:t>
            </a:r>
            <a:endParaRPr sz="2600"/>
          </a:p>
          <a:p>
            <a:pPr marL="457200" lvl="0" indent="0" algn="l" rtl="0">
              <a:spcBef>
                <a:spcPts val="1000"/>
              </a:spcBef>
              <a:spcAft>
                <a:spcPts val="0"/>
              </a:spcAft>
              <a:buNone/>
            </a:pPr>
            <a:endParaRPr sz="2600"/>
          </a:p>
          <a:p>
            <a:pPr marL="457200" lvl="0" indent="-393700" algn="l" rtl="0">
              <a:spcBef>
                <a:spcPts val="1000"/>
              </a:spcBef>
              <a:spcAft>
                <a:spcPts val="0"/>
              </a:spcAft>
              <a:buSzPts val="2600"/>
              <a:buChar char="•"/>
            </a:pPr>
            <a:r>
              <a:rPr lang="en-US" sz="2600"/>
              <a:t>School Counselors  engaged in IEP Meetings and working with students and teachers on </a:t>
            </a:r>
            <a:r>
              <a:rPr lang="en-US" sz="2600" b="1"/>
              <a:t>transition assessments that align with the HSBP</a:t>
            </a:r>
            <a:endParaRPr sz="2600" b="1"/>
          </a:p>
          <a:p>
            <a:pPr marL="457200" lvl="0" indent="0" algn="l" rtl="0">
              <a:spcBef>
                <a:spcPts val="1000"/>
              </a:spcBef>
              <a:spcAft>
                <a:spcPts val="0"/>
              </a:spcAft>
              <a:buNone/>
            </a:pPr>
            <a:endParaRPr sz="2600"/>
          </a:p>
          <a:p>
            <a:pPr marL="457200" lvl="0" indent="-393700" algn="l" rtl="0">
              <a:spcBef>
                <a:spcPts val="1000"/>
              </a:spcBef>
              <a:spcAft>
                <a:spcPts val="0"/>
              </a:spcAft>
              <a:buSzPts val="2600"/>
              <a:buChar char="•"/>
            </a:pPr>
            <a:r>
              <a:rPr lang="en-US" sz="2600" b="1"/>
              <a:t>Pre-Voc Classes at the high school </a:t>
            </a:r>
            <a:endParaRPr sz="2600" b="1"/>
          </a:p>
          <a:p>
            <a:pPr marL="914400" lvl="1" indent="-393700" algn="l" rtl="0">
              <a:spcBef>
                <a:spcPts val="0"/>
              </a:spcBef>
              <a:spcAft>
                <a:spcPts val="0"/>
              </a:spcAft>
              <a:buSzPts val="2600"/>
              <a:buChar char="•"/>
            </a:pPr>
            <a:r>
              <a:rPr lang="en-US" sz="2600"/>
              <a:t>Students identify and write their own post-secondary goals &amp; C.O.S</a:t>
            </a:r>
            <a:endParaRPr sz="2600"/>
          </a:p>
          <a:p>
            <a:pPr marL="914400" lvl="1" indent="-393700" algn="l" rtl="0">
              <a:spcBef>
                <a:spcPts val="0"/>
              </a:spcBef>
              <a:spcAft>
                <a:spcPts val="0"/>
              </a:spcAft>
              <a:buSzPts val="2600"/>
              <a:buChar char="•"/>
            </a:pPr>
            <a:r>
              <a:rPr lang="en-US" sz="2600"/>
              <a:t>Mock interview practice/resume/cover letter writing</a:t>
            </a:r>
            <a:endParaRPr sz="2600"/>
          </a:p>
          <a:p>
            <a:pPr marL="914400" lvl="1" indent="-393700" algn="l" rtl="0">
              <a:spcBef>
                <a:spcPts val="0"/>
              </a:spcBef>
              <a:spcAft>
                <a:spcPts val="0"/>
              </a:spcAft>
              <a:buSzPts val="2600"/>
              <a:buChar char="•"/>
            </a:pPr>
            <a:r>
              <a:rPr lang="en-US" sz="2600"/>
              <a:t>Career Exploration, and more</a:t>
            </a:r>
            <a:endParaRPr sz="2600"/>
          </a:p>
          <a:p>
            <a:pPr marL="457200" lvl="0" indent="0" algn="l" rtl="0">
              <a:spcBef>
                <a:spcPts val="1000"/>
              </a:spcBef>
              <a:spcAft>
                <a:spcPts val="0"/>
              </a:spcAft>
              <a:buNone/>
            </a:pPr>
            <a:endParaRPr sz="2600"/>
          </a:p>
          <a:p>
            <a:pPr marL="457200" lvl="0" indent="0" algn="l" rtl="0">
              <a:spcBef>
                <a:spcPts val="1000"/>
              </a:spcBef>
              <a:spcAft>
                <a:spcPts val="0"/>
              </a:spcAft>
              <a:buNone/>
            </a:pPr>
            <a:endParaRPr sz="23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7"/>
          <p:cNvSpPr txBox="1">
            <a:spLocks noGrp="1"/>
          </p:cNvSpPr>
          <p:nvPr>
            <p:ph type="title"/>
          </p:nvPr>
        </p:nvSpPr>
        <p:spPr>
          <a:xfrm>
            <a:off x="444900" y="3039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What’s Going On In Bellevue continued...</a:t>
            </a:r>
            <a:endParaRPr/>
          </a:p>
        </p:txBody>
      </p:sp>
      <p:sp>
        <p:nvSpPr>
          <p:cNvPr id="508" name="Google Shape;508;p57"/>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42</a:t>
            </a:fld>
            <a:endParaRPr/>
          </a:p>
        </p:txBody>
      </p:sp>
      <p:sp>
        <p:nvSpPr>
          <p:cNvPr id="509" name="Google Shape;509;p57"/>
          <p:cNvSpPr txBox="1">
            <a:spLocks noGrp="1"/>
          </p:cNvSpPr>
          <p:nvPr>
            <p:ph type="body" idx="4294967295"/>
          </p:nvPr>
        </p:nvSpPr>
        <p:spPr>
          <a:xfrm>
            <a:off x="444900" y="1420450"/>
            <a:ext cx="11132700" cy="47247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b="1"/>
              <a:t>Wednesday virtual field trips/guest speakers </a:t>
            </a:r>
            <a:r>
              <a:rPr lang="en-US" sz="2400"/>
              <a:t>(ie: Colleges, DVR, Jobcorp, etc)</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b="1"/>
              <a:t>Increase Co-Taught Classes with principles of UDL being applied in classes</a:t>
            </a:r>
            <a:endParaRPr sz="2400" b="1"/>
          </a:p>
          <a:p>
            <a:pPr marL="914400" lvl="1" indent="-381000" algn="l" rtl="0">
              <a:spcBef>
                <a:spcPts val="0"/>
              </a:spcBef>
              <a:spcAft>
                <a:spcPts val="0"/>
              </a:spcAft>
              <a:buSzPts val="2400"/>
              <a:buChar char="•"/>
            </a:pPr>
            <a:r>
              <a:rPr lang="en-US"/>
              <a:t>40 at the middle school levels</a:t>
            </a:r>
            <a:endParaRPr/>
          </a:p>
          <a:p>
            <a:pPr marL="914400" lvl="1" indent="-381000" algn="l" rtl="0">
              <a:spcBef>
                <a:spcPts val="0"/>
              </a:spcBef>
              <a:spcAft>
                <a:spcPts val="0"/>
              </a:spcAft>
              <a:buSzPts val="2400"/>
              <a:buChar char="•"/>
            </a:pPr>
            <a:r>
              <a:rPr lang="en-US"/>
              <a:t>50 at the high school levels</a:t>
            </a:r>
            <a:endParaRPr/>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b="1"/>
              <a:t>High School Special Ed. Lead Teachers trainings quarterly</a:t>
            </a:r>
            <a:endParaRPr sz="2400" b="1"/>
          </a:p>
          <a:p>
            <a:pPr marL="914400" lvl="1" indent="-381000" algn="l" rtl="0">
              <a:spcBef>
                <a:spcPts val="0"/>
              </a:spcBef>
              <a:spcAft>
                <a:spcPts val="0"/>
              </a:spcAft>
              <a:buSzPts val="2400"/>
              <a:buChar char="•"/>
            </a:pPr>
            <a:r>
              <a:rPr lang="en-US"/>
              <a:t>DVR</a:t>
            </a:r>
            <a:endParaRPr/>
          </a:p>
          <a:p>
            <a:pPr marL="914400" lvl="1" indent="-381000" algn="l" rtl="0">
              <a:spcBef>
                <a:spcPts val="0"/>
              </a:spcBef>
              <a:spcAft>
                <a:spcPts val="0"/>
              </a:spcAft>
              <a:buSzPts val="2400"/>
              <a:buChar char="•"/>
            </a:pPr>
            <a:r>
              <a:rPr lang="en-US"/>
              <a:t>Share any news with HSBP or Transition Plan updates</a:t>
            </a:r>
            <a:endParaRPr/>
          </a:p>
          <a:p>
            <a:pPr marL="914400" lvl="1" indent="-381000" algn="l" rtl="0">
              <a:spcBef>
                <a:spcPts val="0"/>
              </a:spcBef>
              <a:spcAft>
                <a:spcPts val="0"/>
              </a:spcAft>
              <a:buSzPts val="2400"/>
              <a:buChar char="•"/>
            </a:pPr>
            <a:r>
              <a:rPr lang="en-US"/>
              <a:t>Share new assessments, tools, and instructional supports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8"/>
          <p:cNvSpPr txBox="1">
            <a:spLocks noGrp="1"/>
          </p:cNvSpPr>
          <p:nvPr>
            <p:ph type="title"/>
          </p:nvPr>
        </p:nvSpPr>
        <p:spPr>
          <a:xfrm>
            <a:off x="385725" y="286750"/>
            <a:ext cx="11241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Starting Early with Meaningful Convos &amp; Plans</a:t>
            </a:r>
            <a:endParaRPr sz="4100"/>
          </a:p>
        </p:txBody>
      </p:sp>
      <p:sp>
        <p:nvSpPr>
          <p:cNvPr id="516" name="Google Shape;516;p58"/>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43</a:t>
            </a:fld>
            <a:endParaRPr/>
          </a:p>
        </p:txBody>
      </p:sp>
      <p:sp>
        <p:nvSpPr>
          <p:cNvPr id="517" name="Google Shape;517;p58"/>
          <p:cNvSpPr txBox="1"/>
          <p:nvPr/>
        </p:nvSpPr>
        <p:spPr>
          <a:xfrm>
            <a:off x="385725" y="1489550"/>
            <a:ext cx="11241000" cy="46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a:latin typeface="Quattrocento Sans"/>
                <a:ea typeface="Quattrocento Sans"/>
                <a:cs typeface="Quattrocento Sans"/>
                <a:sym typeface="Quattrocento Sans"/>
              </a:rPr>
              <a:t>While HSBP needs to start in middle school, IEP Transition Planning isn’t required until age 16, however…</a:t>
            </a:r>
            <a:endParaRPr sz="2700">
              <a:latin typeface="Quattrocento Sans"/>
              <a:ea typeface="Quattrocento Sans"/>
              <a:cs typeface="Quattrocento Sans"/>
              <a:sym typeface="Quattrocento Sans"/>
            </a:endParaRPr>
          </a:p>
          <a:p>
            <a:pPr marL="0" lvl="0" indent="0" algn="l" rtl="0">
              <a:spcBef>
                <a:spcPts val="0"/>
              </a:spcBef>
              <a:spcAft>
                <a:spcPts val="0"/>
              </a:spcAft>
              <a:buNone/>
            </a:pPr>
            <a:endParaRPr sz="2700">
              <a:latin typeface="Quattrocento Sans"/>
              <a:ea typeface="Quattrocento Sans"/>
              <a:cs typeface="Quattrocento Sans"/>
              <a:sym typeface="Quattrocento Sans"/>
            </a:endParaRPr>
          </a:p>
          <a:p>
            <a:pPr marL="457200" lvl="0" indent="-400050" algn="l" rtl="0">
              <a:spcBef>
                <a:spcPts val="0"/>
              </a:spcBef>
              <a:spcAft>
                <a:spcPts val="0"/>
              </a:spcAft>
              <a:buSzPts val="2700"/>
              <a:buFont typeface="Quattrocento Sans"/>
              <a:buChar char="●"/>
            </a:pPr>
            <a:r>
              <a:rPr lang="en-US" sz="2700">
                <a:latin typeface="Quattrocento Sans"/>
                <a:ea typeface="Quattrocento Sans"/>
                <a:cs typeface="Quattrocento Sans"/>
                <a:sym typeface="Quattrocento Sans"/>
              </a:rPr>
              <a:t>The earlier transition planning starts, the better post-secondary outcomes will be</a:t>
            </a:r>
            <a:endParaRPr sz="2700">
              <a:latin typeface="Quattrocento Sans"/>
              <a:ea typeface="Quattrocento Sans"/>
              <a:cs typeface="Quattrocento Sans"/>
              <a:sym typeface="Quattrocento Sans"/>
            </a:endParaRPr>
          </a:p>
          <a:p>
            <a:pPr marL="457200" lvl="0" indent="0" algn="l" rtl="0">
              <a:spcBef>
                <a:spcPts val="0"/>
              </a:spcBef>
              <a:spcAft>
                <a:spcPts val="0"/>
              </a:spcAft>
              <a:buNone/>
            </a:pPr>
            <a:endParaRPr sz="2700">
              <a:latin typeface="Quattrocento Sans"/>
              <a:ea typeface="Quattrocento Sans"/>
              <a:cs typeface="Quattrocento Sans"/>
              <a:sym typeface="Quattrocento Sans"/>
            </a:endParaRPr>
          </a:p>
          <a:p>
            <a:pPr marL="457200" lvl="0" indent="-400050" algn="l" rtl="0">
              <a:spcBef>
                <a:spcPts val="0"/>
              </a:spcBef>
              <a:spcAft>
                <a:spcPts val="0"/>
              </a:spcAft>
              <a:buSzPts val="2700"/>
              <a:buFont typeface="Quattrocento Sans"/>
              <a:buChar char="●"/>
            </a:pPr>
            <a:r>
              <a:rPr lang="en-US" sz="2700" b="1">
                <a:latin typeface="Quattrocento Sans"/>
                <a:ea typeface="Quattrocento Sans"/>
                <a:cs typeface="Quattrocento Sans"/>
                <a:sym typeface="Quattrocento Sans"/>
              </a:rPr>
              <a:t>Include the student!!</a:t>
            </a:r>
            <a:endParaRPr sz="2700" b="1">
              <a:latin typeface="Quattrocento Sans"/>
              <a:ea typeface="Quattrocento Sans"/>
              <a:cs typeface="Quattrocento Sans"/>
              <a:sym typeface="Quattrocento Sans"/>
            </a:endParaRPr>
          </a:p>
          <a:p>
            <a:pPr marL="457200" lvl="0" indent="0" algn="l" rtl="0">
              <a:spcBef>
                <a:spcPts val="0"/>
              </a:spcBef>
              <a:spcAft>
                <a:spcPts val="0"/>
              </a:spcAft>
              <a:buNone/>
            </a:pPr>
            <a:endParaRPr sz="2700" b="1">
              <a:latin typeface="Quattrocento Sans"/>
              <a:ea typeface="Quattrocento Sans"/>
              <a:cs typeface="Quattrocento Sans"/>
              <a:sym typeface="Quattrocento Sans"/>
            </a:endParaRPr>
          </a:p>
          <a:p>
            <a:pPr marL="457200" lvl="0" indent="-400050" algn="l" rtl="0">
              <a:spcBef>
                <a:spcPts val="0"/>
              </a:spcBef>
              <a:spcAft>
                <a:spcPts val="0"/>
              </a:spcAft>
              <a:buSzPts val="2700"/>
              <a:buFont typeface="Quattrocento Sans"/>
              <a:buChar char="●"/>
            </a:pPr>
            <a:r>
              <a:rPr lang="en-US" sz="2700">
                <a:latin typeface="Quattrocento Sans"/>
                <a:ea typeface="Quattrocento Sans"/>
                <a:cs typeface="Quattrocento Sans"/>
                <a:sym typeface="Quattrocento Sans"/>
              </a:rPr>
              <a:t>If college is a desire, then think about how to best prepare (ie: fading para support, having student as an active voice, reflecting on course modifications)</a:t>
            </a:r>
            <a:endParaRPr sz="2700">
              <a:latin typeface="Quattrocento Sans"/>
              <a:ea typeface="Quattrocento Sans"/>
              <a:cs typeface="Quattrocento Sans"/>
              <a:sym typeface="Quattrocento Sans"/>
            </a:endParaRPr>
          </a:p>
        </p:txBody>
      </p:sp>
      <p:pic>
        <p:nvPicPr>
          <p:cNvPr id="518" name="Google Shape;518;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05540" y="3318203"/>
            <a:ext cx="1980922" cy="1325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9"/>
          <p:cNvSpPr txBox="1">
            <a:spLocks noGrp="1"/>
          </p:cNvSpPr>
          <p:nvPr>
            <p:ph type="title"/>
          </p:nvPr>
        </p:nvSpPr>
        <p:spPr>
          <a:xfrm>
            <a:off x="15240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Transition Program Classrooms </a:t>
            </a:r>
            <a:endParaRPr/>
          </a:p>
        </p:txBody>
      </p:sp>
      <p:sp>
        <p:nvSpPr>
          <p:cNvPr id="525" name="Google Shape;525;p59"/>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44</a:t>
            </a:fld>
            <a:endParaRPr/>
          </a:p>
        </p:txBody>
      </p:sp>
      <p:pic>
        <p:nvPicPr>
          <p:cNvPr id="526" name="Google Shape;526;p59" descr="Screenshot of the scope of three different transition programs at Bellevue School District"/>
          <p:cNvPicPr preferRelativeResize="0"/>
          <p:nvPr/>
        </p:nvPicPr>
        <p:blipFill>
          <a:blip r:embed="rId3">
            <a:alphaModFix/>
          </a:blip>
          <a:stretch>
            <a:fillRect/>
          </a:stretch>
        </p:blipFill>
        <p:spPr>
          <a:xfrm>
            <a:off x="1034601" y="997837"/>
            <a:ext cx="10661216" cy="5675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100"/>
              <a:t>Student-Led IEP Meetings as Post-Secondary Planning Strategies</a:t>
            </a:r>
            <a:endParaRPr sz="4100"/>
          </a:p>
          <a:p>
            <a:pPr marL="0" lvl="0" indent="0" algn="l" rtl="0">
              <a:spcBef>
                <a:spcPts val="0"/>
              </a:spcBef>
              <a:spcAft>
                <a:spcPts val="0"/>
              </a:spcAft>
              <a:buNone/>
            </a:pPr>
            <a:endParaRPr/>
          </a:p>
        </p:txBody>
      </p:sp>
      <p:sp>
        <p:nvSpPr>
          <p:cNvPr id="533" name="Google Shape;533;p60"/>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45</a:t>
            </a:fld>
            <a:endParaRPr/>
          </a:p>
        </p:txBody>
      </p:sp>
      <p:sp>
        <p:nvSpPr>
          <p:cNvPr id="534" name="Google Shape;534;p60"/>
          <p:cNvSpPr txBox="1"/>
          <p:nvPr/>
        </p:nvSpPr>
        <p:spPr>
          <a:xfrm>
            <a:off x="265450" y="1489800"/>
            <a:ext cx="11056500" cy="4818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Font typeface="Quattrocento Sans"/>
              <a:buChar char="●"/>
            </a:pPr>
            <a:r>
              <a:rPr lang="en-US" sz="2300">
                <a:latin typeface="Quattrocento Sans"/>
                <a:ea typeface="Quattrocento Sans"/>
                <a:cs typeface="Quattrocento Sans"/>
                <a:sym typeface="Quattrocento Sans"/>
              </a:rPr>
              <a:t>Participation can vary depending on student’s </a:t>
            </a:r>
            <a:r>
              <a:rPr lang="en-US" sz="2300" b="1">
                <a:latin typeface="Quattrocento Sans"/>
                <a:ea typeface="Quattrocento Sans"/>
                <a:cs typeface="Quattrocento Sans"/>
                <a:sym typeface="Quattrocento Sans"/>
              </a:rPr>
              <a:t>ability </a:t>
            </a:r>
            <a:r>
              <a:rPr lang="en-US" sz="2300">
                <a:latin typeface="Quattrocento Sans"/>
                <a:ea typeface="Quattrocento Sans"/>
                <a:cs typeface="Quattrocento Sans"/>
                <a:sym typeface="Quattrocento Sans"/>
              </a:rPr>
              <a:t>and </a:t>
            </a:r>
            <a:r>
              <a:rPr lang="en-US" sz="2300" b="1">
                <a:latin typeface="Quattrocento Sans"/>
                <a:ea typeface="Quattrocento Sans"/>
                <a:cs typeface="Quattrocento Sans"/>
                <a:sym typeface="Quattrocento Sans"/>
              </a:rPr>
              <a:t>communication style</a:t>
            </a:r>
            <a:endParaRPr sz="2300" b="1">
              <a:latin typeface="Quattrocento Sans"/>
              <a:ea typeface="Quattrocento Sans"/>
              <a:cs typeface="Quattrocento Sans"/>
              <a:sym typeface="Quattrocento Sans"/>
            </a:endParaRPr>
          </a:p>
          <a:p>
            <a:pPr marL="457200" lvl="0" indent="0" algn="l" rtl="0">
              <a:spcBef>
                <a:spcPts val="0"/>
              </a:spcBef>
              <a:spcAft>
                <a:spcPts val="0"/>
              </a:spcAft>
              <a:buNone/>
            </a:pPr>
            <a:endParaRPr sz="2300" b="1">
              <a:latin typeface="Quattrocento Sans"/>
              <a:ea typeface="Quattrocento Sans"/>
              <a:cs typeface="Quattrocento Sans"/>
              <a:sym typeface="Quattrocento Sans"/>
            </a:endParaRPr>
          </a:p>
          <a:p>
            <a:pPr marL="457200" lvl="0" indent="-374650" algn="l" rtl="0">
              <a:spcBef>
                <a:spcPts val="0"/>
              </a:spcBef>
              <a:spcAft>
                <a:spcPts val="0"/>
              </a:spcAft>
              <a:buSzPts val="2300"/>
              <a:buFont typeface="Quattrocento Sans"/>
              <a:buChar char="●"/>
            </a:pPr>
            <a:r>
              <a:rPr lang="en-US" sz="2300">
                <a:latin typeface="Quattrocento Sans"/>
                <a:ea typeface="Quattrocento Sans"/>
                <a:cs typeface="Quattrocento Sans"/>
                <a:sym typeface="Quattrocento Sans"/>
              </a:rPr>
              <a:t>Students who actively participate during their IEP meetings are </a:t>
            </a:r>
            <a:r>
              <a:rPr lang="en-US" sz="2300" b="1">
                <a:latin typeface="Quattrocento Sans"/>
                <a:ea typeface="Quattrocento Sans"/>
                <a:cs typeface="Quattrocento Sans"/>
                <a:sym typeface="Quattrocento Sans"/>
              </a:rPr>
              <a:t>more likely to be employed and/or enrolled in higher education after graduation</a:t>
            </a:r>
            <a:r>
              <a:rPr lang="en-US" sz="2300">
                <a:latin typeface="Quattrocento Sans"/>
                <a:ea typeface="Quattrocento Sans"/>
                <a:cs typeface="Quattrocento Sans"/>
                <a:sym typeface="Quattrocento Sans"/>
              </a:rPr>
              <a:t>.​</a:t>
            </a:r>
            <a:endParaRPr sz="2300">
              <a:latin typeface="Quattrocento Sans"/>
              <a:ea typeface="Quattrocento Sans"/>
              <a:cs typeface="Quattrocento Sans"/>
              <a:sym typeface="Quattrocento Sans"/>
            </a:endParaRPr>
          </a:p>
          <a:p>
            <a:pPr marL="914400" lvl="0" indent="0" algn="l" rtl="0">
              <a:spcBef>
                <a:spcPts val="0"/>
              </a:spcBef>
              <a:spcAft>
                <a:spcPts val="0"/>
              </a:spcAft>
              <a:buNone/>
            </a:pPr>
            <a:endParaRPr sz="2300">
              <a:latin typeface="Quattrocento Sans"/>
              <a:ea typeface="Quattrocento Sans"/>
              <a:cs typeface="Quattrocento Sans"/>
              <a:sym typeface="Quattrocento Sans"/>
            </a:endParaRPr>
          </a:p>
          <a:p>
            <a:pPr marL="457200" lvl="0" indent="-374650" algn="l" rtl="0">
              <a:spcBef>
                <a:spcPts val="0"/>
              </a:spcBef>
              <a:spcAft>
                <a:spcPts val="0"/>
              </a:spcAft>
              <a:buSzPts val="2300"/>
              <a:buFont typeface="Quattrocento Sans"/>
              <a:buChar char="●"/>
            </a:pPr>
            <a:r>
              <a:rPr lang="en-US" sz="2300">
                <a:latin typeface="Quattrocento Sans"/>
                <a:ea typeface="Quattrocento Sans"/>
                <a:cs typeface="Quattrocento Sans"/>
                <a:sym typeface="Quattrocento Sans"/>
              </a:rPr>
              <a:t>Helps students who are marginalized to have a voice where they may otherwise not.  This supports our </a:t>
            </a:r>
            <a:r>
              <a:rPr lang="en-US" sz="2300" b="1">
                <a:latin typeface="Quattrocento Sans"/>
                <a:ea typeface="Quattrocento Sans"/>
                <a:cs typeface="Quattrocento Sans"/>
                <a:sym typeface="Quattrocento Sans"/>
              </a:rPr>
              <a:t>equity journey​</a:t>
            </a:r>
            <a:endParaRPr sz="2300" b="1">
              <a:latin typeface="Quattrocento Sans"/>
              <a:ea typeface="Quattrocento Sans"/>
              <a:cs typeface="Quattrocento Sans"/>
              <a:sym typeface="Quattrocento Sans"/>
            </a:endParaRPr>
          </a:p>
          <a:p>
            <a:pPr marL="914400" lvl="0" indent="0" algn="l" rtl="0">
              <a:spcBef>
                <a:spcPts val="0"/>
              </a:spcBef>
              <a:spcAft>
                <a:spcPts val="0"/>
              </a:spcAft>
              <a:buNone/>
            </a:pPr>
            <a:endParaRPr sz="2300" b="1">
              <a:latin typeface="Quattrocento Sans"/>
              <a:ea typeface="Quattrocento Sans"/>
              <a:cs typeface="Quattrocento Sans"/>
              <a:sym typeface="Quattrocento Sans"/>
            </a:endParaRPr>
          </a:p>
          <a:p>
            <a:pPr marL="457200" lvl="0" indent="-374650" algn="l" rtl="0">
              <a:spcBef>
                <a:spcPts val="0"/>
              </a:spcBef>
              <a:spcAft>
                <a:spcPts val="0"/>
              </a:spcAft>
              <a:buSzPts val="2300"/>
              <a:buFont typeface="Quattrocento Sans"/>
              <a:buChar char="●"/>
            </a:pPr>
            <a:r>
              <a:rPr lang="en-US" sz="2300">
                <a:latin typeface="Quattrocento Sans"/>
                <a:ea typeface="Quattrocento Sans"/>
                <a:cs typeface="Quattrocento Sans"/>
                <a:sym typeface="Quattrocento Sans"/>
              </a:rPr>
              <a:t>Student will </a:t>
            </a:r>
            <a:r>
              <a:rPr lang="en-US" sz="2300" b="1">
                <a:latin typeface="Quattrocento Sans"/>
                <a:ea typeface="Quattrocento Sans"/>
                <a:cs typeface="Quattrocento Sans"/>
                <a:sym typeface="Quattrocento Sans"/>
              </a:rPr>
              <a:t>develop stronger self-advocacy </a:t>
            </a:r>
            <a:r>
              <a:rPr lang="en-US" sz="2300">
                <a:latin typeface="Quattrocento Sans"/>
                <a:ea typeface="Quattrocento Sans"/>
                <a:cs typeface="Quattrocento Sans"/>
                <a:sym typeface="Quattrocento Sans"/>
              </a:rPr>
              <a:t>and</a:t>
            </a:r>
            <a:r>
              <a:rPr lang="en-US" sz="2300" b="1">
                <a:latin typeface="Quattrocento Sans"/>
                <a:ea typeface="Quattrocento Sans"/>
                <a:cs typeface="Quattrocento Sans"/>
                <a:sym typeface="Quattrocento Sans"/>
              </a:rPr>
              <a:t> self-determination skills </a:t>
            </a:r>
            <a:r>
              <a:rPr lang="en-US" sz="2300">
                <a:latin typeface="Quattrocento Sans"/>
                <a:ea typeface="Quattrocento Sans"/>
                <a:cs typeface="Quattrocento Sans"/>
                <a:sym typeface="Quattrocento Sans"/>
              </a:rPr>
              <a:t>(whether at a job or in a college class)​</a:t>
            </a:r>
            <a:endParaRPr sz="2300">
              <a:latin typeface="Quattrocento Sans"/>
              <a:ea typeface="Quattrocento Sans"/>
              <a:cs typeface="Quattrocento Sans"/>
              <a:sym typeface="Quattrocento Sans"/>
            </a:endParaRPr>
          </a:p>
          <a:p>
            <a:pPr marL="914400" lvl="0" indent="0" algn="l" rtl="0">
              <a:spcBef>
                <a:spcPts val="0"/>
              </a:spcBef>
              <a:spcAft>
                <a:spcPts val="0"/>
              </a:spcAft>
              <a:buNone/>
            </a:pPr>
            <a:endParaRPr sz="2300">
              <a:latin typeface="Quattrocento Sans"/>
              <a:ea typeface="Quattrocento Sans"/>
              <a:cs typeface="Quattrocento Sans"/>
              <a:sym typeface="Quattrocento Sans"/>
            </a:endParaRPr>
          </a:p>
          <a:p>
            <a:pPr marL="457200" lvl="0" indent="-374650" algn="l" rtl="0">
              <a:spcBef>
                <a:spcPts val="0"/>
              </a:spcBef>
              <a:spcAft>
                <a:spcPts val="0"/>
              </a:spcAft>
              <a:buSzPts val="2300"/>
              <a:buFont typeface="Quattrocento Sans"/>
              <a:buChar char="●"/>
            </a:pPr>
            <a:r>
              <a:rPr lang="en-US" sz="2300">
                <a:latin typeface="Quattrocento Sans"/>
                <a:ea typeface="Quattrocento Sans"/>
                <a:cs typeface="Quattrocento Sans"/>
                <a:sym typeface="Quattrocento Sans"/>
              </a:rPr>
              <a:t>Student will have a </a:t>
            </a:r>
            <a:r>
              <a:rPr lang="en-US" sz="2300" b="1">
                <a:latin typeface="Quattrocento Sans"/>
                <a:ea typeface="Quattrocento Sans"/>
                <a:cs typeface="Quattrocento Sans"/>
                <a:sym typeface="Quattrocento Sans"/>
              </a:rPr>
              <a:t>stronger sense of self-confidence</a:t>
            </a:r>
            <a:r>
              <a:rPr lang="en-US" sz="2300">
                <a:latin typeface="Quattrocento Sans"/>
                <a:ea typeface="Quattrocento Sans"/>
                <a:cs typeface="Quattrocento Sans"/>
                <a:sym typeface="Quattrocento Sans"/>
              </a:rPr>
              <a:t>. ​</a:t>
            </a:r>
            <a:endParaRPr sz="2300">
              <a:latin typeface="Quattrocento Sans"/>
              <a:ea typeface="Quattrocento Sans"/>
              <a:cs typeface="Quattrocento Sans"/>
              <a:sym typeface="Quattrocento Sans"/>
            </a:endParaRPr>
          </a:p>
          <a:p>
            <a:pPr marL="914400" lvl="0" indent="0" algn="l" rtl="0">
              <a:spcBef>
                <a:spcPts val="0"/>
              </a:spcBef>
              <a:spcAft>
                <a:spcPts val="0"/>
              </a:spcAft>
              <a:buNone/>
            </a:pPr>
            <a:endParaRPr sz="2400">
              <a:latin typeface="Quattrocento Sans"/>
              <a:ea typeface="Quattrocento Sans"/>
              <a:cs typeface="Quattrocento Sans"/>
              <a:sym typeface="Quattrocento Sans"/>
            </a:endParaRPr>
          </a:p>
        </p:txBody>
      </p:sp>
      <p:pic>
        <p:nvPicPr>
          <p:cNvPr id="535" name="Google Shape;535;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99650" y="5043900"/>
            <a:ext cx="4344250" cy="140707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1"/>
          <p:cNvSpPr txBox="1">
            <a:spLocks noGrp="1"/>
          </p:cNvSpPr>
          <p:nvPr>
            <p:ph type="title"/>
          </p:nvPr>
        </p:nvSpPr>
        <p:spPr>
          <a:xfrm>
            <a:off x="66615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Austin</a:t>
            </a:r>
            <a:endParaRPr/>
          </a:p>
        </p:txBody>
      </p:sp>
      <p:sp>
        <p:nvSpPr>
          <p:cNvPr id="542" name="Google Shape;542;p61"/>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46</a:t>
            </a:fld>
            <a:endParaRPr/>
          </a:p>
        </p:txBody>
      </p:sp>
      <p:sp>
        <p:nvSpPr>
          <p:cNvPr id="544" name="Google Shape;544;p61"/>
          <p:cNvSpPr txBox="1"/>
          <p:nvPr/>
        </p:nvSpPr>
        <p:spPr>
          <a:xfrm>
            <a:off x="7581550" y="1018977"/>
            <a:ext cx="4384800" cy="54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latin typeface="Quattrocento Sans"/>
                <a:ea typeface="Quattrocento Sans"/>
                <a:cs typeface="Quattrocento Sans"/>
                <a:sym typeface="Quattrocento Sans"/>
              </a:rPr>
              <a:t>Post-Secondary Goals are tied to  interests:</a:t>
            </a:r>
            <a:endParaRPr sz="2500" b="1">
              <a:latin typeface="Quattrocento Sans"/>
              <a:ea typeface="Quattrocento Sans"/>
              <a:cs typeface="Quattrocento Sans"/>
              <a:sym typeface="Quattrocento Sans"/>
            </a:endParaRPr>
          </a:p>
          <a:p>
            <a:pPr marL="0" lvl="0" indent="0" algn="l" rtl="0">
              <a:spcBef>
                <a:spcPts val="0"/>
              </a:spcBef>
              <a:spcAft>
                <a:spcPts val="0"/>
              </a:spcAft>
              <a:buNone/>
            </a:pPr>
            <a:endParaRPr sz="2500" b="1">
              <a:latin typeface="Quattrocento Sans"/>
              <a:ea typeface="Quattrocento Sans"/>
              <a:cs typeface="Quattrocento Sans"/>
              <a:sym typeface="Quattrocento Sans"/>
            </a:endParaRPr>
          </a:p>
          <a:p>
            <a:pPr marL="457200" lvl="0" indent="-387350" algn="l" rtl="0">
              <a:spcBef>
                <a:spcPts val="0"/>
              </a:spcBef>
              <a:spcAft>
                <a:spcPts val="0"/>
              </a:spcAft>
              <a:buSzPts val="2500"/>
              <a:buFont typeface="Quattrocento Sans"/>
              <a:buChar char="●"/>
            </a:pPr>
            <a:r>
              <a:rPr lang="en-US" sz="2500">
                <a:latin typeface="Quattrocento Sans"/>
                <a:ea typeface="Quattrocento Sans"/>
                <a:cs typeface="Quattrocento Sans"/>
                <a:sym typeface="Quattrocento Sans"/>
              </a:rPr>
              <a:t>Working in the tech field </a:t>
            </a:r>
            <a:endParaRPr sz="2500">
              <a:latin typeface="Quattrocento Sans"/>
              <a:ea typeface="Quattrocento Sans"/>
              <a:cs typeface="Quattrocento Sans"/>
              <a:sym typeface="Quattrocento Sans"/>
            </a:endParaRPr>
          </a:p>
          <a:p>
            <a:pPr marL="457200" lvl="0" indent="0" algn="l" rtl="0">
              <a:spcBef>
                <a:spcPts val="0"/>
              </a:spcBef>
              <a:spcAft>
                <a:spcPts val="0"/>
              </a:spcAft>
              <a:buNone/>
            </a:pPr>
            <a:endParaRPr sz="2500">
              <a:latin typeface="Quattrocento Sans"/>
              <a:ea typeface="Quattrocento Sans"/>
              <a:cs typeface="Quattrocento Sans"/>
              <a:sym typeface="Quattrocento Sans"/>
            </a:endParaRPr>
          </a:p>
          <a:p>
            <a:pPr marL="457200" lvl="0" indent="-387350" algn="l" rtl="0">
              <a:spcBef>
                <a:spcPts val="0"/>
              </a:spcBef>
              <a:spcAft>
                <a:spcPts val="0"/>
              </a:spcAft>
              <a:buSzPts val="2500"/>
              <a:buFont typeface="Quattrocento Sans"/>
              <a:buChar char="●"/>
            </a:pPr>
            <a:r>
              <a:rPr lang="en-US" sz="2500">
                <a:latin typeface="Quattrocento Sans"/>
                <a:ea typeface="Quattrocento Sans"/>
                <a:cs typeface="Quattrocento Sans"/>
                <a:sym typeface="Quattrocento Sans"/>
              </a:rPr>
              <a:t>Going to college ( ROAR) and find tech job</a:t>
            </a:r>
            <a:endParaRPr sz="2500">
              <a:latin typeface="Quattrocento Sans"/>
              <a:ea typeface="Quattrocento Sans"/>
              <a:cs typeface="Quattrocento Sans"/>
              <a:sym typeface="Quattrocento Sans"/>
            </a:endParaRPr>
          </a:p>
          <a:p>
            <a:pPr marL="457200" lvl="0" indent="0" algn="l" rtl="0">
              <a:spcBef>
                <a:spcPts val="0"/>
              </a:spcBef>
              <a:spcAft>
                <a:spcPts val="0"/>
              </a:spcAft>
              <a:buNone/>
            </a:pPr>
            <a:endParaRPr sz="2500">
              <a:latin typeface="Quattrocento Sans"/>
              <a:ea typeface="Quattrocento Sans"/>
              <a:cs typeface="Quattrocento Sans"/>
              <a:sym typeface="Quattrocento Sans"/>
            </a:endParaRPr>
          </a:p>
          <a:p>
            <a:pPr marL="457200" lvl="0" indent="-387350" algn="l" rtl="0">
              <a:spcBef>
                <a:spcPts val="0"/>
              </a:spcBef>
              <a:spcAft>
                <a:spcPts val="0"/>
              </a:spcAft>
              <a:buSzPts val="2500"/>
              <a:buFont typeface="Quattrocento Sans"/>
              <a:buChar char="●"/>
            </a:pPr>
            <a:r>
              <a:rPr lang="en-US" sz="2500">
                <a:latin typeface="Quattrocento Sans"/>
                <a:ea typeface="Quattrocento Sans"/>
                <a:cs typeface="Quattrocento Sans"/>
                <a:sym typeface="Quattrocento Sans"/>
              </a:rPr>
              <a:t>Being able to independently order his own meals at restaurants including estimating tax and tip</a:t>
            </a:r>
            <a:endParaRPr sz="2500">
              <a:latin typeface="Quattrocento Sans"/>
              <a:ea typeface="Quattrocento Sans"/>
              <a:cs typeface="Quattrocento Sans"/>
              <a:sym typeface="Quattrocento Sans"/>
            </a:endParaRPr>
          </a:p>
          <a:p>
            <a:pPr marL="0" lvl="0" indent="0" algn="l" rtl="0">
              <a:spcBef>
                <a:spcPts val="0"/>
              </a:spcBef>
              <a:spcAft>
                <a:spcPts val="0"/>
              </a:spcAft>
              <a:buNone/>
            </a:pPr>
            <a:r>
              <a:rPr lang="en-US" sz="2600">
                <a:latin typeface="Quattrocento Sans"/>
                <a:ea typeface="Quattrocento Sans"/>
                <a:cs typeface="Quattrocento Sans"/>
                <a:sym typeface="Quattrocento Sans"/>
              </a:rPr>
              <a:t> </a:t>
            </a:r>
            <a:endParaRPr sz="2600">
              <a:latin typeface="Quattrocento Sans"/>
              <a:ea typeface="Quattrocento Sans"/>
              <a:cs typeface="Quattrocento Sans"/>
              <a:sym typeface="Quattrocento Sans"/>
            </a:endParaRPr>
          </a:p>
        </p:txBody>
      </p:sp>
      <p:pic>
        <p:nvPicPr>
          <p:cNvPr id="545" name="Google Shape;545;p61" descr="Screenshot of a PowerPoint slide a student  developed for his student led IEP meeting"/>
          <p:cNvPicPr preferRelativeResize="0"/>
          <p:nvPr/>
        </p:nvPicPr>
        <p:blipFill rotWithShape="1">
          <a:blip r:embed="rId3">
            <a:alphaModFix/>
          </a:blip>
          <a:srcRect l="2070" r="-2069"/>
          <a:stretch/>
        </p:blipFill>
        <p:spPr>
          <a:xfrm>
            <a:off x="447900" y="1444475"/>
            <a:ext cx="7133651" cy="396904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Kyle </a:t>
            </a:r>
            <a:endParaRPr dirty="0"/>
          </a:p>
        </p:txBody>
      </p:sp>
      <p:sp>
        <p:nvSpPr>
          <p:cNvPr id="554" name="Google Shape;554;p62"/>
          <p:cNvSpPr txBox="1"/>
          <p:nvPr/>
        </p:nvSpPr>
        <p:spPr>
          <a:xfrm>
            <a:off x="7015200" y="715628"/>
            <a:ext cx="4951200" cy="55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latin typeface="Quattrocento Sans"/>
                <a:ea typeface="Quattrocento Sans"/>
                <a:cs typeface="Quattrocento Sans"/>
                <a:sym typeface="Quattrocento Sans"/>
              </a:rPr>
              <a:t>Uses Assistive Technology to:</a:t>
            </a:r>
            <a:endParaRPr sz="2800" b="1">
              <a:latin typeface="Quattrocento Sans"/>
              <a:ea typeface="Quattrocento Sans"/>
              <a:cs typeface="Quattrocento Sans"/>
              <a:sym typeface="Quattrocento Sans"/>
            </a:endParaRPr>
          </a:p>
          <a:p>
            <a:pPr marL="0" lvl="0" indent="0" algn="l" rtl="0">
              <a:spcBef>
                <a:spcPts val="0"/>
              </a:spcBef>
              <a:spcAft>
                <a:spcPts val="0"/>
              </a:spcAft>
              <a:buNone/>
            </a:pP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Co-run his IEP meetings and communicate with team members</a:t>
            </a:r>
            <a:endParaRPr sz="2800">
              <a:latin typeface="Quattrocento Sans"/>
              <a:ea typeface="Quattrocento Sans"/>
              <a:cs typeface="Quattrocento Sans"/>
              <a:sym typeface="Quattrocento Sans"/>
            </a:endParaRPr>
          </a:p>
          <a:p>
            <a:pPr marL="457200" lvl="0" indent="0" algn="l" rtl="0">
              <a:spcBef>
                <a:spcPts val="0"/>
              </a:spcBef>
              <a:spcAft>
                <a:spcPts val="0"/>
              </a:spcAft>
              <a:buNone/>
            </a:pP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Greets shoppers using his Dynavox  at Trader Joes (his jobsite)</a:t>
            </a:r>
            <a:endParaRPr sz="2800">
              <a:latin typeface="Quattrocento Sans"/>
              <a:ea typeface="Quattrocento Sans"/>
              <a:cs typeface="Quattrocento Sans"/>
              <a:sym typeface="Quattrocento Sans"/>
            </a:endParaRPr>
          </a:p>
          <a:p>
            <a:pPr marL="457200" lvl="0" indent="0" algn="l" rtl="0">
              <a:spcBef>
                <a:spcPts val="0"/>
              </a:spcBef>
              <a:spcAft>
                <a:spcPts val="0"/>
              </a:spcAft>
              <a:buNone/>
            </a:pP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Navigates in his community using his head aray </a:t>
            </a:r>
            <a:endParaRPr sz="2800">
              <a:latin typeface="Quattrocento Sans"/>
              <a:ea typeface="Quattrocento Sans"/>
              <a:cs typeface="Quattrocento Sans"/>
              <a:sym typeface="Quattrocento Sans"/>
            </a:endParaRPr>
          </a:p>
        </p:txBody>
      </p:sp>
      <p:pic>
        <p:nvPicPr>
          <p:cNvPr id="553" name="Google Shape;553;p62" descr="Picture of a student using a Dynavox to participate in his IEP meeting"/>
          <p:cNvPicPr preferRelativeResize="0"/>
          <p:nvPr/>
        </p:nvPicPr>
        <p:blipFill>
          <a:blip r:embed="rId3">
            <a:alphaModFix/>
          </a:blip>
          <a:stretch>
            <a:fillRect/>
          </a:stretch>
        </p:blipFill>
        <p:spPr>
          <a:xfrm>
            <a:off x="1091275" y="1588775"/>
            <a:ext cx="5781675" cy="4352925"/>
          </a:xfrm>
          <a:prstGeom prst="rect">
            <a:avLst/>
          </a:prstGeom>
          <a:noFill/>
          <a:ln>
            <a:noFill/>
          </a:ln>
        </p:spPr>
      </p:pic>
      <p:sp>
        <p:nvSpPr>
          <p:cNvPr id="552" name="Google Shape;552;p6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Hunter</a:t>
            </a:r>
            <a:endParaRPr dirty="0"/>
          </a:p>
        </p:txBody>
      </p:sp>
      <p:sp>
        <p:nvSpPr>
          <p:cNvPr id="563" name="Google Shape;563;p63"/>
          <p:cNvSpPr txBox="1"/>
          <p:nvPr/>
        </p:nvSpPr>
        <p:spPr>
          <a:xfrm>
            <a:off x="7858125" y="1534350"/>
            <a:ext cx="3903900" cy="44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latin typeface="Quattrocento Sans"/>
                <a:ea typeface="Quattrocento Sans"/>
                <a:cs typeface="Quattrocento Sans"/>
                <a:sym typeface="Quattrocento Sans"/>
              </a:rPr>
              <a:t>Has Measurable Annual IEP Goals in the areas of:</a:t>
            </a:r>
            <a:endParaRPr sz="2800" b="1">
              <a:latin typeface="Quattrocento Sans"/>
              <a:ea typeface="Quattrocento Sans"/>
              <a:cs typeface="Quattrocento Sans"/>
              <a:sym typeface="Quattrocento Sans"/>
            </a:endParaRPr>
          </a:p>
          <a:p>
            <a:pPr marL="0" lvl="0" indent="0" algn="l" rtl="0">
              <a:spcBef>
                <a:spcPts val="0"/>
              </a:spcBef>
              <a:spcAft>
                <a:spcPts val="0"/>
              </a:spcAft>
              <a:buNone/>
            </a:pP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Time Management</a:t>
            </a: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Budgeting</a:t>
            </a:r>
            <a:endParaRPr sz="2800">
              <a:latin typeface="Quattrocento Sans"/>
              <a:ea typeface="Quattrocento Sans"/>
              <a:cs typeface="Quattrocento Sans"/>
              <a:sym typeface="Quattrocento Sans"/>
            </a:endParaRPr>
          </a:p>
          <a:p>
            <a:pPr marL="457200" lvl="0" indent="-406400" algn="l" rtl="0">
              <a:spcBef>
                <a:spcPts val="0"/>
              </a:spcBef>
              <a:spcAft>
                <a:spcPts val="0"/>
              </a:spcAft>
              <a:buSzPts val="2800"/>
              <a:buFont typeface="Quattrocento Sans"/>
              <a:buChar char="●"/>
            </a:pPr>
            <a:r>
              <a:rPr lang="en-US" sz="2800">
                <a:latin typeface="Quattrocento Sans"/>
                <a:ea typeface="Quattrocento Sans"/>
                <a:cs typeface="Quattrocento Sans"/>
                <a:sym typeface="Quattrocento Sans"/>
              </a:rPr>
              <a:t>Organization</a:t>
            </a:r>
            <a:endParaRPr sz="2800">
              <a:latin typeface="Quattrocento Sans"/>
              <a:ea typeface="Quattrocento Sans"/>
              <a:cs typeface="Quattrocento Sans"/>
              <a:sym typeface="Quattrocento Sans"/>
            </a:endParaRPr>
          </a:p>
        </p:txBody>
      </p:sp>
      <p:pic>
        <p:nvPicPr>
          <p:cNvPr id="562" name="Google Shape;562;p63" descr="Screenshot of a PowerPoint slide a student  developed for his student led IEP meeting"/>
          <p:cNvPicPr preferRelativeResize="0"/>
          <p:nvPr/>
        </p:nvPicPr>
        <p:blipFill>
          <a:blip r:embed="rId3">
            <a:alphaModFix/>
          </a:blip>
          <a:stretch>
            <a:fillRect/>
          </a:stretch>
        </p:blipFill>
        <p:spPr>
          <a:xfrm>
            <a:off x="838200" y="1474876"/>
            <a:ext cx="6761518" cy="4833226"/>
          </a:xfrm>
          <a:prstGeom prst="rect">
            <a:avLst/>
          </a:prstGeom>
          <a:noFill/>
          <a:ln>
            <a:noFill/>
          </a:ln>
        </p:spPr>
      </p:pic>
      <p:sp>
        <p:nvSpPr>
          <p:cNvPr id="561" name="Google Shape;561;p6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dirty="0"/>
              <a:t>Person Centered Plan Meetings as a Post-Secondary Planning Tool</a:t>
            </a:r>
            <a:endParaRPr sz="4200" dirty="0"/>
          </a:p>
        </p:txBody>
      </p:sp>
      <p:sp>
        <p:nvSpPr>
          <p:cNvPr id="570" name="Google Shape;570;p64">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49</a:t>
            </a:fld>
            <a:endParaRPr/>
          </a:p>
        </p:txBody>
      </p:sp>
      <p:sp>
        <p:nvSpPr>
          <p:cNvPr id="571" name="Google Shape;571;p64"/>
          <p:cNvSpPr txBox="1">
            <a:spLocks noGrp="1"/>
          </p:cNvSpPr>
          <p:nvPr>
            <p:ph type="body" idx="4294967295"/>
          </p:nvPr>
        </p:nvSpPr>
        <p:spPr>
          <a:xfrm>
            <a:off x="297425" y="1592500"/>
            <a:ext cx="10515600" cy="4255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solidFill>
                  <a:srgbClr val="000000"/>
                </a:solidFill>
                <a:latin typeface="Arial"/>
                <a:ea typeface="Arial"/>
                <a:cs typeface="Arial"/>
                <a:sym typeface="Arial"/>
              </a:rPr>
              <a:t>PCPs are designed to assist students and their families to plan life and supports after high school and enable individuals with disabilities to increase their personal </a:t>
            </a:r>
            <a:r>
              <a:rPr lang="en-US" sz="2500" b="1">
                <a:solidFill>
                  <a:srgbClr val="000000"/>
                </a:solidFill>
                <a:latin typeface="Arial"/>
                <a:ea typeface="Arial"/>
                <a:cs typeface="Arial"/>
                <a:sym typeface="Arial"/>
              </a:rPr>
              <a:t>self-determination</a:t>
            </a:r>
            <a:r>
              <a:rPr lang="en-US" sz="2400">
                <a:solidFill>
                  <a:srgbClr val="000000"/>
                </a:solidFill>
                <a:latin typeface="Arial"/>
                <a:ea typeface="Arial"/>
                <a:cs typeface="Arial"/>
                <a:sym typeface="Arial"/>
              </a:rPr>
              <a:t> and improve their own</a:t>
            </a:r>
            <a:r>
              <a:rPr lang="en-US" sz="2500" b="1">
                <a:solidFill>
                  <a:srgbClr val="000000"/>
                </a:solidFill>
                <a:latin typeface="Arial"/>
                <a:ea typeface="Arial"/>
                <a:cs typeface="Arial"/>
                <a:sym typeface="Arial"/>
              </a:rPr>
              <a:t> independence</a:t>
            </a:r>
            <a:endParaRPr sz="2500" b="1">
              <a:solidFill>
                <a:srgbClr val="000000"/>
              </a:solidFill>
              <a:latin typeface="Arial"/>
              <a:ea typeface="Arial"/>
              <a:cs typeface="Arial"/>
              <a:sym typeface="Arial"/>
            </a:endParaRPr>
          </a:p>
          <a:p>
            <a:pPr marL="0" lvl="0" indent="0" algn="l" rtl="0">
              <a:spcBef>
                <a:spcPts val="1000"/>
              </a:spcBef>
              <a:spcAft>
                <a:spcPts val="0"/>
              </a:spcAft>
              <a:buNone/>
            </a:pPr>
            <a:r>
              <a:rPr lang="en-US" sz="2400" u="sng">
                <a:solidFill>
                  <a:srgbClr val="000000"/>
                </a:solidFill>
                <a:latin typeface="Arial"/>
                <a:ea typeface="Arial"/>
                <a:cs typeface="Arial"/>
                <a:sym typeface="Arial"/>
              </a:rPr>
              <a:t>The Purpose of a Person-centered plan is:</a:t>
            </a:r>
            <a:endParaRPr sz="2400" u="sng">
              <a:solidFill>
                <a:srgbClr val="000000"/>
              </a:solidFill>
              <a:latin typeface="Arial"/>
              <a:ea typeface="Arial"/>
              <a:cs typeface="Arial"/>
              <a:sym typeface="Arial"/>
            </a:endParaRPr>
          </a:p>
          <a:p>
            <a:pPr marL="0" lvl="0" indent="0" algn="l" rtl="0">
              <a:spcBef>
                <a:spcPts val="1000"/>
              </a:spcBef>
              <a:spcAft>
                <a:spcPts val="0"/>
              </a:spcAft>
              <a:buNone/>
            </a:pPr>
            <a:r>
              <a:rPr lang="en-US" sz="2400">
                <a:solidFill>
                  <a:srgbClr val="000000"/>
                </a:solidFill>
                <a:latin typeface="Arial"/>
                <a:ea typeface="Arial"/>
                <a:cs typeface="Arial"/>
                <a:sym typeface="Arial"/>
              </a:rPr>
              <a:t>•To assist student in gaining control over their own life</a:t>
            </a:r>
            <a:endParaRPr sz="2400">
              <a:solidFill>
                <a:srgbClr val="000000"/>
              </a:solidFill>
              <a:latin typeface="Arial"/>
              <a:ea typeface="Arial"/>
              <a:cs typeface="Arial"/>
              <a:sym typeface="Arial"/>
            </a:endParaRPr>
          </a:p>
          <a:p>
            <a:pPr marL="0" lvl="0" indent="0" algn="l" rtl="0">
              <a:spcBef>
                <a:spcPts val="1000"/>
              </a:spcBef>
              <a:spcAft>
                <a:spcPts val="0"/>
              </a:spcAft>
              <a:buNone/>
            </a:pPr>
            <a:r>
              <a:rPr lang="en-US" sz="2400">
                <a:solidFill>
                  <a:srgbClr val="000000"/>
                </a:solidFill>
                <a:latin typeface="Arial"/>
                <a:ea typeface="Arial"/>
                <a:cs typeface="Arial"/>
                <a:sym typeface="Arial"/>
              </a:rPr>
              <a:t>•To increase opportunities for participation in a variety of settings</a:t>
            </a:r>
            <a:endParaRPr sz="2400">
              <a:solidFill>
                <a:srgbClr val="000000"/>
              </a:solidFill>
              <a:latin typeface="Arial"/>
              <a:ea typeface="Arial"/>
              <a:cs typeface="Arial"/>
              <a:sym typeface="Arial"/>
            </a:endParaRPr>
          </a:p>
          <a:p>
            <a:pPr marL="0" lvl="0" indent="0" algn="l" rtl="0">
              <a:spcBef>
                <a:spcPts val="1000"/>
              </a:spcBef>
              <a:spcAft>
                <a:spcPts val="0"/>
              </a:spcAft>
              <a:buNone/>
            </a:pPr>
            <a:r>
              <a:rPr lang="en-US" sz="2400">
                <a:solidFill>
                  <a:srgbClr val="000000"/>
                </a:solidFill>
                <a:latin typeface="Arial"/>
                <a:ea typeface="Arial"/>
                <a:cs typeface="Arial"/>
                <a:sym typeface="Arial"/>
              </a:rPr>
              <a:t>•To recognize individual desires, interests, and dreams</a:t>
            </a:r>
            <a:endParaRPr sz="2400">
              <a:solidFill>
                <a:srgbClr val="000000"/>
              </a:solidFill>
              <a:latin typeface="Arial"/>
              <a:ea typeface="Arial"/>
              <a:cs typeface="Arial"/>
              <a:sym typeface="Arial"/>
            </a:endParaRPr>
          </a:p>
          <a:p>
            <a:pPr marL="0" lvl="0" indent="0" algn="l" rtl="0">
              <a:spcBef>
                <a:spcPts val="1000"/>
              </a:spcBef>
              <a:spcAft>
                <a:spcPts val="0"/>
              </a:spcAft>
              <a:buNone/>
            </a:pPr>
            <a:r>
              <a:rPr lang="en-US" sz="2400">
                <a:solidFill>
                  <a:srgbClr val="000000"/>
                </a:solidFill>
                <a:latin typeface="Arial"/>
                <a:ea typeface="Arial"/>
                <a:cs typeface="Arial"/>
                <a:sym typeface="Arial"/>
              </a:rPr>
              <a:t>•Through team effort, develop a plan that turns dreams into reality</a:t>
            </a:r>
            <a:endParaRPr sz="2400">
              <a:solidFill>
                <a:srgbClr val="000000"/>
              </a:solidFill>
              <a:latin typeface="Arial"/>
              <a:ea typeface="Arial"/>
              <a:cs typeface="Arial"/>
              <a:sym typeface="Arial"/>
            </a:endParaRPr>
          </a:p>
          <a:p>
            <a:pPr marL="0" lvl="0" indent="0" algn="l" rtl="0">
              <a:spcBef>
                <a:spcPts val="1000"/>
              </a:spcBef>
              <a:spcAft>
                <a:spcPts val="0"/>
              </a:spcAft>
              <a:buNone/>
            </a:pPr>
            <a:endParaRPr sz="2400" b="1">
              <a:solidFill>
                <a:srgbClr val="000000"/>
              </a:solidFill>
              <a:latin typeface="Arial"/>
              <a:ea typeface="Arial"/>
              <a:cs typeface="Arial"/>
              <a:sym typeface="Arial"/>
            </a:endParaRPr>
          </a:p>
          <a:p>
            <a:pPr marL="22860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pic>
        <p:nvPicPr>
          <p:cNvPr id="572" name="Google Shape;572;p6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99538" y="3336613"/>
            <a:ext cx="2154263" cy="132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0">
            <a:extLst>
              <a:ext uri="{C183D7F6-B498-43B3-948B-1728B52AA6E4}">
                <adec:decorative xmlns:adec="http://schemas.microsoft.com/office/drawing/2017/decorative" val="1"/>
              </a:ext>
            </a:extLst>
          </p:cNvPr>
          <p:cNvPicPr preferRelativeResize="0"/>
          <p:nvPr/>
        </p:nvPicPr>
        <p:blipFill rotWithShape="1">
          <a:blip r:embed="rId3">
            <a:alphaModFix/>
          </a:blip>
          <a:srcRect l="37629" r="30557"/>
          <a:stretch/>
        </p:blipFill>
        <p:spPr>
          <a:xfrm>
            <a:off x="7984450" y="5733300"/>
            <a:ext cx="3193652" cy="789062"/>
          </a:xfrm>
          <a:prstGeom prst="rect">
            <a:avLst/>
          </a:prstGeom>
          <a:noFill/>
          <a:ln>
            <a:noFill/>
          </a:ln>
        </p:spPr>
      </p:pic>
      <p:pic>
        <p:nvPicPr>
          <p:cNvPr id="151" name="Google Shape;151;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247900" y="2356501"/>
            <a:ext cx="2566050" cy="3131050"/>
          </a:xfrm>
          <a:prstGeom prst="rect">
            <a:avLst/>
          </a:prstGeom>
          <a:noFill/>
          <a:ln>
            <a:noFill/>
          </a:ln>
        </p:spPr>
      </p:pic>
      <p:sp>
        <p:nvSpPr>
          <p:cNvPr id="152" name="Google Shape;152;p20"/>
          <p:cNvSpPr txBox="1">
            <a:spLocks noGrp="1"/>
          </p:cNvSpPr>
          <p:nvPr>
            <p:ph type="title"/>
          </p:nvPr>
        </p:nvSpPr>
        <p:spPr>
          <a:xfrm>
            <a:off x="838200" y="511075"/>
            <a:ext cx="10515600" cy="843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Webinar Engagement Options</a:t>
            </a:r>
            <a:endParaRPr/>
          </a:p>
        </p:txBody>
      </p:sp>
      <p:sp>
        <p:nvSpPr>
          <p:cNvPr id="153" name="Google Shape;153;p20"/>
          <p:cNvSpPr txBox="1"/>
          <p:nvPr/>
        </p:nvSpPr>
        <p:spPr>
          <a:xfrm>
            <a:off x="396550" y="1804425"/>
            <a:ext cx="7587900" cy="4543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Quattrocento Sans"/>
              <a:buChar char="●"/>
            </a:pPr>
            <a:r>
              <a:rPr lang="en-US" sz="2600">
                <a:latin typeface="Quattrocento Sans"/>
                <a:ea typeface="Quattrocento Sans"/>
                <a:cs typeface="Quattrocento Sans"/>
                <a:sym typeface="Quattrocento Sans"/>
              </a:rPr>
              <a:t>Webinar sessions will be recorded</a:t>
            </a:r>
            <a:endParaRPr sz="2600">
              <a:latin typeface="Quattrocento Sans"/>
              <a:ea typeface="Quattrocento Sans"/>
              <a:cs typeface="Quattrocento Sans"/>
              <a:sym typeface="Quattrocento Sans"/>
            </a:endParaRPr>
          </a:p>
          <a:p>
            <a:pPr marL="457200" lvl="0" indent="-342900" algn="l" rtl="0">
              <a:spcBef>
                <a:spcPts val="800"/>
              </a:spcBef>
              <a:spcAft>
                <a:spcPts val="0"/>
              </a:spcAft>
              <a:buSzPts val="1800"/>
              <a:buFont typeface="Quattrocento Sans"/>
              <a:buChar char="●"/>
            </a:pPr>
            <a:r>
              <a:rPr lang="en-US" sz="2600">
                <a:latin typeface="Quattrocento Sans"/>
                <a:ea typeface="Quattrocento Sans"/>
                <a:cs typeface="Quattrocento Sans"/>
                <a:sym typeface="Quattrocento Sans"/>
              </a:rPr>
              <a:t>Recordings &amp; Presentations will be added to the </a:t>
            </a:r>
            <a:r>
              <a:rPr lang="en-US" sz="2600" u="sng">
                <a:solidFill>
                  <a:schemeClr val="hlink"/>
                </a:solidFill>
                <a:latin typeface="Quattrocento Sans"/>
                <a:ea typeface="Quattrocento Sans"/>
                <a:cs typeface="Quattrocento Sans"/>
                <a:sym typeface="Quattrocento Sans"/>
                <a:hlinkClick r:id="rId5"/>
              </a:rPr>
              <a:t>OSPI Website HERE</a:t>
            </a:r>
            <a:endParaRPr sz="2600">
              <a:latin typeface="Quattrocento Sans"/>
              <a:ea typeface="Quattrocento Sans"/>
              <a:cs typeface="Quattrocento Sans"/>
              <a:sym typeface="Quattrocento Sans"/>
            </a:endParaRPr>
          </a:p>
          <a:p>
            <a:pPr marL="457200" lvl="0" indent="-342900" algn="l" rtl="0">
              <a:spcBef>
                <a:spcPts val="800"/>
              </a:spcBef>
              <a:spcAft>
                <a:spcPts val="0"/>
              </a:spcAft>
              <a:buSzPts val="1800"/>
              <a:buFont typeface="Quattrocento Sans"/>
              <a:buChar char="●"/>
            </a:pPr>
            <a:r>
              <a:rPr lang="en-US" sz="2600">
                <a:latin typeface="Quattrocento Sans"/>
                <a:ea typeface="Quattrocento Sans"/>
                <a:cs typeface="Quattrocento Sans"/>
                <a:sym typeface="Quattrocento Sans"/>
              </a:rPr>
              <a:t>Links will be dropped in chat periodically</a:t>
            </a:r>
            <a:endParaRPr sz="2600">
              <a:latin typeface="Quattrocento Sans"/>
              <a:ea typeface="Quattrocento Sans"/>
              <a:cs typeface="Quattrocento Sans"/>
              <a:sym typeface="Quattrocento Sans"/>
            </a:endParaRPr>
          </a:p>
          <a:p>
            <a:pPr marL="457200" lvl="0" indent="-342900" algn="l" rtl="0">
              <a:spcBef>
                <a:spcPts val="800"/>
              </a:spcBef>
              <a:spcAft>
                <a:spcPts val="0"/>
              </a:spcAft>
              <a:buSzPts val="1800"/>
              <a:buFont typeface="Quattrocento Sans"/>
              <a:buChar char="●"/>
            </a:pPr>
            <a:r>
              <a:rPr lang="en-US" sz="2600">
                <a:latin typeface="Quattrocento Sans"/>
                <a:ea typeface="Quattrocento Sans"/>
                <a:cs typeface="Quattrocento Sans"/>
                <a:sym typeface="Quattrocento Sans"/>
              </a:rPr>
              <a:t>Use the Q &amp; A Screen for the following actions:</a:t>
            </a:r>
            <a:endParaRPr sz="2600">
              <a:latin typeface="Quattrocento Sans"/>
              <a:ea typeface="Quattrocento Sans"/>
              <a:cs typeface="Quattrocento Sans"/>
              <a:sym typeface="Quattrocento Sans"/>
            </a:endParaRPr>
          </a:p>
          <a:p>
            <a:pPr marL="914400" lvl="1" indent="-393700" algn="l" rtl="0">
              <a:spcBef>
                <a:spcPts val="800"/>
              </a:spcBef>
              <a:spcAft>
                <a:spcPts val="0"/>
              </a:spcAft>
              <a:buSzPts val="2600"/>
              <a:buFont typeface="Quattrocento Sans"/>
              <a:buChar char="○"/>
            </a:pPr>
            <a:r>
              <a:rPr lang="en-US" sz="2600">
                <a:latin typeface="Quattrocento Sans"/>
                <a:ea typeface="Quattrocento Sans"/>
                <a:cs typeface="Quattrocento Sans"/>
                <a:sym typeface="Quattrocento Sans"/>
              </a:rPr>
              <a:t>Thumbs up (Yes, I have same question)</a:t>
            </a:r>
            <a:endParaRPr sz="2600">
              <a:latin typeface="Quattrocento Sans"/>
              <a:ea typeface="Quattrocento Sans"/>
              <a:cs typeface="Quattrocento Sans"/>
              <a:sym typeface="Quattrocento Sans"/>
            </a:endParaRPr>
          </a:p>
          <a:p>
            <a:pPr marL="914400" lvl="1" indent="-393700" algn="l" rtl="0">
              <a:spcBef>
                <a:spcPts val="800"/>
              </a:spcBef>
              <a:spcAft>
                <a:spcPts val="0"/>
              </a:spcAft>
              <a:buSzPts val="2600"/>
              <a:buFont typeface="Quattrocento Sans"/>
              <a:buChar char="○"/>
            </a:pPr>
            <a:r>
              <a:rPr lang="en-US" sz="2600">
                <a:latin typeface="Quattrocento Sans"/>
                <a:ea typeface="Quattrocento Sans"/>
                <a:cs typeface="Quattrocento Sans"/>
                <a:sym typeface="Quattrocento Sans"/>
              </a:rPr>
              <a:t>Comment on existing question</a:t>
            </a:r>
            <a:endParaRPr sz="2600">
              <a:latin typeface="Quattrocento Sans"/>
              <a:ea typeface="Quattrocento Sans"/>
              <a:cs typeface="Quattrocento Sans"/>
              <a:sym typeface="Quattrocento Sans"/>
            </a:endParaRPr>
          </a:p>
          <a:p>
            <a:pPr marL="914400" lvl="1" indent="-393700" algn="l" rtl="0">
              <a:spcBef>
                <a:spcPts val="800"/>
              </a:spcBef>
              <a:spcAft>
                <a:spcPts val="0"/>
              </a:spcAft>
              <a:buSzPts val="2600"/>
              <a:buFont typeface="Quattrocento Sans"/>
              <a:buChar char="○"/>
            </a:pPr>
            <a:r>
              <a:rPr lang="en-US" sz="2600">
                <a:latin typeface="Quattrocento Sans"/>
                <a:ea typeface="Quattrocento Sans"/>
                <a:cs typeface="Quattrocento Sans"/>
                <a:sym typeface="Quattrocento Sans"/>
              </a:rPr>
              <a:t>Ask a question</a:t>
            </a:r>
            <a:endParaRPr sz="2600">
              <a:latin typeface="Quattrocento Sans"/>
              <a:ea typeface="Quattrocento Sans"/>
              <a:cs typeface="Quattrocento Sans"/>
              <a:sym typeface="Quattrocento Sans"/>
            </a:endParaRPr>
          </a:p>
          <a:p>
            <a:pPr marL="914400" lvl="1" indent="-393700" algn="l" rtl="0">
              <a:spcBef>
                <a:spcPts val="800"/>
              </a:spcBef>
              <a:spcAft>
                <a:spcPts val="800"/>
              </a:spcAft>
              <a:buSzPts val="2600"/>
              <a:buFont typeface="Quattrocento Sans"/>
              <a:buChar char="○"/>
            </a:pPr>
            <a:r>
              <a:rPr lang="en-US" sz="2600">
                <a:latin typeface="Quattrocento Sans"/>
                <a:ea typeface="Quattrocento Sans"/>
                <a:cs typeface="Quattrocento Sans"/>
                <a:sym typeface="Quattrocento Sans"/>
              </a:rPr>
              <a:t>Raise your hand</a:t>
            </a:r>
            <a:endParaRPr sz="2600">
              <a:latin typeface="Quattrocento Sans"/>
              <a:ea typeface="Quattrocento Sans"/>
              <a:cs typeface="Quattrocento Sans"/>
              <a:sym typeface="Quattrocento Sans"/>
            </a:endParaRPr>
          </a:p>
        </p:txBody>
      </p:sp>
      <p:cxnSp>
        <p:nvCxnSpPr>
          <p:cNvPr id="154" name="Google Shape;154;p20">
            <a:extLst>
              <a:ext uri="{C183D7F6-B498-43B3-948B-1728B52AA6E4}">
                <adec:decorative xmlns:adec="http://schemas.microsoft.com/office/drawing/2017/decorative" val="1"/>
              </a:ext>
            </a:extLst>
          </p:cNvPr>
          <p:cNvCxnSpPr/>
          <p:nvPr/>
        </p:nvCxnSpPr>
        <p:spPr>
          <a:xfrm rot="10800000" flipH="1">
            <a:off x="7011350" y="3243450"/>
            <a:ext cx="2286000" cy="1246200"/>
          </a:xfrm>
          <a:prstGeom prst="straightConnector1">
            <a:avLst/>
          </a:prstGeom>
          <a:noFill/>
          <a:ln w="19050" cap="flat" cmpd="sng">
            <a:solidFill>
              <a:srgbClr val="FF0000"/>
            </a:solidFill>
            <a:prstDash val="solid"/>
            <a:round/>
            <a:headEnd type="none" w="med" len="med"/>
            <a:tailEnd type="triangle" w="med" len="med"/>
          </a:ln>
        </p:spPr>
      </p:cxnSp>
      <p:cxnSp>
        <p:nvCxnSpPr>
          <p:cNvPr id="155" name="Google Shape;155;p20">
            <a:extLst>
              <a:ext uri="{C183D7F6-B498-43B3-948B-1728B52AA6E4}">
                <adec:decorative xmlns:adec="http://schemas.microsoft.com/office/drawing/2017/decorative" val="1"/>
              </a:ext>
            </a:extLst>
          </p:cNvPr>
          <p:cNvCxnSpPr/>
          <p:nvPr/>
        </p:nvCxnSpPr>
        <p:spPr>
          <a:xfrm rot="10800000" flipH="1">
            <a:off x="5868175" y="3243400"/>
            <a:ext cx="5309700" cy="1755000"/>
          </a:xfrm>
          <a:prstGeom prst="straightConnector1">
            <a:avLst/>
          </a:prstGeom>
          <a:noFill/>
          <a:ln w="19050" cap="flat" cmpd="sng">
            <a:solidFill>
              <a:srgbClr val="FF0000"/>
            </a:solidFill>
            <a:prstDash val="solid"/>
            <a:round/>
            <a:headEnd type="none" w="med" len="med"/>
            <a:tailEnd type="triangle" w="med" len="med"/>
          </a:ln>
        </p:spPr>
      </p:cxnSp>
      <p:cxnSp>
        <p:nvCxnSpPr>
          <p:cNvPr id="156" name="Google Shape;156;p20">
            <a:extLst>
              <a:ext uri="{C183D7F6-B498-43B3-948B-1728B52AA6E4}">
                <adec:decorative xmlns:adec="http://schemas.microsoft.com/office/drawing/2017/decorative" val="1"/>
              </a:ext>
            </a:extLst>
          </p:cNvPr>
          <p:cNvCxnSpPr/>
          <p:nvPr/>
        </p:nvCxnSpPr>
        <p:spPr>
          <a:xfrm rot="10800000" flipH="1">
            <a:off x="3582175" y="5160675"/>
            <a:ext cx="5921400" cy="331800"/>
          </a:xfrm>
          <a:prstGeom prst="straightConnector1">
            <a:avLst/>
          </a:prstGeom>
          <a:noFill/>
          <a:ln w="19050" cap="flat" cmpd="sng">
            <a:solidFill>
              <a:srgbClr val="FF0000"/>
            </a:solidFill>
            <a:prstDash val="solid"/>
            <a:round/>
            <a:headEnd type="none" w="med" len="med"/>
            <a:tailEnd type="triangle" w="med" len="med"/>
          </a:ln>
        </p:spPr>
      </p:cxnSp>
      <p:cxnSp>
        <p:nvCxnSpPr>
          <p:cNvPr id="157" name="Google Shape;157;p20">
            <a:extLst>
              <a:ext uri="{C183D7F6-B498-43B3-948B-1728B52AA6E4}">
                <adec:decorative xmlns:adec="http://schemas.microsoft.com/office/drawing/2017/decorative" val="1"/>
              </a:ext>
            </a:extLst>
          </p:cNvPr>
          <p:cNvCxnSpPr/>
          <p:nvPr/>
        </p:nvCxnSpPr>
        <p:spPr>
          <a:xfrm rot="10800000" flipH="1">
            <a:off x="7652750" y="2550000"/>
            <a:ext cx="1644600" cy="1452900"/>
          </a:xfrm>
          <a:prstGeom prst="straightConnector1">
            <a:avLst/>
          </a:prstGeom>
          <a:noFill/>
          <a:ln w="19050" cap="flat" cmpd="sng">
            <a:solidFill>
              <a:srgbClr val="FF0000"/>
            </a:solidFill>
            <a:prstDash val="solid"/>
            <a:round/>
            <a:headEnd type="none" w="med" len="med"/>
            <a:tailEnd type="triangle" w="med" len="med"/>
          </a:ln>
        </p:spPr>
      </p:cxnSp>
      <p:sp>
        <p:nvSpPr>
          <p:cNvPr id="158" name="Google Shape;158;p20"/>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40403D"/>
              </a:buClr>
              <a:buSzPts val="1600"/>
              <a:buFont typeface="Quattrocento Sans"/>
              <a:buNone/>
            </a:pPr>
            <a:fld id="{00000000-1234-1234-1234-123412341234}" type="slidenum">
              <a:rPr lang="en-US"/>
              <a:t>5</a:t>
            </a:fld>
            <a:endParaRPr/>
          </a:p>
        </p:txBody>
      </p:sp>
      <p:cxnSp>
        <p:nvCxnSpPr>
          <p:cNvPr id="159" name="Google Shape;159;p20">
            <a:extLst>
              <a:ext uri="{C183D7F6-B498-43B3-948B-1728B52AA6E4}">
                <adec:decorative xmlns:adec="http://schemas.microsoft.com/office/drawing/2017/decorative" val="1"/>
              </a:ext>
            </a:extLst>
          </p:cNvPr>
          <p:cNvCxnSpPr/>
          <p:nvPr/>
        </p:nvCxnSpPr>
        <p:spPr>
          <a:xfrm>
            <a:off x="3744425" y="6008675"/>
            <a:ext cx="5287200" cy="339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50</a:t>
            </a:fld>
            <a:endParaRPr/>
          </a:p>
        </p:txBody>
      </p:sp>
      <p:sp>
        <p:nvSpPr>
          <p:cNvPr id="3" name="Title 2">
            <a:extLst>
              <a:ext uri="{FF2B5EF4-FFF2-40B4-BE49-F238E27FC236}">
                <a16:creationId xmlns:a16="http://schemas.microsoft.com/office/drawing/2014/main" id="{E1C9B49D-0AA7-4AC3-936E-DB13652AECF7}"/>
              </a:ext>
            </a:extLst>
          </p:cNvPr>
          <p:cNvSpPr>
            <a:spLocks noGrp="1"/>
          </p:cNvSpPr>
          <p:nvPr>
            <p:ph type="title"/>
          </p:nvPr>
        </p:nvSpPr>
        <p:spPr>
          <a:xfrm>
            <a:off x="806346" y="-1569155"/>
            <a:ext cx="10515600" cy="1325700"/>
          </a:xfrm>
        </p:spPr>
        <p:txBody>
          <a:bodyPr/>
          <a:lstStyle/>
          <a:p>
            <a:r>
              <a:rPr lang="en-US" dirty="0"/>
              <a:t>Quote</a:t>
            </a:r>
          </a:p>
        </p:txBody>
      </p:sp>
      <p:sp>
        <p:nvSpPr>
          <p:cNvPr id="579" name="Google Shape;579;p65" descr="Quote&#10;"/>
          <p:cNvSpPr txBox="1"/>
          <p:nvPr/>
        </p:nvSpPr>
        <p:spPr>
          <a:xfrm>
            <a:off x="467000" y="459929"/>
            <a:ext cx="10717200" cy="473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100"/>
              <a:t>“When developing educational programs for students with disabilities, we often think first of annual goals and objectives, but it is important </a:t>
            </a:r>
            <a:r>
              <a:rPr lang="en-US" sz="3100" b="1"/>
              <a:t>to connect short-term objectives (the ”now”) to long-term goals (the “future”).</a:t>
            </a:r>
            <a:r>
              <a:rPr lang="en-US" sz="3100"/>
              <a:t>”</a:t>
            </a:r>
            <a:endParaRPr sz="3100"/>
          </a:p>
          <a:p>
            <a:pPr marL="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r>
              <a:rPr lang="en-US" sz="2500"/>
              <a:t>-Meadan, Shelden, Appel, &amp; DeGrazia (2013)</a:t>
            </a:r>
            <a:endParaRPr sz="2500"/>
          </a:p>
        </p:txBody>
      </p:sp>
      <p:pic>
        <p:nvPicPr>
          <p:cNvPr id="580" name="Google Shape;580;p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59725" y="2881049"/>
            <a:ext cx="4569371" cy="34270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When is a good time to have a PCP?</a:t>
            </a:r>
            <a:endParaRPr dirty="0"/>
          </a:p>
        </p:txBody>
      </p:sp>
      <p:sp>
        <p:nvSpPr>
          <p:cNvPr id="587" name="Google Shape;587;p66"/>
          <p:cNvSpPr txBox="1">
            <a:spLocks noGrp="1"/>
          </p:cNvSpPr>
          <p:nvPr>
            <p:ph type="body" idx="1"/>
          </p:nvPr>
        </p:nvSpPr>
        <p:spPr>
          <a:xfrm>
            <a:off x="322025" y="1690825"/>
            <a:ext cx="10515600" cy="4255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700">
                <a:solidFill>
                  <a:srgbClr val="000000"/>
                </a:solidFill>
                <a:latin typeface="Arial"/>
                <a:ea typeface="Arial"/>
                <a:cs typeface="Arial"/>
                <a:sym typeface="Arial"/>
              </a:rPr>
              <a:t>•</a:t>
            </a:r>
            <a:r>
              <a:rPr lang="en-US" sz="3100">
                <a:solidFill>
                  <a:srgbClr val="000000"/>
                </a:solidFill>
                <a:latin typeface="Arial"/>
                <a:ea typeface="Arial"/>
                <a:cs typeface="Arial"/>
                <a:sym typeface="Arial"/>
              </a:rPr>
              <a:t>When students are </a:t>
            </a:r>
            <a:r>
              <a:rPr lang="en-US" sz="3100" b="1">
                <a:solidFill>
                  <a:srgbClr val="000000"/>
                </a:solidFill>
                <a:latin typeface="Arial"/>
                <a:ea typeface="Arial"/>
                <a:cs typeface="Arial"/>
                <a:sym typeface="Arial"/>
              </a:rPr>
              <a:t>moving between levels</a:t>
            </a:r>
            <a:endParaRPr sz="3100" b="1">
              <a:solidFill>
                <a:srgbClr val="000000"/>
              </a:solidFill>
              <a:latin typeface="Arial"/>
              <a:ea typeface="Arial"/>
              <a:cs typeface="Arial"/>
              <a:sym typeface="Arial"/>
            </a:endParaRPr>
          </a:p>
          <a:p>
            <a:pPr marL="0" lvl="0" indent="0" algn="l" rtl="0">
              <a:spcBef>
                <a:spcPts val="1000"/>
              </a:spcBef>
              <a:spcAft>
                <a:spcPts val="0"/>
              </a:spcAft>
              <a:buNone/>
            </a:pPr>
            <a:endParaRPr sz="3100" b="1">
              <a:solidFill>
                <a:srgbClr val="000000"/>
              </a:solidFill>
              <a:latin typeface="Arial"/>
              <a:ea typeface="Arial"/>
              <a:cs typeface="Arial"/>
              <a:sym typeface="Arial"/>
            </a:endParaRPr>
          </a:p>
          <a:p>
            <a:pPr marL="0" lvl="0" indent="0" algn="l" rtl="0">
              <a:spcBef>
                <a:spcPts val="1000"/>
              </a:spcBef>
              <a:spcAft>
                <a:spcPts val="0"/>
              </a:spcAft>
              <a:buNone/>
            </a:pPr>
            <a:r>
              <a:rPr lang="en-US" sz="1700">
                <a:solidFill>
                  <a:srgbClr val="000000"/>
                </a:solidFill>
                <a:latin typeface="Arial"/>
                <a:ea typeface="Arial"/>
                <a:cs typeface="Arial"/>
                <a:sym typeface="Arial"/>
              </a:rPr>
              <a:t>•</a:t>
            </a:r>
            <a:r>
              <a:rPr lang="en-US" sz="3100">
                <a:solidFill>
                  <a:srgbClr val="000000"/>
                </a:solidFill>
                <a:latin typeface="Arial"/>
                <a:ea typeface="Arial"/>
                <a:cs typeface="Arial"/>
                <a:sym typeface="Arial"/>
              </a:rPr>
              <a:t>When planning for </a:t>
            </a:r>
            <a:r>
              <a:rPr lang="en-US" sz="3100" b="1">
                <a:solidFill>
                  <a:srgbClr val="000000"/>
                </a:solidFill>
                <a:latin typeface="Arial"/>
                <a:ea typeface="Arial"/>
                <a:cs typeface="Arial"/>
                <a:sym typeface="Arial"/>
              </a:rPr>
              <a:t>future life and developing a transition plan </a:t>
            </a:r>
            <a:r>
              <a:rPr lang="en-US" sz="3100">
                <a:solidFill>
                  <a:srgbClr val="000000"/>
                </a:solidFill>
                <a:latin typeface="Arial"/>
                <a:ea typeface="Arial"/>
                <a:cs typeface="Arial"/>
                <a:sym typeface="Arial"/>
              </a:rPr>
              <a:t>where strong guidance is needed</a:t>
            </a:r>
            <a:endParaRPr sz="3100">
              <a:solidFill>
                <a:srgbClr val="000000"/>
              </a:solidFill>
              <a:latin typeface="Arial"/>
              <a:ea typeface="Arial"/>
              <a:cs typeface="Arial"/>
              <a:sym typeface="Arial"/>
            </a:endParaRPr>
          </a:p>
          <a:p>
            <a:pPr marL="0" lvl="0" indent="0" algn="l" rtl="0">
              <a:spcBef>
                <a:spcPts val="1000"/>
              </a:spcBef>
              <a:spcAft>
                <a:spcPts val="0"/>
              </a:spcAft>
              <a:buNone/>
            </a:pPr>
            <a:endParaRPr sz="3100">
              <a:solidFill>
                <a:srgbClr val="000000"/>
              </a:solidFill>
              <a:latin typeface="Arial"/>
              <a:ea typeface="Arial"/>
              <a:cs typeface="Arial"/>
              <a:sym typeface="Arial"/>
            </a:endParaRPr>
          </a:p>
          <a:p>
            <a:pPr marL="0" lvl="0" indent="0" algn="l" rtl="0">
              <a:spcBef>
                <a:spcPts val="1000"/>
              </a:spcBef>
              <a:spcAft>
                <a:spcPts val="0"/>
              </a:spcAft>
              <a:buNone/>
            </a:pPr>
            <a:r>
              <a:rPr lang="en-US" sz="1700">
                <a:solidFill>
                  <a:srgbClr val="000000"/>
                </a:solidFill>
                <a:latin typeface="Arial"/>
                <a:ea typeface="Arial"/>
                <a:cs typeface="Arial"/>
                <a:sym typeface="Arial"/>
              </a:rPr>
              <a:t>•</a:t>
            </a:r>
            <a:r>
              <a:rPr lang="en-US" sz="3100">
                <a:solidFill>
                  <a:srgbClr val="000000"/>
                </a:solidFill>
                <a:latin typeface="Arial"/>
                <a:ea typeface="Arial"/>
                <a:cs typeface="Arial"/>
                <a:sym typeface="Arial"/>
              </a:rPr>
              <a:t>To support </a:t>
            </a:r>
            <a:r>
              <a:rPr lang="en-US" sz="3100" b="1">
                <a:solidFill>
                  <a:srgbClr val="000000"/>
                </a:solidFill>
                <a:latin typeface="Arial"/>
                <a:ea typeface="Arial"/>
                <a:cs typeface="Arial"/>
                <a:sym typeface="Arial"/>
              </a:rPr>
              <a:t>relationship building with families</a:t>
            </a:r>
            <a:endParaRPr sz="3100" b="1">
              <a:solidFill>
                <a:srgbClr val="000000"/>
              </a:solidFill>
              <a:latin typeface="Arial"/>
              <a:ea typeface="Arial"/>
              <a:cs typeface="Arial"/>
              <a:sym typeface="Arial"/>
            </a:endParaRPr>
          </a:p>
          <a:p>
            <a:pPr marL="0" lvl="0" indent="0" algn="l" rtl="0">
              <a:spcBef>
                <a:spcPts val="1000"/>
              </a:spcBef>
              <a:spcAft>
                <a:spcPts val="0"/>
              </a:spcAft>
              <a:buNone/>
            </a:pPr>
            <a:endParaRPr sz="32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588" name="Google Shape;588;p66"/>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51</a:t>
            </a:fld>
            <a:endParaRPr/>
          </a:p>
        </p:txBody>
      </p:sp>
      <p:pic>
        <p:nvPicPr>
          <p:cNvPr id="589" name="Google Shape;589;p6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70900" y="2286000"/>
            <a:ext cx="2429475" cy="19455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3" name="Title 2">
            <a:extLst>
              <a:ext uri="{FF2B5EF4-FFF2-40B4-BE49-F238E27FC236}">
                <a16:creationId xmlns:a16="http://schemas.microsoft.com/office/drawing/2014/main" id="{F0D261E0-8674-480C-8629-237BEDA2DFE7}"/>
              </a:ext>
            </a:extLst>
          </p:cNvPr>
          <p:cNvSpPr>
            <a:spLocks noGrp="1"/>
          </p:cNvSpPr>
          <p:nvPr>
            <p:ph type="title"/>
          </p:nvPr>
        </p:nvSpPr>
        <p:spPr/>
        <p:txBody>
          <a:bodyPr/>
          <a:lstStyle/>
          <a:p>
            <a:r>
              <a:rPr lang="en-US" dirty="0"/>
              <a:t>Questions</a:t>
            </a:r>
          </a:p>
        </p:txBody>
      </p:sp>
      <p:pic>
        <p:nvPicPr>
          <p:cNvPr id="596" name="Google Shape;596;p67">
            <a:extLst>
              <a:ext uri="{C183D7F6-B498-43B3-948B-1728B52AA6E4}">
                <adec:decorative xmlns:adec="http://schemas.microsoft.com/office/drawing/2017/decorative" val="1"/>
              </a:ext>
            </a:extLst>
          </p:cNvPr>
          <p:cNvPicPr preferRelativeResize="0"/>
          <p:nvPr/>
        </p:nvPicPr>
        <p:blipFill rotWithShape="1">
          <a:blip r:embed="rId3">
            <a:alphaModFix/>
          </a:blip>
          <a:srcRect t="5831" r="1" b="9908"/>
          <a:stretch/>
        </p:blipFill>
        <p:spPr>
          <a:xfrm>
            <a:off x="-5474" y="16411"/>
            <a:ext cx="12188952" cy="6858000"/>
          </a:xfrm>
          <a:prstGeom prst="rect">
            <a:avLst/>
          </a:prstGeom>
          <a:solidFill>
            <a:srgbClr val="FFFFFF"/>
          </a:solidFill>
          <a:ln>
            <a:noFill/>
          </a:ln>
        </p:spPr>
      </p:pic>
      <p:sp>
        <p:nvSpPr>
          <p:cNvPr id="597" name="Google Shape;597;p6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rPr>
              <a:t>52</a:t>
            </a:fld>
            <a:endParaRPr sz="1600">
              <a:solidFill>
                <a:srgbClr val="40403D"/>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53</a:t>
            </a:fld>
            <a:endParaRPr/>
          </a:p>
        </p:txBody>
      </p:sp>
      <p:sp>
        <p:nvSpPr>
          <p:cNvPr id="605" name="Google Shape;605;p68"/>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dirty="0"/>
              <a:t>Thank you!</a:t>
            </a:r>
            <a:endParaRPr dirty="0"/>
          </a:p>
        </p:txBody>
      </p:sp>
      <p:pic>
        <p:nvPicPr>
          <p:cNvPr id="604" name="Google Shape;604;p68" descr="A handwritten thank-you note"/>
          <p:cNvPicPr preferRelativeResize="0"/>
          <p:nvPr/>
        </p:nvPicPr>
        <p:blipFill rotWithShape="1">
          <a:blip r:embed="rId3">
            <a:alphaModFix/>
          </a:blip>
          <a:srcRect l="3412" r="127"/>
          <a:stretch/>
        </p:blipFill>
        <p:spPr>
          <a:xfrm>
            <a:off x="1997003" y="675024"/>
            <a:ext cx="8197999" cy="55079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Quattrocento Sans"/>
              <a:buNone/>
            </a:pPr>
            <a:r>
              <a:rPr lang="en-US">
                <a:solidFill>
                  <a:srgbClr val="FFFFFF"/>
                </a:solidFill>
              </a:rPr>
              <a:t>Copyright Information</a:t>
            </a:r>
            <a:endParaRPr/>
          </a:p>
        </p:txBody>
      </p:sp>
      <p:sp>
        <p:nvSpPr>
          <p:cNvPr id="612" name="Google Shape;612;p69"/>
          <p:cNvSpPr txBox="1">
            <a:spLocks noGrp="1"/>
          </p:cNvSpPr>
          <p:nvPr>
            <p:ph type="body" idx="1"/>
          </p:nvPr>
        </p:nvSpPr>
        <p:spPr>
          <a:xfrm>
            <a:off x="838200" y="1570518"/>
            <a:ext cx="10515600" cy="406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a:latin typeface="Quattrocento Sans"/>
                <a:ea typeface="Quattrocento Sans"/>
                <a:cs typeface="Quattrocento Sans"/>
                <a:sym typeface="Quattrocento Sans"/>
              </a:rPr>
              <a:t>Except where otherwise noted, this work by the </a:t>
            </a:r>
            <a:r>
              <a:rPr lang="en-US" sz="2400" u="sng">
                <a:solidFill>
                  <a:schemeClr val="hlink"/>
                </a:solidFill>
                <a:latin typeface="Quattrocento Sans"/>
                <a:ea typeface="Quattrocento Sans"/>
                <a:cs typeface="Quattrocento Sans"/>
                <a:sym typeface="Quattrocento Sans"/>
                <a:hlinkClick r:id="rId3"/>
              </a:rPr>
              <a:t>Office of Superintendent of Public Instruction</a:t>
            </a:r>
            <a:r>
              <a:rPr lang="en-US" sz="2400">
                <a:latin typeface="Quattrocento Sans"/>
                <a:ea typeface="Quattrocento Sans"/>
                <a:cs typeface="Quattrocento Sans"/>
                <a:sym typeface="Quattrocento Sans"/>
              </a:rPr>
              <a:t> is licensed under a </a:t>
            </a:r>
            <a:r>
              <a:rPr lang="en-US" sz="2400" u="sng">
                <a:solidFill>
                  <a:schemeClr val="hlink"/>
                </a:solidFill>
                <a:latin typeface="Quattrocento Sans"/>
                <a:ea typeface="Quattrocento Sans"/>
                <a:cs typeface="Quattrocento Sans"/>
                <a:sym typeface="Quattrocento Sans"/>
                <a:hlinkClick r:id="rId4"/>
              </a:rPr>
              <a:t>Creative Commons Attribution License</a:t>
            </a:r>
            <a:r>
              <a:rPr lang="en-US" sz="2400">
                <a:latin typeface="Quattrocento Sans"/>
                <a:ea typeface="Quattrocento Sans"/>
                <a:cs typeface="Quattrocento Sans"/>
                <a:sym typeface="Quattrocento Sans"/>
              </a:rPr>
              <a:t>.</a:t>
            </a:r>
            <a:endParaRPr sz="3600">
              <a:latin typeface="Quattrocento Sans"/>
              <a:ea typeface="Quattrocento Sans"/>
              <a:cs typeface="Quattrocento Sans"/>
              <a:sym typeface="Quattrocento Sans"/>
            </a:endParaRPr>
          </a:p>
          <a:p>
            <a:pPr marL="0" lvl="0" indent="0" algn="l" rtl="0">
              <a:lnSpc>
                <a:spcPct val="100000"/>
              </a:lnSpc>
              <a:spcBef>
                <a:spcPts val="1000"/>
              </a:spcBef>
              <a:spcAft>
                <a:spcPts val="0"/>
              </a:spcAft>
              <a:buClr>
                <a:schemeClr val="dk1"/>
              </a:buClr>
              <a:buSzPts val="1800"/>
              <a:buNone/>
            </a:pPr>
            <a:r>
              <a:rPr lang="en-US" sz="2400" i="1">
                <a:latin typeface="Quattrocento Sans"/>
                <a:ea typeface="Quattrocento Sans"/>
                <a:cs typeface="Quattrocento Sans"/>
                <a:sym typeface="Quattrocento Sans"/>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endParaRPr sz="3600">
              <a:latin typeface="Quattrocento Sans"/>
              <a:ea typeface="Quattrocento Sans"/>
              <a:cs typeface="Quattrocento Sans"/>
              <a:sym typeface="Quattrocento Sans"/>
            </a:endParaRPr>
          </a:p>
        </p:txBody>
      </p:sp>
      <p:pic>
        <p:nvPicPr>
          <p:cNvPr id="613" name="Google Shape;613;p69" descr="Creative Commons"/>
          <p:cNvPicPr preferRelativeResize="0"/>
          <p:nvPr/>
        </p:nvPicPr>
        <p:blipFill rotWithShape="1">
          <a:blip r:embed="rId5">
            <a:alphaModFix/>
          </a:blip>
          <a:srcRect/>
          <a:stretch/>
        </p:blipFill>
        <p:spPr>
          <a:xfrm>
            <a:off x="1016258" y="811530"/>
            <a:ext cx="1072978" cy="410608"/>
          </a:xfrm>
          <a:prstGeom prst="rect">
            <a:avLst/>
          </a:prstGeom>
          <a:noFill/>
          <a:ln>
            <a:noFill/>
          </a:ln>
        </p:spPr>
      </p:pic>
      <p:sp>
        <p:nvSpPr>
          <p:cNvPr id="614" name="Google Shape;614;p6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54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838200" y="173675"/>
            <a:ext cx="10515600" cy="95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434343"/>
                </a:solidFill>
              </a:rPr>
              <a:t>AESD/OSPI Monthly Webinar Series:</a:t>
            </a:r>
            <a:endParaRPr dirty="0">
              <a:solidFill>
                <a:srgbClr val="434343"/>
              </a:solidFill>
            </a:endParaRPr>
          </a:p>
        </p:txBody>
      </p:sp>
      <p:sp>
        <p:nvSpPr>
          <p:cNvPr id="166" name="Google Shape;166;p21">
            <a:extLst>
              <a:ext uri="{C183D7F6-B498-43B3-948B-1728B52AA6E4}">
                <adec:decorative xmlns:adec="http://schemas.microsoft.com/office/drawing/2017/decorative" val="1"/>
              </a:ext>
            </a:extLst>
          </p:cNvPr>
          <p:cNvSpPr txBox="1">
            <a:spLocks noGrp="1"/>
          </p:cNvSpPr>
          <p:nvPr>
            <p:ph type="sldNum" idx="12"/>
          </p:nvPr>
        </p:nvSpPr>
        <p:spPr>
          <a:xfrm>
            <a:off x="11395696" y="6320399"/>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6</a:t>
            </a:fld>
            <a:endParaRPr/>
          </a:p>
        </p:txBody>
      </p:sp>
      <p:pic>
        <p:nvPicPr>
          <p:cNvPr id="168" name="Google Shape;168;p21" descr="Inclusive IEPs for Our New World"/>
          <p:cNvPicPr preferRelativeResize="0"/>
          <p:nvPr/>
        </p:nvPicPr>
        <p:blipFill>
          <a:blip r:embed="rId3">
            <a:alphaModFix/>
          </a:blip>
          <a:stretch>
            <a:fillRect/>
          </a:stretch>
        </p:blipFill>
        <p:spPr>
          <a:xfrm>
            <a:off x="2790825" y="1126100"/>
            <a:ext cx="6610350" cy="1685925"/>
          </a:xfrm>
          <a:prstGeom prst="rect">
            <a:avLst/>
          </a:prstGeom>
          <a:noFill/>
          <a:ln>
            <a:noFill/>
          </a:ln>
        </p:spPr>
      </p:pic>
      <p:sp>
        <p:nvSpPr>
          <p:cNvPr id="171" name="Google Shape;171;p21"/>
          <p:cNvSpPr/>
          <p:nvPr/>
        </p:nvSpPr>
        <p:spPr>
          <a:xfrm>
            <a:off x="2555725" y="3035075"/>
            <a:ext cx="3464100" cy="2464200"/>
          </a:xfrm>
          <a:prstGeom prst="roundRect">
            <a:avLst>
              <a:gd name="adj" fmla="val 16667"/>
            </a:avLst>
          </a:prstGeom>
          <a:gradFill>
            <a:gsLst>
              <a:gs pos="0">
                <a:srgbClr val="BEBEBE"/>
              </a:gs>
              <a:gs pos="35000">
                <a:srgbClr val="D1D1D1"/>
              </a:gs>
              <a:gs pos="100000">
                <a:srgbClr val="EEEEEE"/>
              </a:gs>
            </a:gsLst>
            <a:lin ang="16200038" scaled="0"/>
          </a:gradFill>
          <a:ln w="9525" cap="flat" cmpd="sng">
            <a:solidFill>
              <a:srgbClr val="3E3E3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Feb 11, 3pm:</a:t>
            </a:r>
            <a:endParaRPr/>
          </a:p>
          <a:p>
            <a:pPr marL="0" marR="0" lvl="0" indent="0" algn="ctr" rtl="0">
              <a:spcBef>
                <a:spcPts val="0"/>
              </a:spcBef>
              <a:spcAft>
                <a:spcPts val="0"/>
              </a:spcAft>
              <a:buNone/>
            </a:pPr>
            <a:r>
              <a:rPr lang="en-US" sz="2600" b="1">
                <a:solidFill>
                  <a:schemeClr val="dk1"/>
                </a:solidFill>
                <a:latin typeface="Quattrocento Sans"/>
                <a:ea typeface="Quattrocento Sans"/>
                <a:cs typeface="Quattrocento Sans"/>
                <a:sym typeface="Quattrocento Sans"/>
              </a:rPr>
              <a:t>Integrated Early Learning Environments</a:t>
            </a:r>
            <a:endParaRPr sz="2600"/>
          </a:p>
        </p:txBody>
      </p:sp>
      <p:sp>
        <p:nvSpPr>
          <p:cNvPr id="172" name="Google Shape;172;p21"/>
          <p:cNvSpPr txBox="1"/>
          <p:nvPr/>
        </p:nvSpPr>
        <p:spPr>
          <a:xfrm>
            <a:off x="2531425" y="5501150"/>
            <a:ext cx="33921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u="sng">
                <a:solidFill>
                  <a:schemeClr val="hlink"/>
                </a:solidFill>
                <a:hlinkClick r:id="rId4"/>
              </a:rPr>
              <a:t>Registration Link </a:t>
            </a:r>
            <a:endParaRPr sz="1600" b="1">
              <a:solidFill>
                <a:srgbClr val="1155CC"/>
              </a:solidFill>
            </a:endParaRPr>
          </a:p>
        </p:txBody>
      </p:sp>
      <p:sp>
        <p:nvSpPr>
          <p:cNvPr id="167" name="Google Shape;167;p21"/>
          <p:cNvSpPr/>
          <p:nvPr/>
        </p:nvSpPr>
        <p:spPr>
          <a:xfrm>
            <a:off x="6265225" y="3035075"/>
            <a:ext cx="3392100" cy="2464200"/>
          </a:xfrm>
          <a:prstGeom prst="roundRect">
            <a:avLst>
              <a:gd name="adj" fmla="val 16667"/>
            </a:avLst>
          </a:prstGeom>
          <a:gradFill>
            <a:gsLst>
              <a:gs pos="0">
                <a:srgbClr val="BEBEBE"/>
              </a:gs>
              <a:gs pos="35000">
                <a:srgbClr val="D1D1D1"/>
              </a:gs>
              <a:gs pos="100000">
                <a:srgbClr val="EEEEEE"/>
              </a:gs>
            </a:gsLst>
            <a:lin ang="16200038" scaled="0"/>
          </a:gradFill>
          <a:ln w="9525" cap="flat" cmpd="sng">
            <a:solidFill>
              <a:srgbClr val="3E3E3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Mar 11, 3pm:</a:t>
            </a:r>
            <a:endParaRPr/>
          </a:p>
          <a:p>
            <a:pPr marL="0" marR="0" lvl="0" indent="0" algn="ctr" rtl="0">
              <a:spcBef>
                <a:spcPts val="0"/>
              </a:spcBef>
              <a:spcAft>
                <a:spcPts val="0"/>
              </a:spcAft>
              <a:buNone/>
            </a:pPr>
            <a:r>
              <a:rPr lang="en-US" sz="2600" b="1">
                <a:solidFill>
                  <a:schemeClr val="dk1"/>
                </a:solidFill>
                <a:latin typeface="Quattrocento Sans"/>
                <a:ea typeface="Quattrocento Sans"/>
                <a:cs typeface="Quattrocento Sans"/>
                <a:sym typeface="Quattrocento Sans"/>
              </a:rPr>
              <a:t>Accessibility and Assistive Technology</a:t>
            </a:r>
            <a:endParaRPr sz="2600"/>
          </a:p>
        </p:txBody>
      </p:sp>
      <p:sp>
        <p:nvSpPr>
          <p:cNvPr id="170" name="Google Shape;170;p21"/>
          <p:cNvSpPr txBox="1"/>
          <p:nvPr/>
        </p:nvSpPr>
        <p:spPr>
          <a:xfrm>
            <a:off x="6265225" y="5501150"/>
            <a:ext cx="33921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Registration Link Coming Soon</a:t>
            </a:r>
            <a:r>
              <a:rPr lang="en-US" sz="1600" b="1">
                <a:solidFill>
                  <a:srgbClr val="1155CC"/>
                </a:solidFill>
                <a:highlight>
                  <a:srgbClr val="FFFF00"/>
                </a:highlight>
              </a:rPr>
              <a:t> </a:t>
            </a:r>
            <a:endParaRPr sz="1600" b="1">
              <a:solidFill>
                <a:srgbClr val="1155CC"/>
              </a:solidFill>
              <a:highlight>
                <a:srgbClr val="FFFF00"/>
              </a:highlight>
            </a:endParaRPr>
          </a:p>
        </p:txBody>
      </p:sp>
      <p:sp>
        <p:nvSpPr>
          <p:cNvPr id="169" name="Google Shape;169;p21"/>
          <p:cNvSpPr txBox="1"/>
          <p:nvPr/>
        </p:nvSpPr>
        <p:spPr>
          <a:xfrm>
            <a:off x="134325" y="6299150"/>
            <a:ext cx="106902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u="sng">
                <a:solidFill>
                  <a:srgbClr val="1155CC"/>
                </a:solidFill>
                <a:hlinkClick r:id="rId5">
                  <a:extLst>
                    <a:ext uri="{A12FA001-AC4F-418D-AE19-62706E023703}">
                      <ahyp:hlinkClr xmlns:ahyp="http://schemas.microsoft.com/office/drawing/2018/hyperlinkcolor" val="tx"/>
                    </a:ext>
                  </a:extLst>
                </a:hlinkClick>
              </a:rPr>
              <a:t>Webinar Series Flyer Link</a:t>
            </a:r>
            <a:endParaRPr sz="2100">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a:t>Webinar </a:t>
            </a:r>
            <a:r>
              <a:rPr lang="en-US" sz="4800" b="1"/>
              <a:t>Series Learning Objectives:</a:t>
            </a:r>
            <a:endParaRPr/>
          </a:p>
        </p:txBody>
      </p:sp>
      <p:sp>
        <p:nvSpPr>
          <p:cNvPr id="179" name="Google Shape;179;p22"/>
          <p:cNvSpPr txBox="1">
            <a:spLocks noGrp="1"/>
          </p:cNvSpPr>
          <p:nvPr>
            <p:ph type="body" idx="1"/>
          </p:nvPr>
        </p:nvSpPr>
        <p:spPr>
          <a:xfrm>
            <a:off x="613700" y="1374900"/>
            <a:ext cx="10959300" cy="4353300"/>
          </a:xfrm>
          <a:prstGeom prst="rect">
            <a:avLst/>
          </a:prstGeom>
          <a:noFill/>
          <a:ln>
            <a:noFill/>
          </a:ln>
        </p:spPr>
        <p:txBody>
          <a:bodyPr spcFirstLastPara="1" wrap="square" lIns="91425" tIns="45700" rIns="91425" bIns="45700" anchor="t" anchorCtr="0">
            <a:noAutofit/>
          </a:bodyPr>
          <a:lstStyle/>
          <a:p>
            <a:pPr marL="742950" lvl="0" indent="-520700" algn="l" rtl="0">
              <a:lnSpc>
                <a:spcPct val="100000"/>
              </a:lnSpc>
              <a:spcBef>
                <a:spcPts val="2400"/>
              </a:spcBef>
              <a:spcAft>
                <a:spcPts val="0"/>
              </a:spcAft>
              <a:buSzPts val="2800"/>
              <a:buChar char="❑"/>
            </a:pPr>
            <a:r>
              <a:rPr lang="en-US" b="1">
                <a:highlight>
                  <a:srgbClr val="FFFFFF"/>
                </a:highlight>
              </a:rPr>
              <a:t>Learn how to collaboratively provide an inclusive and effective framework for High School and Beyond Planning.</a:t>
            </a:r>
            <a:endParaRPr b="1">
              <a:highlight>
                <a:srgbClr val="FFFFFF"/>
              </a:highlight>
            </a:endParaRPr>
          </a:p>
          <a:p>
            <a:pPr marL="742950" lvl="0" indent="-520700" algn="l" rtl="0">
              <a:lnSpc>
                <a:spcPct val="100000"/>
              </a:lnSpc>
              <a:spcBef>
                <a:spcPts val="2400"/>
              </a:spcBef>
              <a:spcAft>
                <a:spcPts val="0"/>
              </a:spcAft>
              <a:buSzPts val="2800"/>
              <a:buChar char="❑"/>
            </a:pPr>
            <a:r>
              <a:rPr lang="en-US" b="1">
                <a:highlight>
                  <a:srgbClr val="FFFFFF"/>
                </a:highlight>
              </a:rPr>
              <a:t>Explore how to align a student's HSBP and IEP transition plan by viewing a sample exemplar.</a:t>
            </a:r>
            <a:endParaRPr b="1">
              <a:highlight>
                <a:srgbClr val="FFFFFF"/>
              </a:highlight>
            </a:endParaRPr>
          </a:p>
          <a:p>
            <a:pPr marL="742950" lvl="0" indent="-520700" algn="l" rtl="0">
              <a:lnSpc>
                <a:spcPct val="100000"/>
              </a:lnSpc>
              <a:spcBef>
                <a:spcPts val="2400"/>
              </a:spcBef>
              <a:spcAft>
                <a:spcPts val="2400"/>
              </a:spcAft>
              <a:buSzPts val="2800"/>
              <a:buChar char="❑"/>
            </a:pPr>
            <a:r>
              <a:rPr lang="en-US" b="1">
                <a:highlight>
                  <a:srgbClr val="FFFFFF"/>
                </a:highlight>
              </a:rPr>
              <a:t>Discover how to shift the HSBP implementation process to better meet the transition needs of students. </a:t>
            </a:r>
            <a:endParaRPr b="1">
              <a:highlight>
                <a:srgbClr val="FFFFFF"/>
              </a:highlight>
            </a:endParaRPr>
          </a:p>
        </p:txBody>
      </p:sp>
      <p:sp>
        <p:nvSpPr>
          <p:cNvPr id="180" name="Google Shape;180;p2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Today’s Presenters </a:t>
            </a:r>
            <a:endParaRPr dirty="0"/>
          </a:p>
        </p:txBody>
      </p:sp>
      <p:sp>
        <p:nvSpPr>
          <p:cNvPr id="187" name="Google Shape;187;p2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8</a:t>
            </a:fld>
            <a:endParaRPr/>
          </a:p>
        </p:txBody>
      </p:sp>
      <p:pic>
        <p:nvPicPr>
          <p:cNvPr id="191" name="Google Shape;191;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62025" y="1938600"/>
            <a:ext cx="1492600" cy="1760075"/>
          </a:xfrm>
          <a:prstGeom prst="rect">
            <a:avLst/>
          </a:prstGeom>
          <a:noFill/>
          <a:ln>
            <a:noFill/>
          </a:ln>
        </p:spPr>
      </p:pic>
      <p:sp>
        <p:nvSpPr>
          <p:cNvPr id="190" name="Google Shape;190;p23"/>
          <p:cNvSpPr txBox="1"/>
          <p:nvPr/>
        </p:nvSpPr>
        <p:spPr>
          <a:xfrm>
            <a:off x="1262038" y="3961525"/>
            <a:ext cx="2211900" cy="192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a:latin typeface="Quattrocento Sans"/>
                <a:ea typeface="Quattrocento Sans"/>
                <a:cs typeface="Quattrocento Sans"/>
                <a:sym typeface="Quattrocento Sans"/>
              </a:rPr>
              <a:t>Kris Hirschmann</a:t>
            </a:r>
            <a:endParaRPr sz="1600" b="1">
              <a:latin typeface="Quattrocento Sans"/>
              <a:ea typeface="Quattrocento Sans"/>
              <a:cs typeface="Quattrocento Sans"/>
              <a:sym typeface="Quattrocento Sans"/>
            </a:endParaRPr>
          </a:p>
          <a:p>
            <a:pPr marL="0" lvl="0" indent="0" algn="ctr" rtl="0">
              <a:lnSpc>
                <a:spcPct val="115000"/>
              </a:lnSpc>
              <a:spcBef>
                <a:spcPts val="0"/>
              </a:spcBef>
              <a:spcAft>
                <a:spcPts val="0"/>
              </a:spcAft>
              <a:buNone/>
            </a:pPr>
            <a:r>
              <a:rPr lang="en-US" sz="1600">
                <a:latin typeface="Quattrocento Sans"/>
                <a:ea typeface="Quattrocento Sans"/>
                <a:cs typeface="Quattrocento Sans"/>
                <a:sym typeface="Quattrocento Sans"/>
              </a:rPr>
              <a:t>Director of Transition Services</a:t>
            </a:r>
            <a:endParaRPr sz="1600">
              <a:latin typeface="Quattrocento Sans"/>
              <a:ea typeface="Quattrocento Sans"/>
              <a:cs typeface="Quattrocento Sans"/>
              <a:sym typeface="Quattrocento Sans"/>
            </a:endParaRPr>
          </a:p>
          <a:p>
            <a:pPr marL="0" lvl="0" indent="0" algn="ctr" rtl="0">
              <a:lnSpc>
                <a:spcPct val="115000"/>
              </a:lnSpc>
              <a:spcBef>
                <a:spcPts val="0"/>
              </a:spcBef>
              <a:spcAft>
                <a:spcPts val="0"/>
              </a:spcAft>
              <a:buNone/>
            </a:pPr>
            <a:r>
              <a:rPr lang="en-US" sz="1600">
                <a:latin typeface="Quattrocento Sans"/>
                <a:ea typeface="Quattrocento Sans"/>
                <a:cs typeface="Quattrocento Sans"/>
                <a:sym typeface="Quattrocento Sans"/>
              </a:rPr>
              <a:t>Center for Change and Transition Seattle University</a:t>
            </a:r>
            <a:endParaRPr sz="1600">
              <a:latin typeface="Quattrocento Sans"/>
              <a:ea typeface="Quattrocento Sans"/>
              <a:cs typeface="Quattrocento Sans"/>
              <a:sym typeface="Quattrocento Sans"/>
            </a:endParaRPr>
          </a:p>
          <a:p>
            <a:pPr marL="0" lvl="0" indent="0" algn="ctr" rtl="0">
              <a:spcBef>
                <a:spcPts val="0"/>
              </a:spcBef>
              <a:spcAft>
                <a:spcPts val="0"/>
              </a:spcAft>
              <a:buNone/>
            </a:pPr>
            <a:endParaRPr sz="1800" b="1">
              <a:latin typeface="Quattrocento Sans"/>
              <a:ea typeface="Quattrocento Sans"/>
              <a:cs typeface="Quattrocento Sans"/>
              <a:sym typeface="Quattrocento Sans"/>
            </a:endParaRPr>
          </a:p>
        </p:txBody>
      </p:sp>
      <p:pic>
        <p:nvPicPr>
          <p:cNvPr id="195" name="Google Shape;195;p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39350" y="1938588"/>
            <a:ext cx="1857375" cy="1781175"/>
          </a:xfrm>
          <a:prstGeom prst="rect">
            <a:avLst/>
          </a:prstGeom>
          <a:noFill/>
          <a:ln>
            <a:noFill/>
          </a:ln>
        </p:spPr>
      </p:pic>
      <p:sp>
        <p:nvSpPr>
          <p:cNvPr id="194" name="Google Shape;194;p23"/>
          <p:cNvSpPr txBox="1"/>
          <p:nvPr/>
        </p:nvSpPr>
        <p:spPr>
          <a:xfrm>
            <a:off x="4000238" y="3972075"/>
            <a:ext cx="1935600" cy="15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Alexandra Toney </a:t>
            </a:r>
            <a:endParaRPr sz="1800" b="1">
              <a:latin typeface="Quattrocento Sans"/>
              <a:ea typeface="Quattrocento Sans"/>
              <a:cs typeface="Quattrocento Sans"/>
              <a:sym typeface="Quattrocento Sans"/>
            </a:endParaRPr>
          </a:p>
          <a:p>
            <a:pPr marL="0" lvl="0" indent="0" algn="ctr" rtl="0">
              <a:spcBef>
                <a:spcPts val="0"/>
              </a:spcBef>
              <a:spcAft>
                <a:spcPts val="0"/>
              </a:spcAft>
              <a:buNone/>
            </a:pPr>
            <a:r>
              <a:rPr lang="en-US" sz="1600">
                <a:latin typeface="Quattrocento Sans"/>
                <a:ea typeface="Quattrocento Sans"/>
                <a:cs typeface="Quattrocento Sans"/>
                <a:sym typeface="Quattrocento Sans"/>
              </a:rPr>
              <a:t>Special Education</a:t>
            </a:r>
            <a:endParaRPr sz="1600">
              <a:latin typeface="Quattrocento Sans"/>
              <a:ea typeface="Quattrocento Sans"/>
              <a:cs typeface="Quattrocento Sans"/>
              <a:sym typeface="Quattrocento Sans"/>
            </a:endParaRPr>
          </a:p>
          <a:p>
            <a:pPr marL="0" lvl="0" indent="0" algn="ctr" rtl="0">
              <a:spcBef>
                <a:spcPts val="0"/>
              </a:spcBef>
              <a:spcAft>
                <a:spcPts val="0"/>
              </a:spcAft>
              <a:buNone/>
            </a:pPr>
            <a:r>
              <a:rPr lang="en-US" sz="1600">
                <a:latin typeface="Quattrocento Sans"/>
                <a:ea typeface="Quattrocento Sans"/>
                <a:cs typeface="Quattrocento Sans"/>
                <a:sym typeface="Quattrocento Sans"/>
              </a:rPr>
              <a:t>Program Supervisor</a:t>
            </a:r>
            <a:endParaRPr sz="1600">
              <a:latin typeface="Quattrocento Sans"/>
              <a:ea typeface="Quattrocento Sans"/>
              <a:cs typeface="Quattrocento Sans"/>
              <a:sym typeface="Quattrocento Sans"/>
            </a:endParaRPr>
          </a:p>
          <a:p>
            <a:pPr marL="0" lvl="0" indent="0" algn="ctr" rtl="0">
              <a:spcBef>
                <a:spcPts val="0"/>
              </a:spcBef>
              <a:spcAft>
                <a:spcPts val="0"/>
              </a:spcAft>
              <a:buNone/>
            </a:pPr>
            <a:r>
              <a:rPr lang="en-US" sz="1600">
                <a:latin typeface="Quattrocento Sans"/>
                <a:ea typeface="Quattrocento Sans"/>
                <a:cs typeface="Quattrocento Sans"/>
                <a:sym typeface="Quattrocento Sans"/>
              </a:rPr>
              <a:t>OSPI</a:t>
            </a:r>
            <a:endParaRPr sz="1600">
              <a:latin typeface="Quattrocento Sans"/>
              <a:ea typeface="Quattrocento Sans"/>
              <a:cs typeface="Quattrocento Sans"/>
              <a:sym typeface="Quattrocento Sans"/>
            </a:endParaRPr>
          </a:p>
        </p:txBody>
      </p:sp>
      <p:pic>
        <p:nvPicPr>
          <p:cNvPr id="193" name="Google Shape;193;p23">
            <a:extLst>
              <a:ext uri="{C183D7F6-B498-43B3-948B-1728B52AA6E4}">
                <adec:decorative xmlns:adec="http://schemas.microsoft.com/office/drawing/2017/decorative" val="1"/>
              </a:ext>
            </a:extLst>
          </p:cNvPr>
          <p:cNvPicPr preferRelativeResize="0"/>
          <p:nvPr/>
        </p:nvPicPr>
        <p:blipFill rotWithShape="1">
          <a:blip r:embed="rId5">
            <a:alphaModFix/>
          </a:blip>
          <a:srcRect l="3695" t="7200" r="3695" b="20789"/>
          <a:stretch/>
        </p:blipFill>
        <p:spPr>
          <a:xfrm>
            <a:off x="6756625" y="1938601"/>
            <a:ext cx="1740078" cy="2029527"/>
          </a:xfrm>
          <a:prstGeom prst="rect">
            <a:avLst/>
          </a:prstGeom>
          <a:noFill/>
          <a:ln>
            <a:noFill/>
          </a:ln>
        </p:spPr>
      </p:pic>
      <p:sp>
        <p:nvSpPr>
          <p:cNvPr id="189" name="Google Shape;189;p23"/>
          <p:cNvSpPr txBox="1"/>
          <p:nvPr/>
        </p:nvSpPr>
        <p:spPr>
          <a:xfrm>
            <a:off x="6462150" y="4096250"/>
            <a:ext cx="2286000" cy="132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Quattrocento Sans"/>
                <a:ea typeface="Quattrocento Sans"/>
                <a:cs typeface="Quattrocento Sans"/>
                <a:sym typeface="Quattrocento Sans"/>
              </a:rPr>
              <a:t>Kristen Wong Callisto</a:t>
            </a:r>
            <a:endParaRPr sz="1600" b="1">
              <a:latin typeface="Quattrocento Sans"/>
              <a:ea typeface="Quattrocento Sans"/>
              <a:cs typeface="Quattrocento Sans"/>
              <a:sym typeface="Quattrocento Sans"/>
            </a:endParaRPr>
          </a:p>
          <a:p>
            <a:pPr marL="0" lvl="0" indent="0" algn="ctr" rtl="0">
              <a:spcBef>
                <a:spcPts val="0"/>
              </a:spcBef>
              <a:spcAft>
                <a:spcPts val="0"/>
              </a:spcAft>
              <a:buNone/>
            </a:pPr>
            <a:r>
              <a:rPr lang="en-US" sz="1600">
                <a:latin typeface="Quattrocento Sans"/>
                <a:ea typeface="Quattrocento Sans"/>
                <a:cs typeface="Quattrocento Sans"/>
                <a:sym typeface="Quattrocento Sans"/>
              </a:rPr>
              <a:t>Director of Special Education</a:t>
            </a:r>
            <a:endParaRPr sz="1600">
              <a:latin typeface="Quattrocento Sans"/>
              <a:ea typeface="Quattrocento Sans"/>
              <a:cs typeface="Quattrocento Sans"/>
              <a:sym typeface="Quattrocento Sans"/>
            </a:endParaRPr>
          </a:p>
          <a:p>
            <a:pPr marL="0" lvl="0" indent="0" algn="ctr" rtl="0">
              <a:spcBef>
                <a:spcPts val="0"/>
              </a:spcBef>
              <a:spcAft>
                <a:spcPts val="0"/>
              </a:spcAft>
              <a:buNone/>
            </a:pPr>
            <a:r>
              <a:rPr lang="en-US" sz="1600">
                <a:latin typeface="Quattrocento Sans"/>
                <a:ea typeface="Quattrocento Sans"/>
                <a:cs typeface="Quattrocento Sans"/>
                <a:sym typeface="Quattrocento Sans"/>
              </a:rPr>
              <a:t>Bellevue School District</a:t>
            </a:r>
            <a:endParaRPr sz="1600">
              <a:latin typeface="Quattrocento Sans"/>
              <a:ea typeface="Quattrocento Sans"/>
              <a:cs typeface="Quattrocento Sans"/>
              <a:sym typeface="Quattrocento Sans"/>
            </a:endParaRPr>
          </a:p>
          <a:p>
            <a:pPr marL="0" lvl="0" indent="0" algn="ctr" rtl="0">
              <a:spcBef>
                <a:spcPts val="0"/>
              </a:spcBef>
              <a:spcAft>
                <a:spcPts val="0"/>
              </a:spcAft>
              <a:buNone/>
            </a:pPr>
            <a:endParaRPr/>
          </a:p>
        </p:txBody>
      </p:sp>
      <p:pic>
        <p:nvPicPr>
          <p:cNvPr id="192" name="Google Shape;192;p2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9604258" y="1938600"/>
            <a:ext cx="1376592" cy="1760075"/>
          </a:xfrm>
          <a:prstGeom prst="rect">
            <a:avLst/>
          </a:prstGeom>
          <a:noFill/>
          <a:ln>
            <a:noFill/>
          </a:ln>
        </p:spPr>
      </p:pic>
      <p:sp>
        <p:nvSpPr>
          <p:cNvPr id="188" name="Google Shape;188;p23"/>
          <p:cNvSpPr txBox="1"/>
          <p:nvPr/>
        </p:nvSpPr>
        <p:spPr>
          <a:xfrm>
            <a:off x="9274450" y="4048900"/>
            <a:ext cx="2079300" cy="19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latin typeface="Quattrocento Sans"/>
                <a:ea typeface="Quattrocento Sans"/>
                <a:cs typeface="Quattrocento Sans"/>
                <a:sym typeface="Quattrocento Sans"/>
              </a:rPr>
              <a:t>   Jennifer Strehle	</a:t>
            </a:r>
            <a:r>
              <a:rPr lang="en-US" sz="1500">
                <a:latin typeface="Quattrocento Sans"/>
                <a:ea typeface="Quattrocento Sans"/>
                <a:cs typeface="Quattrocento Sans"/>
                <a:sym typeface="Quattrocento Sans"/>
              </a:rPr>
              <a:t>Special Ed. Transition Coordinator</a:t>
            </a:r>
            <a:endParaRPr sz="1500">
              <a:latin typeface="Quattrocento Sans"/>
              <a:ea typeface="Quattrocento Sans"/>
              <a:cs typeface="Quattrocento Sans"/>
              <a:sym typeface="Quattrocento Sans"/>
            </a:endParaRPr>
          </a:p>
          <a:p>
            <a:pPr marL="0" lvl="0" indent="0" algn="ctr" rtl="0">
              <a:spcBef>
                <a:spcPts val="0"/>
              </a:spcBef>
              <a:spcAft>
                <a:spcPts val="0"/>
              </a:spcAft>
              <a:buNone/>
            </a:pPr>
            <a:r>
              <a:rPr lang="en-US" sz="1500">
                <a:latin typeface="Quattrocento Sans"/>
                <a:ea typeface="Quattrocento Sans"/>
                <a:cs typeface="Quattrocento Sans"/>
                <a:sym typeface="Quattrocento Sans"/>
              </a:rPr>
              <a:t>Bellevue School District</a:t>
            </a:r>
            <a:endParaRPr sz="1500">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4" title="Image of green pencil and checklist with green check marks."/>
          <p:cNvGrpSpPr/>
          <p:nvPr/>
        </p:nvGrpSpPr>
        <p:grpSpPr>
          <a:xfrm>
            <a:off x="8111000" y="200950"/>
            <a:ext cx="3912349" cy="3243675"/>
            <a:chOff x="7413222" y="-283378"/>
            <a:chExt cx="4531853" cy="3258337"/>
          </a:xfrm>
        </p:grpSpPr>
        <p:pic>
          <p:nvPicPr>
            <p:cNvPr id="202" name="Google Shape;202;p24" descr="Related image"/>
            <p:cNvPicPr preferRelativeResize="0"/>
            <p:nvPr/>
          </p:nvPicPr>
          <p:blipFill rotWithShape="1">
            <a:blip r:embed="rId3">
              <a:alphaModFix/>
            </a:blip>
            <a:srcRect l="-24610"/>
            <a:stretch/>
          </p:blipFill>
          <p:spPr>
            <a:xfrm>
              <a:off x="7413222" y="-180691"/>
              <a:ext cx="4499652" cy="3155650"/>
            </a:xfrm>
            <a:prstGeom prst="rect">
              <a:avLst/>
            </a:prstGeom>
            <a:noFill/>
            <a:ln>
              <a:noFill/>
            </a:ln>
          </p:spPr>
        </p:pic>
        <p:sp>
          <p:nvSpPr>
            <p:cNvPr id="203" name="Google Shape;203;p24"/>
            <p:cNvSpPr/>
            <p:nvPr/>
          </p:nvSpPr>
          <p:spPr>
            <a:xfrm>
              <a:off x="8249375" y="-283378"/>
              <a:ext cx="36957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sng" strike="noStrike" cap="non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http://clipart-library.com/data_images/141710.jpg</a:t>
              </a:r>
              <a:r>
                <a:rPr lang="en-US" sz="1050" b="0" i="0" u="none" strike="noStrike" cap="none">
                  <a:solidFill>
                    <a:srgbClr val="1155CC"/>
                  </a:solidFill>
                  <a:latin typeface="Calibri"/>
                  <a:ea typeface="Calibri"/>
                  <a:cs typeface="Calibri"/>
                  <a:sym typeface="Calibri"/>
                </a:rPr>
                <a:t> </a:t>
              </a:r>
              <a:endParaRPr sz="1400" b="0" i="0" u="none" strike="noStrike" cap="none">
                <a:solidFill>
                  <a:srgbClr val="1155CC"/>
                </a:solidFill>
                <a:latin typeface="Arial"/>
                <a:ea typeface="Arial"/>
                <a:cs typeface="Arial"/>
                <a:sym typeface="Arial"/>
              </a:endParaRPr>
            </a:p>
          </p:txBody>
        </p:sp>
      </p:grpSp>
      <p:sp>
        <p:nvSpPr>
          <p:cNvPr id="204" name="Google Shape;204;p24"/>
          <p:cNvSpPr txBox="1">
            <a:spLocks noGrp="1"/>
          </p:cNvSpPr>
          <p:nvPr>
            <p:ph type="title"/>
          </p:nvPr>
        </p:nvSpPr>
        <p:spPr>
          <a:xfrm>
            <a:off x="201950" y="360125"/>
            <a:ext cx="10515600" cy="88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Quattrocento Sans"/>
              <a:buNone/>
            </a:pPr>
            <a:r>
              <a:rPr lang="en-US" sz="4800" b="1"/>
              <a:t>Today’s Discussion:</a:t>
            </a:r>
            <a:endParaRPr/>
          </a:p>
        </p:txBody>
      </p:sp>
      <p:sp>
        <p:nvSpPr>
          <p:cNvPr id="205" name="Google Shape;205;p24"/>
          <p:cNvSpPr txBox="1">
            <a:spLocks noGrp="1"/>
          </p:cNvSpPr>
          <p:nvPr>
            <p:ph type="body" idx="4294967295"/>
          </p:nvPr>
        </p:nvSpPr>
        <p:spPr>
          <a:xfrm>
            <a:off x="676175" y="1459650"/>
            <a:ext cx="10101600" cy="4683900"/>
          </a:xfrm>
          <a:prstGeom prst="rect">
            <a:avLst/>
          </a:prstGeom>
          <a:noFill/>
          <a:ln>
            <a:noFill/>
          </a:ln>
        </p:spPr>
        <p:txBody>
          <a:bodyPr spcFirstLastPara="1" wrap="square" lIns="91425" tIns="45700" rIns="91425" bIns="45700" anchor="t" anchorCtr="0">
            <a:noAutofit/>
          </a:bodyPr>
          <a:lstStyle/>
          <a:p>
            <a:pPr marL="457200" lvl="0" indent="-463550" algn="l" rtl="0">
              <a:lnSpc>
                <a:spcPct val="100000"/>
              </a:lnSpc>
              <a:spcBef>
                <a:spcPts val="0"/>
              </a:spcBef>
              <a:spcAft>
                <a:spcPts val="0"/>
              </a:spcAft>
              <a:buSzPts val="3700"/>
              <a:buChar char="❑"/>
            </a:pPr>
            <a:r>
              <a:rPr lang="en-US" sz="3700"/>
              <a:t>Transition and High School and Beyond </a:t>
            </a:r>
            <a:endParaRPr sz="3700"/>
          </a:p>
          <a:p>
            <a:pPr marL="0" lvl="0" indent="0" algn="l" rtl="0">
              <a:lnSpc>
                <a:spcPct val="100000"/>
              </a:lnSpc>
              <a:spcBef>
                <a:spcPts val="600"/>
              </a:spcBef>
              <a:spcAft>
                <a:spcPts val="0"/>
              </a:spcAft>
              <a:buNone/>
            </a:pPr>
            <a:r>
              <a:rPr lang="en-US" sz="3700"/>
              <a:t>    Plans (HSBP)</a:t>
            </a:r>
            <a:endParaRPr sz="2900"/>
          </a:p>
          <a:p>
            <a:pPr marL="457200" lvl="0" indent="-514350" algn="l" rtl="0">
              <a:lnSpc>
                <a:spcPct val="100000"/>
              </a:lnSpc>
              <a:spcBef>
                <a:spcPts val="600"/>
              </a:spcBef>
              <a:spcAft>
                <a:spcPts val="0"/>
              </a:spcAft>
              <a:buSzPts val="4500"/>
              <a:buChar char="❑"/>
            </a:pPr>
            <a:r>
              <a:rPr lang="en-US" sz="3700"/>
              <a:t>Dig into an example of an Aligned HSBP</a:t>
            </a:r>
            <a:endParaRPr sz="3700"/>
          </a:p>
          <a:p>
            <a:pPr marL="457200" lvl="0" indent="0" algn="l" rtl="0">
              <a:lnSpc>
                <a:spcPct val="100000"/>
              </a:lnSpc>
              <a:spcBef>
                <a:spcPts val="600"/>
              </a:spcBef>
              <a:spcAft>
                <a:spcPts val="0"/>
              </a:spcAft>
              <a:buNone/>
            </a:pPr>
            <a:r>
              <a:rPr lang="en-US" sz="3700"/>
              <a:t> and IEP</a:t>
            </a:r>
            <a:endParaRPr sz="3700"/>
          </a:p>
          <a:p>
            <a:pPr marL="457200" lvl="0" indent="-463550" algn="l" rtl="0">
              <a:lnSpc>
                <a:spcPct val="100000"/>
              </a:lnSpc>
              <a:spcBef>
                <a:spcPts val="600"/>
              </a:spcBef>
              <a:spcAft>
                <a:spcPts val="0"/>
              </a:spcAft>
              <a:buSzPts val="3700"/>
              <a:buChar char="❑"/>
            </a:pPr>
            <a:r>
              <a:rPr lang="en-US" sz="3700"/>
              <a:t>Voices from the Field, HSBP Planning</a:t>
            </a:r>
            <a:endParaRPr sz="3700"/>
          </a:p>
          <a:p>
            <a:pPr marL="914400" lvl="1" indent="-412750" algn="l" rtl="0">
              <a:lnSpc>
                <a:spcPct val="100000"/>
              </a:lnSpc>
              <a:spcBef>
                <a:spcPts val="600"/>
              </a:spcBef>
              <a:spcAft>
                <a:spcPts val="0"/>
              </a:spcAft>
              <a:buSzPts val="2900"/>
              <a:buChar char="•"/>
            </a:pPr>
            <a:r>
              <a:rPr lang="en-US" sz="2900"/>
              <a:t>Kristen Wong Callisto, Bellevue School District</a:t>
            </a:r>
            <a:endParaRPr sz="2900"/>
          </a:p>
          <a:p>
            <a:pPr marL="914400" lvl="1" indent="-412750" algn="l" rtl="0">
              <a:lnSpc>
                <a:spcPct val="100000"/>
              </a:lnSpc>
              <a:spcBef>
                <a:spcPts val="1000"/>
              </a:spcBef>
              <a:spcAft>
                <a:spcPts val="0"/>
              </a:spcAft>
              <a:buSzPts val="2900"/>
              <a:buChar char="•"/>
            </a:pPr>
            <a:r>
              <a:rPr lang="en-US" sz="2900"/>
              <a:t>Jennifer Strehle, Bellevue School District</a:t>
            </a:r>
            <a:endParaRPr sz="2900"/>
          </a:p>
          <a:p>
            <a:pPr marL="0" lvl="0" indent="0" algn="l" rtl="0">
              <a:lnSpc>
                <a:spcPct val="100000"/>
              </a:lnSpc>
              <a:spcBef>
                <a:spcPts val="1000"/>
              </a:spcBef>
              <a:spcAft>
                <a:spcPts val="1000"/>
              </a:spcAft>
              <a:buNone/>
            </a:pPr>
            <a:endParaRPr sz="2900" b="1"/>
          </a:p>
        </p:txBody>
      </p:sp>
      <p:sp>
        <p:nvSpPr>
          <p:cNvPr id="206" name="Google Shape;206;p2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7120</Words>
  <Application>Microsoft Office PowerPoint</Application>
  <PresentationFormat>Widescreen</PresentationFormat>
  <Paragraphs>626</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Quattrocento Sans</vt:lpstr>
      <vt:lpstr>Calibri</vt:lpstr>
      <vt:lpstr>Rockwell</vt:lpstr>
      <vt:lpstr>Content Slides</vt:lpstr>
      <vt:lpstr>Welcome</vt:lpstr>
      <vt:lpstr>Land Acknowledgement </vt:lpstr>
      <vt:lpstr>Cultural Acknowledgment</vt:lpstr>
      <vt:lpstr>AESD/OSPI Webinar Series:</vt:lpstr>
      <vt:lpstr>Webinar Engagement Options</vt:lpstr>
      <vt:lpstr>AESD/OSPI Monthly Webinar Series:</vt:lpstr>
      <vt:lpstr>Webinar Series Learning Objectives:</vt:lpstr>
      <vt:lpstr>Today’s Presenters </vt:lpstr>
      <vt:lpstr>Today’s Discussion:</vt:lpstr>
      <vt:lpstr>Transition and High School and Beyond Plans </vt:lpstr>
      <vt:lpstr>What are the basic elements of a Transition Plan?</vt:lpstr>
      <vt:lpstr>CCTS Transition Services Flowchart (Johnson, 2019)</vt:lpstr>
      <vt:lpstr>What is the High School and Beyond Plan (HSBP)?</vt:lpstr>
      <vt:lpstr>HSBP Big Picture </vt:lpstr>
      <vt:lpstr>What are the elements of a HSBP?</vt:lpstr>
      <vt:lpstr>Do any of these things sound familiar?</vt:lpstr>
      <vt:lpstr>When, Who, Why and How?</vt:lpstr>
      <vt:lpstr>Strategies/Tips and Tricks  (1 of 2) </vt:lpstr>
      <vt:lpstr>Strategies/Tips and Tricks  (2 of 2) </vt:lpstr>
      <vt:lpstr>Tools and Resources </vt:lpstr>
      <vt:lpstr>What is the T-Folio? </vt:lpstr>
      <vt:lpstr>T-Folio aligns with: </vt:lpstr>
      <vt:lpstr>T-Folio Units</vt:lpstr>
      <vt:lpstr>High School and Beyond Plan </vt:lpstr>
      <vt:lpstr>HSBP Case Study: Kaleb, Adult Student with Transition Supports</vt:lpstr>
      <vt:lpstr>High School and Beyond Plan Template </vt:lpstr>
      <vt:lpstr>IEP Symbol</vt:lpstr>
      <vt:lpstr>Kaleb’s IEP</vt:lpstr>
      <vt:lpstr>Personal Profile</vt:lpstr>
      <vt:lpstr>Student Discovery Activities: Identify Strengths</vt:lpstr>
      <vt:lpstr>Student Discovery Activities:  Goal Setting</vt:lpstr>
      <vt:lpstr>Student Discovery Activities: Identify Skills and Challenges</vt:lpstr>
      <vt:lpstr>Career Goals and Educational Plan</vt:lpstr>
      <vt:lpstr>Course Planner</vt:lpstr>
      <vt:lpstr>Graduation Pathway</vt:lpstr>
      <vt:lpstr>Resume</vt:lpstr>
      <vt:lpstr>Questions?</vt:lpstr>
      <vt:lpstr>Voices from the Field: Bellevue School District</vt:lpstr>
      <vt:lpstr>Thinking Systemically</vt:lpstr>
      <vt:lpstr>Bellevue Special Education Handbook</vt:lpstr>
      <vt:lpstr>What’s Going On In Bellevue</vt:lpstr>
      <vt:lpstr>What’s Going On In Bellevue continued...</vt:lpstr>
      <vt:lpstr>Starting Early with Meaningful Convos &amp; Plans</vt:lpstr>
      <vt:lpstr>Transition Program Classrooms </vt:lpstr>
      <vt:lpstr>Student-Led IEP Meetings as Post-Secondary Planning Strategies </vt:lpstr>
      <vt:lpstr>Austin</vt:lpstr>
      <vt:lpstr>Kyle </vt:lpstr>
      <vt:lpstr>Hunter</vt:lpstr>
      <vt:lpstr>Person Centered Plan Meetings as a Post-Secondary Planning Tool</vt:lpstr>
      <vt:lpstr>Quote</vt:lpstr>
      <vt:lpstr>When is a good time to have a PCP?</vt:lpstr>
      <vt:lpstr>Questions</vt:lpstr>
      <vt:lpstr>Thank you!</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AESD/OSPI Webinar Series Inclusive IEPs for our New World: High School &amp; Beyond Plans and IEP Transition Examples</dc:title>
  <dc:subject>HSBP and IEPs</dc:subject>
  <dc:creator>OSPI, Special Education</dc:creator>
  <cp:keywords>special education, IEP, high school and beyond plan, HSBP, inclusion</cp:keywords>
  <cp:lastModifiedBy>Amber O’Donnell</cp:lastModifiedBy>
  <cp:revision>11</cp:revision>
  <dcterms:modified xsi:type="dcterms:W3CDTF">2021-01-26T18:57:34Z</dcterms:modified>
</cp:coreProperties>
</file>