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 id="2147483703" r:id="rId2"/>
  </p:sldMasterIdLst>
  <p:notesMasterIdLst>
    <p:notesMasterId r:id="rId26"/>
  </p:notes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3"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Quattrocento Sans"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E169C1-628E-4C1B-B68F-95F74416A218}">
  <a:tblStyle styleId="{D5E169C1-628E-4C1B-B68F-95F74416A218}"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8E8"/>
          </a:solidFill>
        </a:fill>
      </a:tcStyle>
    </a:band1H>
    <a:band2H>
      <a:tcTxStyle/>
      <a:tcStyle>
        <a:tcBdr/>
      </a:tcStyle>
    </a:band2H>
    <a:band1V>
      <a:tcTxStyle/>
      <a:tcStyle>
        <a:tcBdr/>
        <a:fill>
          <a:solidFill>
            <a:srgbClr val="E8E8E8"/>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dk1"/>
          </a:solidFill>
        </a:fill>
      </a:tcStyle>
    </a:firstRow>
    <a:neCell>
      <a:tcTxStyle/>
      <a:tcStyle>
        <a:tcBdr/>
      </a:tcStyle>
    </a:neCell>
    <a:nwCell>
      <a:tcTxStyle/>
      <a:tcStyle>
        <a:tcBdr/>
      </a:tcStyle>
    </a:nwCell>
  </a:tblStyle>
  <a:tblStyle styleId="{669B6BE4-A7E9-48FE-A9FD-CA1FF02B4DA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4: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100">
                <a:latin typeface="Quattrocento Sans"/>
                <a:ea typeface="Quattrocento Sans"/>
                <a:cs typeface="Quattrocento Sans"/>
                <a:sym typeface="Quattrocento Sans"/>
              </a:rPr>
              <a:t>Good afternoon! My name is Tania May, and I am the OSPI DIrector of Special Education. Today’s webinar is the second in a three-part series related to the OSPI Special Education LRE Case Studies resource. For those of you joining us for the first time, welcome! For those who attended our first webinar in the series, welcome back!</a:t>
            </a:r>
            <a:endParaRPr sz="1100">
              <a:latin typeface="Quattrocento Sans"/>
              <a:ea typeface="Quattrocento Sans"/>
              <a:cs typeface="Quattrocento Sans"/>
              <a:sym typeface="Quattrocento Sans"/>
            </a:endParaRPr>
          </a:p>
          <a:p>
            <a:pPr marL="0" marR="0" lvl="0" indent="0" algn="l" rtl="0">
              <a:spcBef>
                <a:spcPts val="0"/>
              </a:spcBef>
              <a:spcAft>
                <a:spcPts val="0"/>
              </a:spcAft>
              <a:buNone/>
            </a:pPr>
            <a:endParaRPr sz="1100">
              <a:latin typeface="Quattrocento Sans"/>
              <a:ea typeface="Quattrocento Sans"/>
              <a:cs typeface="Quattrocento Sans"/>
              <a:sym typeface="Quattrocento Sans"/>
            </a:endParaRPr>
          </a:p>
          <a:p>
            <a:pPr marL="0" marR="0" lvl="0" indent="0" algn="l" rtl="0">
              <a:spcBef>
                <a:spcPts val="0"/>
              </a:spcBef>
              <a:spcAft>
                <a:spcPts val="0"/>
              </a:spcAft>
              <a:buNone/>
            </a:pPr>
            <a:r>
              <a:rPr lang="en-US" sz="1100">
                <a:latin typeface="Quattrocento Sans"/>
                <a:ea typeface="Quattrocento Sans"/>
                <a:cs typeface="Quattrocento Sans"/>
                <a:sym typeface="Quattrocento Sans"/>
              </a:rPr>
              <a:t>Today’s case study will focus on secondary transition supports, and I am so excited to be joined by two of my colleagues, who will introduce themselves now. Alexandra? And Kris? Thank you both - with that, let’s get started!</a:t>
            </a:r>
            <a:endParaRPr sz="1100">
              <a:latin typeface="Quattrocento Sans"/>
              <a:ea typeface="Quattrocento Sans"/>
              <a:cs typeface="Quattrocento Sans"/>
              <a:sym typeface="Quattrocento Sans"/>
            </a:endParaRPr>
          </a:p>
          <a:p>
            <a:pPr marL="0" marR="0" lvl="0" indent="0" algn="l" rtl="0">
              <a:spcBef>
                <a:spcPts val="0"/>
              </a:spcBef>
              <a:spcAft>
                <a:spcPts val="0"/>
              </a:spcAft>
              <a:buNone/>
            </a:pPr>
            <a:endParaRPr sz="1100">
              <a:latin typeface="Quattrocento Sans"/>
              <a:ea typeface="Quattrocento Sans"/>
              <a:cs typeface="Quattrocento Sans"/>
              <a:sym typeface="Quattrocento Sans"/>
            </a:endParaRPr>
          </a:p>
          <a:p>
            <a:pPr marL="0" marR="0" lvl="0" indent="0" algn="l" rtl="0">
              <a:spcBef>
                <a:spcPts val="0"/>
              </a:spcBef>
              <a:spcAft>
                <a:spcPts val="0"/>
              </a:spcAft>
              <a:buNone/>
            </a:pPr>
            <a:r>
              <a:rPr lang="en-US" sz="1100">
                <a:latin typeface="Quattrocento Sans"/>
                <a:ea typeface="Quattrocento Sans"/>
                <a:cs typeface="Quattrocento Sans"/>
                <a:sym typeface="Quattrocento Sans"/>
              </a:rPr>
              <a:t>Run of show:</a:t>
            </a:r>
            <a:endParaRPr sz="1100">
              <a:latin typeface="Quattrocento Sans"/>
              <a:ea typeface="Quattrocento Sans"/>
              <a:cs typeface="Quattrocento Sans"/>
              <a:sym typeface="Quattrocento Sans"/>
            </a:endParaRPr>
          </a:p>
          <a:p>
            <a:pPr marL="0" marR="0" lvl="0" indent="0" algn="l" rtl="0">
              <a:spcBef>
                <a:spcPts val="0"/>
              </a:spcBef>
              <a:spcAft>
                <a:spcPts val="0"/>
              </a:spcAft>
              <a:buNone/>
            </a:pPr>
            <a:r>
              <a:rPr lang="en-US" sz="1100">
                <a:latin typeface="Quattrocento Sans"/>
                <a:ea typeface="Quattrocento Sans"/>
                <a:cs typeface="Quattrocento Sans"/>
                <a:sym typeface="Quattrocento Sans"/>
              </a:rPr>
              <a:t>slides 1 - 11 / Tania / 20 minutes with Q&amp;A</a:t>
            </a:r>
            <a:endParaRPr sz="1100">
              <a:latin typeface="Quattrocento Sans"/>
              <a:ea typeface="Quattrocento Sans"/>
              <a:cs typeface="Quattrocento Sans"/>
              <a:sym typeface="Quattrocento Sans"/>
            </a:endParaRPr>
          </a:p>
          <a:p>
            <a:pPr marL="0" marR="0" lvl="0" indent="0" algn="l" rtl="0">
              <a:spcBef>
                <a:spcPts val="0"/>
              </a:spcBef>
              <a:spcAft>
                <a:spcPts val="0"/>
              </a:spcAft>
              <a:buNone/>
            </a:pPr>
            <a:r>
              <a:rPr lang="en-US" sz="1100">
                <a:latin typeface="Quattrocento Sans"/>
                <a:ea typeface="Quattrocento Sans"/>
                <a:cs typeface="Quattrocento Sans"/>
                <a:sym typeface="Quattrocento Sans"/>
              </a:rPr>
              <a:t>slides 12 - 17 / Alex / </a:t>
            </a:r>
            <a:r>
              <a:rPr lang="en-US" sz="1100">
                <a:solidFill>
                  <a:srgbClr val="40403D"/>
                </a:solidFill>
                <a:latin typeface="Quattrocento Sans"/>
                <a:ea typeface="Quattrocento Sans"/>
                <a:cs typeface="Quattrocento Sans"/>
                <a:sym typeface="Quattrocento Sans"/>
              </a:rPr>
              <a:t>20 minutes with Q&amp;A</a:t>
            </a:r>
            <a:endParaRPr sz="1100">
              <a:solidFill>
                <a:srgbClr val="40403D"/>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100">
                <a:solidFill>
                  <a:srgbClr val="40403D"/>
                </a:solidFill>
                <a:latin typeface="Quattrocento Sans"/>
                <a:ea typeface="Quattrocento Sans"/>
                <a:cs typeface="Quattrocento Sans"/>
                <a:sym typeface="Quattrocento Sans"/>
              </a:rPr>
              <a:t>slides 18 - 27 / Kris / 20 minutes with Q&amp;A</a:t>
            </a:r>
            <a:endParaRPr sz="1100">
              <a:solidFill>
                <a:srgbClr val="40403D"/>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1100">
                <a:solidFill>
                  <a:srgbClr val="40403D"/>
                </a:solidFill>
                <a:latin typeface="Quattrocento Sans"/>
                <a:ea typeface="Quattrocento Sans"/>
                <a:cs typeface="Quattrocento Sans"/>
                <a:sym typeface="Quattrocento Sans"/>
              </a:rPr>
              <a:t>slides 29-29 / Tania / close</a:t>
            </a:r>
            <a:endParaRPr sz="1100">
              <a:solidFill>
                <a:srgbClr val="40403D"/>
              </a:solidFill>
              <a:latin typeface="Quattrocento Sans"/>
              <a:ea typeface="Quattrocento Sans"/>
              <a:cs typeface="Quattrocento Sans"/>
              <a:sym typeface="Quattrocento Sans"/>
            </a:endParaRPr>
          </a:p>
        </p:txBody>
      </p:sp>
      <p:sp>
        <p:nvSpPr>
          <p:cNvPr id="405" name="Google Shape;405;p4: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Tim receives the following services under the eligibility category of autism: </a:t>
            </a:r>
            <a:endParaRPr/>
          </a:p>
          <a:p>
            <a:pPr marL="457200" lvl="0" indent="-317500" algn="l" rtl="0">
              <a:spcBef>
                <a:spcPts val="0"/>
              </a:spcBef>
              <a:spcAft>
                <a:spcPts val="0"/>
              </a:spcAft>
              <a:buSzPts val="1400"/>
              <a:buChar char="●"/>
            </a:pPr>
            <a:r>
              <a:rPr lang="en-US"/>
              <a:t>500 mpw of Adaptive support in a community based integrated job placement, This is a general education setting because he will be working with his typically developing peers</a:t>
            </a:r>
            <a:endParaRPr/>
          </a:p>
          <a:p>
            <a:pPr marL="457200" lvl="0" indent="-317500" algn="l" rtl="0">
              <a:spcBef>
                <a:spcPts val="0"/>
              </a:spcBef>
              <a:spcAft>
                <a:spcPts val="0"/>
              </a:spcAft>
              <a:buSzPts val="1400"/>
              <a:buChar char="●"/>
            </a:pPr>
            <a:r>
              <a:rPr lang="en-US"/>
              <a:t>Then SDI in adaptive, Math, written expression and speech in the special education setting</a:t>
            </a:r>
            <a:endParaRPr/>
          </a:p>
          <a:p>
            <a:pPr marL="0" lvl="0" indent="0" algn="l" rtl="0">
              <a:spcBef>
                <a:spcPts val="0"/>
              </a:spcBef>
              <a:spcAft>
                <a:spcPts val="0"/>
              </a:spcAft>
              <a:buNone/>
            </a:pPr>
            <a:r>
              <a:rPr lang="en-US"/>
              <a:t>Tim will also be getting para support for his adaptive programing which is for 750 mpw total</a:t>
            </a:r>
            <a:endParaRPr/>
          </a:p>
          <a:p>
            <a:pPr marL="0" lvl="0" indent="0" algn="l" rtl="0">
              <a:spcBef>
                <a:spcPts val="0"/>
              </a:spcBef>
              <a:spcAft>
                <a:spcPts val="0"/>
              </a:spcAft>
              <a:buNone/>
            </a:pPr>
            <a:endParaRPr/>
          </a:p>
          <a:p>
            <a:pPr marL="0" lvl="0" indent="0" algn="l" rtl="0">
              <a:spcBef>
                <a:spcPts val="0"/>
              </a:spcBef>
              <a:spcAft>
                <a:spcPts val="0"/>
              </a:spcAft>
              <a:buNone/>
            </a:pPr>
            <a:r>
              <a:rPr lang="en-US"/>
              <a:t>In Spring of 2020 (so instruction provided remotely last year) independence was a barrier for Tim. His parents report that he was able to engage in online learning when an adult was in the room to start the activity, end the activity and problem solve barriers.  His mother would like to support Tim be more independent and to problem solve tasks when he is unsure how to continue. Additionally Tim’s job placement was closed in Spring of 2020 due to COVID-19 and is anticipated to remain closed to students for the rest of this school year</a:t>
            </a:r>
            <a:endParaRPr/>
          </a:p>
          <a:p>
            <a:pPr marL="0" lvl="0" indent="0" algn="l" rtl="0">
              <a:spcBef>
                <a:spcPts val="0"/>
              </a:spcBef>
              <a:spcAft>
                <a:spcPts val="0"/>
              </a:spcAft>
              <a:buNone/>
            </a:pPr>
            <a:endParaRPr/>
          </a:p>
          <a:p>
            <a:pPr marL="0" lvl="0" indent="0" algn="l" rtl="0">
              <a:spcBef>
                <a:spcPts val="0"/>
              </a:spcBef>
              <a:spcAft>
                <a:spcPts val="0"/>
              </a:spcAft>
              <a:buNone/>
            </a:pPr>
            <a:r>
              <a:rPr lang="en-US"/>
              <a:t>Keep this data in mind as we transition to the next slide to talk about the IEP discussion and instructional plan for online learning.</a:t>
            </a:r>
            <a:endParaRPr/>
          </a:p>
          <a:p>
            <a:pPr marL="0" lvl="0" indent="0" algn="l" rtl="0">
              <a:spcBef>
                <a:spcPts val="0"/>
              </a:spcBef>
              <a:spcAft>
                <a:spcPts val="0"/>
              </a:spcAft>
              <a:buNone/>
            </a:pPr>
            <a:r>
              <a:rPr lang="en-US"/>
              <a:t> (2 minutes)</a:t>
            </a:r>
            <a:endParaRPr/>
          </a:p>
        </p:txBody>
      </p:sp>
      <p:sp>
        <p:nvSpPr>
          <p:cNvPr id="490" name="Google Shape;49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So </a:t>
            </a:r>
            <a:r>
              <a:rPr lang="en-US"/>
              <a:t>the</a:t>
            </a:r>
            <a:r>
              <a:rPr lang="en-US" sz="1200">
                <a:solidFill>
                  <a:schemeClr val="dk1"/>
                </a:solidFill>
                <a:latin typeface="Calibri"/>
                <a:ea typeface="Calibri"/>
                <a:cs typeface="Calibri"/>
                <a:sym typeface="Calibri"/>
              </a:rPr>
              <a:t> IEP team meet and discussed </a:t>
            </a:r>
            <a:r>
              <a:rPr lang="en-US"/>
              <a:t>t</a:t>
            </a:r>
            <a:r>
              <a:rPr lang="en-US" sz="1200">
                <a:solidFill>
                  <a:schemeClr val="dk1"/>
                </a:solidFill>
                <a:latin typeface="Calibri"/>
                <a:ea typeface="Calibri"/>
                <a:cs typeface="Calibri"/>
                <a:sym typeface="Calibri"/>
              </a:rPr>
              <a:t>he plan for this coming school year. The text on this slide detail some changes that have been made in response to data collected in Spring of 2020 </a:t>
            </a:r>
            <a:r>
              <a:rPr lang="en-US"/>
              <a:t>with a</a:t>
            </a:r>
            <a:r>
              <a:rPr lang="en-US" sz="1200">
                <a:solidFill>
                  <a:schemeClr val="dk1"/>
                </a:solidFill>
                <a:latin typeface="Calibri"/>
                <a:ea typeface="Calibri"/>
                <a:cs typeface="Calibri"/>
                <a:sym typeface="Calibri"/>
              </a:rPr>
              <a:t> focus on improving </a:t>
            </a:r>
            <a:r>
              <a:rPr lang="en-US"/>
              <a:t>Tim’s independence and and engagement.</a:t>
            </a:r>
            <a:endParaRPr/>
          </a:p>
          <a:p>
            <a:pPr marL="0" lvl="0" indent="0" algn="l" rtl="0">
              <a:spcBef>
                <a:spcPts val="0"/>
              </a:spcBef>
              <a:spcAft>
                <a:spcPts val="0"/>
              </a:spcAft>
              <a:buNone/>
            </a:pPr>
            <a:r>
              <a:rPr lang="en-US"/>
              <a:t>PAUSE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So </a:t>
            </a:r>
            <a:r>
              <a:rPr lang="en-US"/>
              <a:t>let's</a:t>
            </a:r>
            <a:r>
              <a:rPr lang="en-US" sz="1200">
                <a:solidFill>
                  <a:schemeClr val="dk1"/>
                </a:solidFill>
                <a:latin typeface="Calibri"/>
                <a:ea typeface="Calibri"/>
                <a:cs typeface="Calibri"/>
                <a:sym typeface="Calibri"/>
              </a:rPr>
              <a:t> first talk about the areas that didn’t change. (for simplicity these areas are not on the slide but can be seen in the service matrix on the next slide)</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a:t>The student will continue to receive his math, writing and speech therapy services online in the special education setting.  No changes here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For Adaptive, the  total number of minutes remain the same as the original IEP (which is 750 mpw total) but you</a:t>
            </a:r>
            <a:r>
              <a:rPr lang="en-US" sz="1200">
                <a:solidFill>
                  <a:schemeClr val="dk1"/>
                </a:solidFill>
                <a:latin typeface="Calibri"/>
                <a:ea typeface="Calibri"/>
                <a:cs typeface="Calibri"/>
                <a:sym typeface="Calibri"/>
              </a:rPr>
              <a:t> can </a:t>
            </a:r>
            <a:r>
              <a:rPr lang="en-US"/>
              <a:t>here that some changes </a:t>
            </a:r>
            <a:r>
              <a:rPr lang="en-US" sz="1200">
                <a:solidFill>
                  <a:schemeClr val="dk1"/>
                </a:solidFill>
                <a:latin typeface="Calibri"/>
                <a:ea typeface="Calibri"/>
                <a:cs typeface="Calibri"/>
                <a:sym typeface="Calibri"/>
              </a:rPr>
              <a:t>have been made to support this student use a student </a:t>
            </a:r>
            <a:r>
              <a:rPr lang="en-US"/>
              <a:t>schedule</a:t>
            </a:r>
            <a:r>
              <a:rPr lang="en-US" sz="1200">
                <a:solidFill>
                  <a:schemeClr val="dk1"/>
                </a:solidFill>
                <a:latin typeface="Calibri"/>
                <a:ea typeface="Calibri"/>
                <a:cs typeface="Calibri"/>
                <a:sym typeface="Calibri"/>
              </a:rPr>
              <a:t> template</a:t>
            </a:r>
            <a:r>
              <a:rPr lang="en-US"/>
              <a:t> and self monitoring checklist. His adaptive SDI for distant learning will include:</a:t>
            </a:r>
            <a:endParaRPr/>
          </a:p>
          <a:p>
            <a:pPr marL="171450" lvl="0" indent="-171450" algn="l" rtl="0">
              <a:spcBef>
                <a:spcPts val="0"/>
              </a:spcBef>
              <a:spcAft>
                <a:spcPts val="0"/>
              </a:spcAft>
              <a:buClr>
                <a:schemeClr val="dk1"/>
              </a:buClr>
              <a:buSzPts val="1200"/>
              <a:buFont typeface="Arial"/>
              <a:buChar char="•"/>
            </a:pPr>
            <a:r>
              <a:rPr lang="en-US">
                <a:solidFill>
                  <a:srgbClr val="40403D"/>
                </a:solidFill>
              </a:rPr>
              <a:t>two times per week, small group...special education instruction to populate and use a schedule in the home to complete and monitor self care and household tasks.</a:t>
            </a:r>
            <a:endParaRPr>
              <a:solidFill>
                <a:srgbClr val="40403D"/>
              </a:solidFill>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student then has a ten-minute check in </a:t>
            </a:r>
            <a:r>
              <a:rPr lang="en-US"/>
              <a:t>two times each</a:t>
            </a:r>
            <a:r>
              <a:rPr lang="en-US" sz="1200">
                <a:solidFill>
                  <a:schemeClr val="dk1"/>
                </a:solidFill>
                <a:latin typeface="Calibri"/>
                <a:ea typeface="Calibri"/>
                <a:cs typeface="Calibri"/>
                <a:sym typeface="Calibri"/>
              </a:rPr>
              <a:t> day with the paraeducator to support </a:t>
            </a:r>
            <a:r>
              <a:rPr lang="en-US"/>
              <a:t>him to utilize his schedule and self monitoring checklist and to problem solve. This will occur during a video conference call.</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a:t>He will also get 90 mpw of small group instruction in the special education setting for adaptive programing </a:t>
            </a:r>
            <a:endParaRPr/>
          </a:p>
          <a:p>
            <a:pPr marL="171450" lvl="0" indent="-171450" algn="l" rtl="0">
              <a:spcBef>
                <a:spcPts val="0"/>
              </a:spcBef>
              <a:spcAft>
                <a:spcPts val="0"/>
              </a:spcAft>
              <a:buClr>
                <a:schemeClr val="dk1"/>
              </a:buClr>
              <a:buSzPts val="1200"/>
              <a:buFont typeface="Arial"/>
              <a:buChar char="•"/>
            </a:pPr>
            <a:r>
              <a:rPr lang="en-US"/>
              <a:t>Then lastly.. remember how this student has 500 mpw of adaptive SDI in his job placement but this placement is expected to remain closed to students for the remainder of this year….The IEP team will shift this instruction and support to the home environment.  Tim will continue to complete 100 minutes of individual work in the home setting each day using his schedule and checklist. This will support his job skills and progress until his job placement opens up again.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 also wanted to call out that parent training minutes have been added into the IEP as a </a:t>
            </a:r>
            <a:r>
              <a:rPr lang="en-US"/>
              <a:t>related service</a:t>
            </a:r>
            <a:r>
              <a:rPr lang="en-US" sz="1200">
                <a:solidFill>
                  <a:schemeClr val="dk1"/>
                </a:solidFill>
                <a:latin typeface="Calibri"/>
                <a:ea typeface="Calibri"/>
                <a:cs typeface="Calibri"/>
                <a:sym typeface="Calibri"/>
              </a:rPr>
              <a:t> in this example because the function is  supporting the student </a:t>
            </a:r>
            <a:r>
              <a:rPr lang="en-US"/>
              <a:t>in</a:t>
            </a:r>
            <a:r>
              <a:rPr lang="en-US" sz="1200">
                <a:solidFill>
                  <a:schemeClr val="dk1"/>
                </a:solidFill>
                <a:latin typeface="Calibri"/>
                <a:ea typeface="Calibri"/>
                <a:cs typeface="Calibri"/>
                <a:sym typeface="Calibri"/>
              </a:rPr>
              <a:t> benefiting from special education instruction</a:t>
            </a:r>
            <a:r>
              <a:rPr lang="en-US"/>
              <a:t>. The parent trainingwill focus on how to support Tim to be independent by utilizing his schedule and checklist.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PAUSES</a:t>
            </a:r>
            <a:r>
              <a:rPr lang="en-US"/>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IEP team also </a:t>
            </a:r>
            <a:r>
              <a:rPr lang="en-US"/>
              <a:t>discussed</a:t>
            </a:r>
            <a:r>
              <a:rPr lang="en-US" sz="1200">
                <a:solidFill>
                  <a:schemeClr val="dk1"/>
                </a:solidFill>
                <a:latin typeface="Calibri"/>
                <a:ea typeface="Calibri"/>
                <a:cs typeface="Calibri"/>
                <a:sym typeface="Calibri"/>
              </a:rPr>
              <a:t> what </a:t>
            </a:r>
            <a:r>
              <a:rPr lang="en-US"/>
              <a:t>Tim</a:t>
            </a:r>
            <a:r>
              <a:rPr lang="en-US" sz="1200">
                <a:solidFill>
                  <a:schemeClr val="dk1"/>
                </a:solidFill>
                <a:latin typeface="Calibri"/>
                <a:ea typeface="Calibri"/>
                <a:cs typeface="Calibri"/>
                <a:sym typeface="Calibri"/>
              </a:rPr>
              <a:t>’s current accommodations are and added some more to support his learning across the reopening models. Some of these accommodations include as</a:t>
            </a:r>
            <a:r>
              <a:rPr lang="en-US"/>
              <a:t>sistance with technology, visual aids, use of a visual timer and his schedule and checklist.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PAUSE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So we just went over to some of the changes to this students instructional plan for the upcoming school year. Lets go to the next slide to show how the IEP will be amended.</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(3 minutes)</a:t>
            </a:r>
            <a:endParaRPr/>
          </a:p>
        </p:txBody>
      </p:sp>
      <p:sp>
        <p:nvSpPr>
          <p:cNvPr id="499" name="Google Shape;49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While the service minutes and LRE calculation has not changed in the distant learning model, an IEP amendment was needed to note changes to paraeducator minute in the hybrid and online model and to add parent training. Additionally, the IEP amendment includes a triple matrix to reflect the services offered through in-person, online and hybrid models. The triple matrix was needed for Tim because his SDI and setting differs in each of the reopening model, and this is largely due to the closure of his community based job placement. This shows the services for distant learning and the next few slides we will show what this looks like for the hybrid model as well. </a:t>
            </a:r>
            <a:endParaRPr/>
          </a:p>
          <a:p>
            <a:pPr marL="0" lvl="0" indent="0" algn="l" rtl="0">
              <a:spcBef>
                <a:spcPts val="0"/>
              </a:spcBef>
              <a:spcAft>
                <a:spcPts val="0"/>
              </a:spcAft>
              <a:buNone/>
            </a:pPr>
            <a:endParaRPr/>
          </a:p>
          <a:p>
            <a:pPr marL="0" lvl="0" indent="0" algn="l" rtl="0">
              <a:spcBef>
                <a:spcPts val="0"/>
              </a:spcBef>
              <a:spcAft>
                <a:spcPts val="0"/>
              </a:spcAft>
              <a:buNone/>
            </a:pPr>
            <a:r>
              <a:rPr lang="en-US"/>
              <a:t>Before going to the next slide I wanted to point out how parent training can be documented on an IEP as a brief support when an intervention plan is starting. You can see here that the parents have 120 minutes of support for the first 2 months of school to help Tim use his schedule and checklist.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PAUSE</a:t>
            </a:r>
            <a:endParaRPr/>
          </a:p>
          <a:p>
            <a:pPr marL="0" lvl="0" indent="0" algn="l" rtl="0">
              <a:spcBef>
                <a:spcPts val="0"/>
              </a:spcBef>
              <a:spcAft>
                <a:spcPts val="0"/>
              </a:spcAft>
              <a:buNone/>
            </a:pPr>
            <a:r>
              <a:rPr lang="en-US"/>
              <a:t>Next slide</a:t>
            </a:r>
            <a:endParaRPr/>
          </a:p>
          <a:p>
            <a:pPr marL="0" lvl="0" indent="0" algn="l" rtl="0">
              <a:spcBef>
                <a:spcPts val="0"/>
              </a:spcBef>
              <a:spcAft>
                <a:spcPts val="0"/>
              </a:spcAft>
              <a:buNone/>
            </a:pPr>
            <a:r>
              <a:rPr lang="en-US"/>
              <a:t>(1 minute) </a:t>
            </a:r>
            <a:endParaRPr/>
          </a:p>
        </p:txBody>
      </p:sp>
      <p:sp>
        <p:nvSpPr>
          <p:cNvPr id="507" name="Google Shape;50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talk about the shift to hybrid</a:t>
            </a:r>
            <a:endParaRPr/>
          </a:p>
          <a:p>
            <a:pPr marL="0" lvl="0" indent="0" algn="l" rtl="0">
              <a:spcBef>
                <a:spcPts val="0"/>
              </a:spcBef>
              <a:spcAft>
                <a:spcPts val="0"/>
              </a:spcAft>
              <a:buNone/>
            </a:pPr>
            <a:endParaRPr/>
          </a:p>
          <a:p>
            <a:pPr marL="0" lvl="0" indent="0" algn="l" rtl="0">
              <a:spcBef>
                <a:spcPts val="0"/>
              </a:spcBef>
              <a:spcAft>
                <a:spcPts val="0"/>
              </a:spcAft>
              <a:buNone/>
            </a:pPr>
            <a:r>
              <a:rPr lang="en-US"/>
              <a:t>Starting in November, this student will attend the </a:t>
            </a:r>
            <a:r>
              <a:rPr lang="en-US" sz="1200" b="0" i="0" u="none" strike="noStrike" cap="none">
                <a:solidFill>
                  <a:srgbClr val="40403D"/>
                </a:solidFill>
                <a:latin typeface="Quattrocento Sans"/>
                <a:ea typeface="Quattrocento Sans"/>
                <a:cs typeface="Quattrocento Sans"/>
                <a:sym typeface="Quattrocento Sans"/>
              </a:rPr>
              <a:t>school in person two days per week and continue with virtual learning three days per week.</a:t>
            </a:r>
            <a:r>
              <a:rPr lang="en-US">
                <a:solidFill>
                  <a:srgbClr val="40403D"/>
                </a:solidFill>
                <a:latin typeface="Quattrocento Sans"/>
                <a:ea typeface="Quattrocento Sans"/>
                <a:cs typeface="Quattrocento Sans"/>
                <a:sym typeface="Quattrocento Sans"/>
              </a:rPr>
              <a:t>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r>
              <a:rPr lang="en-US" sz="1200" b="0" i="0" u="none" strike="noStrike" cap="none">
                <a:solidFill>
                  <a:srgbClr val="40403D"/>
                </a:solidFill>
                <a:latin typeface="Quattrocento Sans"/>
                <a:ea typeface="Quattrocento Sans"/>
                <a:cs typeface="Quattrocento Sans"/>
                <a:sym typeface="Quattrocento Sans"/>
              </a:rPr>
              <a:t>This slide details the</a:t>
            </a:r>
            <a:r>
              <a:rPr lang="en-US">
                <a:solidFill>
                  <a:srgbClr val="40403D"/>
                </a:solidFill>
                <a:latin typeface="Quattrocento Sans"/>
                <a:ea typeface="Quattrocento Sans"/>
                <a:cs typeface="Quattrocento Sans"/>
                <a:sym typeface="Quattrocento Sans"/>
              </a:rPr>
              <a:t> </a:t>
            </a:r>
            <a:r>
              <a:rPr lang="en-US" sz="1200" b="0" i="0" u="none" strike="noStrike" cap="none">
                <a:solidFill>
                  <a:srgbClr val="40403D"/>
                </a:solidFill>
                <a:latin typeface="Quattrocento Sans"/>
                <a:ea typeface="Quattrocento Sans"/>
                <a:cs typeface="Quattrocento Sans"/>
                <a:sym typeface="Quattrocento Sans"/>
              </a:rPr>
              <a:t>plan for the hybrid model and</a:t>
            </a:r>
            <a:r>
              <a:rPr lang="en-US">
                <a:solidFill>
                  <a:srgbClr val="40403D"/>
                </a:solidFill>
                <a:latin typeface="Quattrocento Sans"/>
                <a:ea typeface="Quattrocento Sans"/>
                <a:cs typeface="Quattrocento Sans"/>
                <a:sym typeface="Quattrocento Sans"/>
              </a:rPr>
              <a:t> in-person services are underlined.</a:t>
            </a:r>
            <a:r>
              <a:rPr lang="en-US" sz="1200" b="0" i="0" u="none" strike="noStrike" cap="none">
                <a:solidFill>
                  <a:srgbClr val="40403D"/>
                </a:solidFill>
                <a:latin typeface="Quattrocento Sans"/>
                <a:ea typeface="Quattrocento Sans"/>
                <a:cs typeface="Quattrocento Sans"/>
                <a:sym typeface="Quattrocento Sans"/>
              </a:rPr>
              <a:t>.</a:t>
            </a:r>
            <a:r>
              <a:rPr lang="en-US">
                <a:solidFill>
                  <a:srgbClr val="40403D"/>
                </a:solidFill>
                <a:latin typeface="Quattrocento Sans"/>
                <a:ea typeface="Quattrocento Sans"/>
                <a:cs typeface="Quattrocento Sans"/>
                <a:sym typeface="Quattrocento Sans"/>
              </a:rPr>
              <a:t> </a:t>
            </a:r>
            <a:r>
              <a:rPr lang="en-US" sz="1200" b="0" i="0" u="none" strike="noStrike" cap="none">
                <a:solidFill>
                  <a:srgbClr val="40403D"/>
                </a:solidFill>
                <a:latin typeface="Quattrocento Sans"/>
                <a:ea typeface="Quattrocento Sans"/>
                <a:cs typeface="Quattrocento Sans"/>
                <a:sym typeface="Quattrocento Sans"/>
              </a:rPr>
              <a:t> </a:t>
            </a:r>
            <a:r>
              <a:rPr lang="en-US">
                <a:solidFill>
                  <a:srgbClr val="40403D"/>
                </a:solidFill>
                <a:latin typeface="Quattrocento Sans"/>
                <a:ea typeface="Quattrocento Sans"/>
                <a:cs typeface="Quattrocento Sans"/>
                <a:sym typeface="Quattrocento Sans"/>
              </a:rPr>
              <a:t>While the instruction and content remains the same, the location of a portion of his SDI will change from the distant learning model. This is part of why a triple matrix was needed. I also wanted to point out that the IEP team has prioritized at least one day of in person service for Math and Writing so that the student can learn new concepts in person whenever possible, and for the adaptive programing that supports the student</a:t>
            </a:r>
            <a:r>
              <a:rPr lang="en-US" b="1">
                <a:solidFill>
                  <a:srgbClr val="40403D"/>
                </a:solidFill>
                <a:latin typeface="Quattrocento Sans"/>
                <a:ea typeface="Quattrocento Sans"/>
                <a:cs typeface="Quattrocento Sans"/>
                <a:sym typeface="Quattrocento Sans"/>
              </a:rPr>
              <a:t> to use a</a:t>
            </a:r>
            <a:r>
              <a:rPr lang="en-US">
                <a:solidFill>
                  <a:srgbClr val="40403D"/>
                </a:solidFill>
                <a:latin typeface="Quattrocento Sans"/>
                <a:ea typeface="Quattrocento Sans"/>
                <a:cs typeface="Quattrocento Sans"/>
                <a:sym typeface="Quattrocento Sans"/>
              </a:rPr>
              <a:t> schedule and checklist. </a:t>
            </a:r>
            <a:endParaRPr>
              <a:solidFill>
                <a:srgbClr val="40403D"/>
              </a:solidFill>
              <a:latin typeface="Quattrocento Sans"/>
              <a:ea typeface="Quattrocento Sans"/>
              <a:cs typeface="Quattrocento Sans"/>
              <a:sym typeface="Quattrocento Sans"/>
            </a:endParaRPr>
          </a:p>
          <a:p>
            <a:pPr marL="457200" lvl="0" indent="-317500" algn="l" rtl="0">
              <a:spcBef>
                <a:spcPts val="0"/>
              </a:spcBef>
              <a:spcAft>
                <a:spcPts val="0"/>
              </a:spcAft>
              <a:buClr>
                <a:srgbClr val="40403D"/>
              </a:buClr>
              <a:buSzPts val="1400"/>
              <a:buFont typeface="Quattrocento Sans"/>
              <a:buChar char="●"/>
            </a:pPr>
            <a:r>
              <a:rPr lang="en-US">
                <a:solidFill>
                  <a:srgbClr val="40403D"/>
                </a:solidFill>
                <a:latin typeface="Quattrocento Sans"/>
                <a:ea typeface="Quattrocento Sans"/>
                <a:cs typeface="Quattrocento Sans"/>
                <a:sym typeface="Quattrocento Sans"/>
              </a:rPr>
              <a:t>Math and Written Expression SDI will be provided one day in person, two days distant learning </a:t>
            </a:r>
            <a:endParaRPr>
              <a:solidFill>
                <a:srgbClr val="40403D"/>
              </a:solidFill>
              <a:latin typeface="Quattrocento Sans"/>
              <a:ea typeface="Quattrocento Sans"/>
              <a:cs typeface="Quattrocento Sans"/>
              <a:sym typeface="Quattrocento Sans"/>
            </a:endParaRPr>
          </a:p>
          <a:p>
            <a:pPr marL="457200" lvl="0" indent="-317500" algn="l" rtl="0">
              <a:spcBef>
                <a:spcPts val="0"/>
              </a:spcBef>
              <a:spcAft>
                <a:spcPts val="0"/>
              </a:spcAft>
              <a:buClr>
                <a:srgbClr val="40403D"/>
              </a:buClr>
              <a:buSzPts val="1400"/>
              <a:buFont typeface="Quattrocento Sans"/>
              <a:buChar char="●"/>
            </a:pPr>
            <a:r>
              <a:rPr lang="en-US">
                <a:solidFill>
                  <a:srgbClr val="40403D"/>
                </a:solidFill>
                <a:latin typeface="Quattrocento Sans"/>
                <a:ea typeface="Quattrocento Sans"/>
                <a:cs typeface="Quattrocento Sans"/>
                <a:sym typeface="Quattrocento Sans"/>
              </a:rPr>
              <a:t>Speech will continue has previously planned</a:t>
            </a:r>
            <a:endParaRPr>
              <a:solidFill>
                <a:srgbClr val="40403D"/>
              </a:solidFill>
              <a:latin typeface="Quattrocento Sans"/>
              <a:ea typeface="Quattrocento Sans"/>
              <a:cs typeface="Quattrocento Sans"/>
              <a:sym typeface="Quattrocento Sans"/>
            </a:endParaRPr>
          </a:p>
          <a:p>
            <a:pPr marL="914400" lvl="1" indent="-317500" algn="l" rtl="0">
              <a:spcBef>
                <a:spcPts val="0"/>
              </a:spcBef>
              <a:spcAft>
                <a:spcPts val="0"/>
              </a:spcAft>
              <a:buClr>
                <a:srgbClr val="40403D"/>
              </a:buClr>
              <a:buSzPts val="1400"/>
              <a:buFont typeface="Quattrocento Sans"/>
              <a:buChar char="○"/>
            </a:pPr>
            <a:r>
              <a:rPr lang="en-US">
                <a:solidFill>
                  <a:srgbClr val="40403D"/>
                </a:solidFill>
                <a:latin typeface="Quattrocento Sans"/>
                <a:ea typeface="Quattrocento Sans"/>
                <a:cs typeface="Quattrocento Sans"/>
                <a:sym typeface="Quattrocento Sans"/>
              </a:rPr>
              <a:t>These are all in the special education setting</a:t>
            </a:r>
            <a:endParaRPr>
              <a:solidFill>
                <a:srgbClr val="40403D"/>
              </a:solidFill>
              <a:latin typeface="Quattrocento Sans"/>
              <a:ea typeface="Quattrocento Sans"/>
              <a:cs typeface="Quattrocento Sans"/>
              <a:sym typeface="Quattrocento Sans"/>
            </a:endParaRPr>
          </a:p>
          <a:p>
            <a:pPr marL="914400" lvl="0" indent="0" algn="l" rtl="0">
              <a:spcBef>
                <a:spcPts val="0"/>
              </a:spcBef>
              <a:spcAft>
                <a:spcPts val="0"/>
              </a:spcAft>
              <a:buNone/>
            </a:pP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r>
              <a:rPr lang="en-US" b="1">
                <a:solidFill>
                  <a:srgbClr val="40403D"/>
                </a:solidFill>
                <a:latin typeface="Quattrocento Sans"/>
                <a:ea typeface="Quattrocento Sans"/>
                <a:cs typeface="Quattrocento Sans"/>
                <a:sym typeface="Quattrocento Sans"/>
              </a:rPr>
              <a:t>While parent training is not provided as a service in the hybrid model it will continue to be provided informally to address student and family need</a:t>
            </a:r>
            <a:endParaRPr b="1">
              <a:solidFill>
                <a:srgbClr val="40403D"/>
              </a:solidFill>
              <a:latin typeface="Quattrocento Sans"/>
              <a:ea typeface="Quattrocento Sans"/>
              <a:cs typeface="Quattrocento Sans"/>
              <a:sym typeface="Quattrocento Sans"/>
            </a:endParaRPr>
          </a:p>
          <a:p>
            <a:pPr marL="457200" lvl="0" indent="0" algn="l" rtl="0">
              <a:spcBef>
                <a:spcPts val="0"/>
              </a:spcBef>
              <a:spcAft>
                <a:spcPts val="0"/>
              </a:spcAft>
              <a:buNone/>
            </a:pP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r>
              <a:rPr lang="en-US">
                <a:solidFill>
                  <a:srgbClr val="40403D"/>
                </a:solidFill>
                <a:latin typeface="Quattrocento Sans"/>
                <a:ea typeface="Quattrocento Sans"/>
                <a:cs typeface="Quattrocento Sans"/>
                <a:sym typeface="Quattrocento Sans"/>
              </a:rPr>
              <a:t>Adaptive too will remain largely the same</a:t>
            </a:r>
            <a:endParaRPr>
              <a:solidFill>
                <a:srgbClr val="40403D"/>
              </a:solidFill>
              <a:latin typeface="Quattrocento Sans"/>
              <a:ea typeface="Quattrocento Sans"/>
              <a:cs typeface="Quattrocento Sans"/>
              <a:sym typeface="Quattrocento Sans"/>
            </a:endParaRPr>
          </a:p>
          <a:p>
            <a:pPr marL="457200" lvl="0" indent="-317500" algn="l" rtl="0">
              <a:spcBef>
                <a:spcPts val="0"/>
              </a:spcBef>
              <a:spcAft>
                <a:spcPts val="0"/>
              </a:spcAft>
              <a:buClr>
                <a:srgbClr val="40403D"/>
              </a:buClr>
              <a:buSzPts val="1400"/>
              <a:buFont typeface="Quattrocento Sans"/>
              <a:buChar char="●"/>
            </a:pPr>
            <a:r>
              <a:rPr lang="en-US">
                <a:solidFill>
                  <a:srgbClr val="40403D"/>
                </a:solidFill>
                <a:latin typeface="Quattrocento Sans"/>
                <a:ea typeface="Quattrocento Sans"/>
                <a:cs typeface="Quattrocento Sans"/>
                <a:sym typeface="Quattrocento Sans"/>
              </a:rPr>
              <a:t>Tim will get his instruction on how to utilize his schedule and checklist in person 2 days per week in the special education setting. </a:t>
            </a:r>
            <a:endParaRPr>
              <a:solidFill>
                <a:srgbClr val="40403D"/>
              </a:solidFill>
              <a:latin typeface="Quattrocento Sans"/>
              <a:ea typeface="Quattrocento Sans"/>
              <a:cs typeface="Quattrocento Sans"/>
              <a:sym typeface="Quattrocento Sans"/>
            </a:endParaRPr>
          </a:p>
          <a:p>
            <a:pPr marL="457200" lvl="0" indent="-317500" algn="l" rtl="0">
              <a:spcBef>
                <a:spcPts val="0"/>
              </a:spcBef>
              <a:spcAft>
                <a:spcPts val="0"/>
              </a:spcAft>
              <a:buClr>
                <a:srgbClr val="40403D"/>
              </a:buClr>
              <a:buSzPts val="1400"/>
              <a:buFont typeface="Quattrocento Sans"/>
              <a:buChar char="●"/>
            </a:pPr>
            <a:r>
              <a:rPr lang="en-US">
                <a:solidFill>
                  <a:srgbClr val="40403D"/>
                </a:solidFill>
                <a:latin typeface="Quattrocento Sans"/>
                <a:ea typeface="Quattrocento Sans"/>
                <a:cs typeface="Quattrocento Sans"/>
                <a:sym typeface="Quattrocento Sans"/>
              </a:rPr>
              <a:t>He will continue to get  his twice daily check-ins, which will occur 3 days distant learning and 2 days in person. </a:t>
            </a:r>
            <a:endParaRPr>
              <a:solidFill>
                <a:srgbClr val="40403D"/>
              </a:solidFill>
              <a:latin typeface="Quattrocento Sans"/>
              <a:ea typeface="Quattrocento Sans"/>
              <a:cs typeface="Quattrocento Sans"/>
              <a:sym typeface="Quattrocento Sans"/>
            </a:endParaRPr>
          </a:p>
          <a:p>
            <a:pPr marL="457200" lvl="0" indent="-317500" algn="l" rtl="0">
              <a:spcBef>
                <a:spcPts val="0"/>
              </a:spcBef>
              <a:spcAft>
                <a:spcPts val="0"/>
              </a:spcAft>
              <a:buClr>
                <a:srgbClr val="40403D"/>
              </a:buClr>
              <a:buSzPts val="1400"/>
              <a:buFont typeface="Quattrocento Sans"/>
              <a:buChar char="●"/>
            </a:pPr>
            <a:r>
              <a:rPr lang="en-US">
                <a:solidFill>
                  <a:srgbClr val="40403D"/>
                </a:solidFill>
                <a:latin typeface="Quattrocento Sans"/>
                <a:ea typeface="Quattrocento Sans"/>
                <a:cs typeface="Quattrocento Sans"/>
                <a:sym typeface="Quattrocento Sans"/>
              </a:rPr>
              <a:t>He will get 3 days per week of small group virtual adaptive programming in the special education setting</a:t>
            </a:r>
            <a:endParaRPr>
              <a:solidFill>
                <a:srgbClr val="40403D"/>
              </a:solidFill>
              <a:latin typeface="Quattrocento Sans"/>
              <a:ea typeface="Quattrocento Sans"/>
              <a:cs typeface="Quattrocento Sans"/>
              <a:sym typeface="Quattrocento Sans"/>
            </a:endParaRPr>
          </a:p>
          <a:p>
            <a:pPr marL="457200" lvl="0" indent="-317500" algn="l" rtl="0">
              <a:spcBef>
                <a:spcPts val="0"/>
              </a:spcBef>
              <a:spcAft>
                <a:spcPts val="0"/>
              </a:spcAft>
              <a:buClr>
                <a:srgbClr val="40403D"/>
              </a:buClr>
              <a:buSzPts val="1400"/>
              <a:buFont typeface="Quattrocento Sans"/>
              <a:buChar char="●"/>
            </a:pPr>
            <a:r>
              <a:rPr lang="en-US">
                <a:solidFill>
                  <a:srgbClr val="40403D"/>
                </a:solidFill>
                <a:latin typeface="Quattrocento Sans"/>
                <a:ea typeface="Quattrocento Sans"/>
                <a:cs typeface="Quattrocento Sans"/>
                <a:sym typeface="Quattrocento Sans"/>
              </a:rPr>
              <a:t>Lastly, remember how the students job placement is closed to students for this school year. In the hybrid model Tim</a:t>
            </a:r>
            <a:r>
              <a:rPr lang="en-US">
                <a:solidFill>
                  <a:srgbClr val="40403D"/>
                </a:solidFill>
              </a:rPr>
              <a:t> will continue to complete 100 minutes of individual work each day.</a:t>
            </a:r>
            <a:endParaRPr>
              <a:solidFill>
                <a:srgbClr val="40403D"/>
              </a:solidFill>
            </a:endParaRPr>
          </a:p>
          <a:p>
            <a:pPr marL="914400" lvl="1" indent="-317500" algn="l" rtl="0">
              <a:spcBef>
                <a:spcPts val="0"/>
              </a:spcBef>
              <a:spcAft>
                <a:spcPts val="0"/>
              </a:spcAft>
              <a:buClr>
                <a:srgbClr val="40403D"/>
              </a:buClr>
              <a:buSzPts val="1400"/>
              <a:buFont typeface="Quattrocento Sans"/>
              <a:buChar char="○"/>
            </a:pPr>
            <a:r>
              <a:rPr lang="en-US">
                <a:solidFill>
                  <a:srgbClr val="40403D"/>
                </a:solidFill>
              </a:rPr>
              <a:t> For the two days in person this will occur in the special education setting on school campus and</a:t>
            </a:r>
            <a:endParaRPr>
              <a:solidFill>
                <a:srgbClr val="40403D"/>
              </a:solidFill>
            </a:endParaRPr>
          </a:p>
          <a:p>
            <a:pPr marL="914400" lvl="1" indent="-317500" algn="l" rtl="0">
              <a:spcBef>
                <a:spcPts val="0"/>
              </a:spcBef>
              <a:spcAft>
                <a:spcPts val="0"/>
              </a:spcAft>
              <a:buClr>
                <a:srgbClr val="40403D"/>
              </a:buClr>
              <a:buSzPts val="1400"/>
              <a:buFont typeface="Quattrocento Sans"/>
              <a:buChar char="○"/>
            </a:pPr>
            <a:r>
              <a:rPr lang="en-US">
                <a:solidFill>
                  <a:srgbClr val="40403D"/>
                </a:solidFill>
              </a:rPr>
              <a:t> for the three days in person this will occur in the home which remains the general education setting</a:t>
            </a:r>
            <a:endParaRPr>
              <a:solidFill>
                <a:srgbClr val="40403D"/>
              </a:solidFill>
            </a:endParaRPr>
          </a:p>
          <a:p>
            <a:pPr marL="457200" lvl="0" indent="0" algn="l" rtl="0">
              <a:spcBef>
                <a:spcPts val="0"/>
              </a:spcBef>
              <a:spcAft>
                <a:spcPts val="0"/>
              </a:spcAft>
              <a:buNone/>
            </a:pP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r>
              <a:rPr lang="en-US" sz="1200" b="0" i="0" u="none" strike="noStrike" cap="none">
                <a:solidFill>
                  <a:srgbClr val="40403D"/>
                </a:solidFill>
                <a:latin typeface="Quattrocento Sans"/>
                <a:ea typeface="Quattrocento Sans"/>
                <a:cs typeface="Quattrocento Sans"/>
                <a:sym typeface="Quattrocento Sans"/>
              </a:rPr>
              <a:t>Notice that even though the student is getting some of his SDI in person</a:t>
            </a:r>
            <a:r>
              <a:rPr lang="en-US" sz="1200" b="1" i="0" u="none" strike="noStrike" cap="none">
                <a:solidFill>
                  <a:srgbClr val="40403D"/>
                </a:solidFill>
                <a:latin typeface="Quattrocento Sans"/>
                <a:ea typeface="Quattrocento Sans"/>
                <a:cs typeface="Quattrocento Sans"/>
                <a:sym typeface="Quattrocento Sans"/>
              </a:rPr>
              <a:t> that</a:t>
            </a:r>
            <a:r>
              <a:rPr lang="en-US" sz="1200" b="0" i="0" u="none" strike="noStrike" cap="none">
                <a:solidFill>
                  <a:srgbClr val="40403D"/>
                </a:solidFill>
                <a:latin typeface="Quattrocento Sans"/>
                <a:ea typeface="Quattrocento Sans"/>
                <a:cs typeface="Quattrocento Sans"/>
                <a:sym typeface="Quattrocento Sans"/>
              </a:rPr>
              <a:t> the SDI minutes and location</a:t>
            </a:r>
            <a:r>
              <a:rPr lang="en-US">
                <a:solidFill>
                  <a:srgbClr val="40403D"/>
                </a:solidFill>
                <a:latin typeface="Quattrocento Sans"/>
                <a:ea typeface="Quattrocento Sans"/>
                <a:cs typeface="Quattrocento Sans"/>
                <a:sym typeface="Quattrocento Sans"/>
              </a:rPr>
              <a:t> remain </a:t>
            </a:r>
            <a:r>
              <a:rPr lang="en-US" sz="1200" b="0" i="0" u="none" strike="noStrike" cap="none">
                <a:solidFill>
                  <a:srgbClr val="40403D"/>
                </a:solidFill>
                <a:latin typeface="Quattrocento Sans"/>
                <a:ea typeface="Quattrocento Sans"/>
                <a:cs typeface="Quattrocento Sans"/>
                <a:sym typeface="Quattrocento Sans"/>
              </a:rPr>
              <a:t>same for </a:t>
            </a:r>
            <a:r>
              <a:rPr lang="en-US">
                <a:solidFill>
                  <a:srgbClr val="40403D"/>
                </a:solidFill>
                <a:latin typeface="Quattrocento Sans"/>
                <a:ea typeface="Quattrocento Sans"/>
                <a:cs typeface="Quattrocento Sans"/>
                <a:sym typeface="Quattrocento Sans"/>
              </a:rPr>
              <a:t>most services. The one change to setting is shown here in red text. Also notice that an </a:t>
            </a:r>
            <a:r>
              <a:rPr lang="en-US" sz="1200" b="0" i="0" u="none" strike="noStrike" cap="none">
                <a:solidFill>
                  <a:srgbClr val="40403D"/>
                </a:solidFill>
                <a:latin typeface="Quattrocento Sans"/>
                <a:ea typeface="Quattrocento Sans"/>
                <a:cs typeface="Quattrocento Sans"/>
                <a:sym typeface="Quattrocento Sans"/>
              </a:rPr>
              <a:t>IEP amendment is not needed</a:t>
            </a:r>
            <a:r>
              <a:rPr lang="en-US">
                <a:solidFill>
                  <a:srgbClr val="40403D"/>
                </a:solidFill>
                <a:latin typeface="Quattrocento Sans"/>
                <a:ea typeface="Quattrocento Sans"/>
                <a:cs typeface="Quattrocento Sans"/>
                <a:sym typeface="Quattrocento Sans"/>
              </a:rPr>
              <a:t> because the 8/6 amendment with a triple matrix remains in effect</a:t>
            </a: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r>
              <a:rPr lang="en-US">
                <a:solidFill>
                  <a:srgbClr val="40403D"/>
                </a:solidFill>
                <a:latin typeface="Quattrocento Sans"/>
                <a:ea typeface="Quattrocento Sans"/>
                <a:cs typeface="Quattrocento Sans"/>
                <a:sym typeface="Quattrocento Sans"/>
              </a:rPr>
              <a:t>Let’s look at what the IEP matrix looks like for hybrid learning</a:t>
            </a: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endParaRPr/>
          </a:p>
          <a:p>
            <a:pPr marL="0" lvl="0" indent="0" algn="l" rtl="0">
              <a:spcBef>
                <a:spcPts val="0"/>
              </a:spcBef>
              <a:spcAft>
                <a:spcPts val="0"/>
              </a:spcAft>
              <a:buNone/>
            </a:pPr>
            <a:r>
              <a:rPr lang="en-US"/>
              <a:t>Next Slide</a:t>
            </a:r>
            <a:endParaRPr/>
          </a:p>
          <a:p>
            <a:pPr marL="0" lvl="0" indent="0" algn="l" rtl="0">
              <a:spcBef>
                <a:spcPts val="0"/>
              </a:spcBef>
              <a:spcAft>
                <a:spcPts val="0"/>
              </a:spcAft>
              <a:buNone/>
            </a:pPr>
            <a:endParaRPr/>
          </a:p>
        </p:txBody>
      </p:sp>
      <p:sp>
        <p:nvSpPr>
          <p:cNvPr id="518" name="Google Shape;51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9835c112b6_9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9835c112b6_9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the matrix for the hybrid model that was part of the amended IEP dated 8/6/2020, </a:t>
            </a:r>
            <a:endParaRPr/>
          </a:p>
          <a:p>
            <a:pPr marL="0" lvl="0" indent="0" algn="l" rtl="0">
              <a:spcBef>
                <a:spcPts val="0"/>
              </a:spcBef>
              <a:spcAft>
                <a:spcPts val="0"/>
              </a:spcAft>
              <a:buNone/>
            </a:pPr>
            <a:endParaRPr/>
          </a:p>
          <a:p>
            <a:pPr marL="0" lvl="0" indent="0" algn="l" rtl="0">
              <a:spcBef>
                <a:spcPts val="0"/>
              </a:spcBef>
              <a:spcAft>
                <a:spcPts val="0"/>
              </a:spcAft>
              <a:buNone/>
            </a:pPr>
            <a:r>
              <a:rPr lang="en-US"/>
              <a:t>You can see the red text here details what has changed.</a:t>
            </a:r>
            <a:endParaRPr/>
          </a:p>
          <a:p>
            <a:pPr marL="457200" lvl="0" indent="-298450" algn="l" rtl="0">
              <a:spcBef>
                <a:spcPts val="0"/>
              </a:spcBef>
              <a:spcAft>
                <a:spcPts val="0"/>
              </a:spcAft>
              <a:buSzPts val="1100"/>
              <a:buChar char="●"/>
            </a:pPr>
            <a:r>
              <a:rPr lang="en-US"/>
              <a:t>200 mpw of adaptive programing has shifted from the home which is considered general education to the special education setting.  This changes the totals for his adaptive programing  in the general education and special education settings slightly, and will also shift the LRE percent.</a:t>
            </a:r>
            <a:endParaRPr/>
          </a:p>
          <a:p>
            <a:pPr marL="457200" lvl="0" indent="-298450" algn="l" rtl="0">
              <a:spcBef>
                <a:spcPts val="0"/>
              </a:spcBef>
              <a:spcAft>
                <a:spcPts val="0"/>
              </a:spcAft>
              <a:buSzPts val="1100"/>
              <a:buChar char="●"/>
            </a:pPr>
            <a:r>
              <a:rPr lang="en-US"/>
              <a:t>Lastly you can see that paraeducator support has been added back in to support the in person adaptive instruction. The breakdown includes 60 mpw to support schedule and checklist use and 200 mpw of independent work in the special education setting. (if you are following along in the document this is described in footnote 9 on page 11)</a:t>
            </a:r>
            <a:endParaRPr/>
          </a:p>
          <a:p>
            <a:pPr marL="0" lvl="0" indent="0" algn="l" rtl="0">
              <a:spcBef>
                <a:spcPts val="0"/>
              </a:spcBef>
              <a:spcAft>
                <a:spcPts val="0"/>
              </a:spcAft>
              <a:buNone/>
            </a:pPr>
            <a:endParaRPr/>
          </a:p>
          <a:p>
            <a:pPr marL="0" lvl="0" indent="0" algn="l" rtl="0">
              <a:spcBef>
                <a:spcPts val="0"/>
              </a:spcBef>
              <a:spcAft>
                <a:spcPts val="0"/>
              </a:spcAft>
              <a:buNone/>
            </a:pPr>
            <a:r>
              <a:rPr lang="en-US"/>
              <a:t>While the service minutes have not changed, a new matrix was needed to note changes to the para minutes, location and LRE calculations. Iim’s LRE percent changes from 52 % to 31% but the IEP team agrees that this is not a significant change in placement and a reeval is not required</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endParaRPr>
              <a:solidFill>
                <a:srgbClr val="40403D"/>
              </a:solidFill>
            </a:endParaRPr>
          </a:p>
          <a:p>
            <a:pPr marL="0" lvl="0" indent="0" algn="l" rtl="0">
              <a:spcBef>
                <a:spcPts val="0"/>
              </a:spcBef>
              <a:spcAft>
                <a:spcPts val="0"/>
              </a:spcAft>
              <a:buNone/>
            </a:pPr>
            <a:endParaRPr/>
          </a:p>
        </p:txBody>
      </p:sp>
      <p:sp>
        <p:nvSpPr>
          <p:cNvPr id="526" name="Google Shape;526;g9835c112b6_9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9a1848c239_2_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g9a1848c239_2_13:notes"/>
          <p:cNvSpPr txBox="1">
            <a:spLocks noGrp="1"/>
          </p:cNvSpPr>
          <p:nvPr>
            <p:ph type="body" idx="1"/>
          </p:nvPr>
        </p:nvSpPr>
        <p:spPr>
          <a:xfrm>
            <a:off x="701040" y="4473894"/>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36" name="Google Shape;536;g9a1848c239_2_13:notes"/>
          <p:cNvSpPr txBox="1">
            <a:spLocks noGrp="1"/>
          </p:cNvSpPr>
          <p:nvPr>
            <p:ph type="dt" idx="10"/>
          </p:nvPr>
        </p:nvSpPr>
        <p:spPr>
          <a:xfrm>
            <a:off x="3970938" y="2"/>
            <a:ext cx="3037800" cy="466500"/>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9a1848c239_2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9a1848c239_2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CCTS has a resource list on their website that may be of help to you as you consider activities for youth as they are engaging in distance and hybrid learning.  This list has resources for families, curriculum, assessment, career exploration, job shadowing, post secondary education. independent living, budgeting, recreation and exercise and fitness.</a:t>
            </a:r>
            <a:endParaRPr/>
          </a:p>
        </p:txBody>
      </p:sp>
      <p:sp>
        <p:nvSpPr>
          <p:cNvPr id="543" name="Google Shape;543;g9a1848c239_2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list of key practices can be a checklist for educators when developing a remote learning model, and when reviewing and evaluating that model. Consider equity and orientation to the tools to ensure access to instruction. </a:t>
            </a:r>
            <a:endParaRPr/>
          </a:p>
          <a:p>
            <a:pPr marL="0" lvl="0" indent="0" algn="l" rtl="0">
              <a:spcBef>
                <a:spcPts val="0"/>
              </a:spcBef>
              <a:spcAft>
                <a:spcPts val="0"/>
              </a:spcAft>
              <a:buNone/>
            </a:pPr>
            <a:r>
              <a:rPr lang="en-US"/>
              <a:t>Ensure students and parents have the resources and the skills to participate in online learning. </a:t>
            </a:r>
            <a:endParaRPr/>
          </a:p>
          <a:p>
            <a:pPr marL="0" lvl="0" indent="0" algn="l" rtl="0">
              <a:spcBef>
                <a:spcPts val="0"/>
              </a:spcBef>
              <a:spcAft>
                <a:spcPts val="0"/>
              </a:spcAft>
              <a:buNone/>
            </a:pPr>
            <a:r>
              <a:rPr lang="en-US"/>
              <a:t>Reciprocal communication with the student and families is the best way to share plans and schedules and to learn what works for them. </a:t>
            </a:r>
            <a:endParaRPr/>
          </a:p>
          <a:p>
            <a:pPr marL="0" lvl="0" indent="0" algn="l" rtl="0">
              <a:spcBef>
                <a:spcPts val="0"/>
              </a:spcBef>
              <a:spcAft>
                <a:spcPts val="0"/>
              </a:spcAft>
              <a:buNone/>
            </a:pPr>
            <a:r>
              <a:rPr lang="en-US"/>
              <a:t>Predictable routines are good for everyone to maintain a flow that instruction and activities can fall into on a regular basis (one less thing to worry about)</a:t>
            </a:r>
            <a:endParaRPr/>
          </a:p>
          <a:p>
            <a:pPr marL="0" lvl="0" indent="0" algn="l" rtl="0">
              <a:spcBef>
                <a:spcPts val="0"/>
              </a:spcBef>
              <a:spcAft>
                <a:spcPts val="0"/>
              </a:spcAft>
              <a:buNone/>
            </a:pPr>
            <a:r>
              <a:rPr lang="en-US"/>
              <a:t>Learning and assessment plans should be flexible so the content or format can be modified for individual students</a:t>
            </a:r>
            <a:endParaRPr/>
          </a:p>
          <a:p>
            <a:pPr marL="0" lvl="0" indent="0" algn="l" rtl="0">
              <a:spcBef>
                <a:spcPts val="0"/>
              </a:spcBef>
              <a:spcAft>
                <a:spcPts val="0"/>
              </a:spcAft>
              <a:buNone/>
            </a:pPr>
            <a:r>
              <a:rPr lang="en-US"/>
              <a:t>Parent training and coaching is essential for continuous learning between school and home.</a:t>
            </a:r>
            <a:endParaRPr/>
          </a:p>
          <a:p>
            <a:pPr marL="0" lvl="0" indent="0" algn="l" rtl="0">
              <a:spcBef>
                <a:spcPts val="0"/>
              </a:spcBef>
              <a:spcAft>
                <a:spcPts val="0"/>
              </a:spcAft>
              <a:buNone/>
            </a:pPr>
            <a:r>
              <a:rPr lang="en-US"/>
              <a:t>Finally, collaboration with general education partners (and related service providers) is essential for providing a comprehensive and standards-based curriculum alongside peers. Ongoing collaboration with general education teachers can happen online and can be structured around the participation and needs of individual students. Schedules and resources can be shared, and students with disabilities included in the general education remote learning with support, maybe even as online team teachers J</a:t>
            </a:r>
            <a:endParaRPr/>
          </a:p>
          <a:p>
            <a:pPr marL="0" lvl="0" indent="0" algn="l" rtl="0">
              <a:spcBef>
                <a:spcPts val="0"/>
              </a:spcBef>
              <a:spcAft>
                <a:spcPts val="0"/>
              </a:spcAft>
              <a:buNone/>
            </a:pPr>
            <a:endParaRPr/>
          </a:p>
        </p:txBody>
      </p:sp>
      <p:sp>
        <p:nvSpPr>
          <p:cNvPr id="551" name="Google Shape;55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International Society of Tech in Ed</a:t>
            </a:r>
            <a:endParaRPr/>
          </a:p>
        </p:txBody>
      </p:sp>
      <p:sp>
        <p:nvSpPr>
          <p:cNvPr id="560" name="Google Shape;56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9835c112b6_8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9835c112b6_8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Parent training can be an effective strategy to support students and families across the reopening models and can also be an effective strategy to increase a system's capacity to support students and families.</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Systems can consider creating training videos for parents to include topics such as how to set up a learning environment, encourage appropriate behaviors, what to expect in a school day or how to use a learning platform. These can also be developed and deployed generally based on needs identified throughout the school year and can be an effective strategy to increase a system's capacity to support and engage with families.</a:t>
            </a:r>
            <a:endParaRPr>
              <a:latin typeface="Quattrocento Sans"/>
              <a:ea typeface="Quattrocento Sans"/>
              <a:cs typeface="Quattrocento Sans"/>
              <a:sym typeface="Quattrocento Sans"/>
            </a:endParaRPr>
          </a:p>
          <a:p>
            <a:pPr marL="0" lvl="0" indent="0" algn="l" rtl="0">
              <a:lnSpc>
                <a:spcPct val="90000"/>
              </a:lnSpc>
              <a:spcBef>
                <a:spcPts val="1000"/>
              </a:spcBef>
              <a:spcAft>
                <a:spcPts val="0"/>
              </a:spcAft>
              <a:buNone/>
            </a:pPr>
            <a:r>
              <a:rPr lang="en-US">
                <a:latin typeface="Quattrocento Sans"/>
                <a:ea typeface="Quattrocento Sans"/>
                <a:cs typeface="Quattrocento Sans"/>
                <a:sym typeface="Quattrocento Sans"/>
              </a:rPr>
              <a:t>Many students will not need specific parent training and these general parent training videos will be helpful to support family engagement and coordination. However, d</a:t>
            </a:r>
            <a:r>
              <a:rPr lang="en-US">
                <a:solidFill>
                  <a:srgbClr val="40403D"/>
                </a:solidFill>
                <a:latin typeface="Quattrocento Sans"/>
                <a:ea typeface="Quattrocento Sans"/>
                <a:cs typeface="Quattrocento Sans"/>
                <a:sym typeface="Quattrocento Sans"/>
              </a:rPr>
              <a:t>epending on student need parent training may include specific content and strategies in response to a students disabilities and may need to be included on the IEP as part of a districts offer of FAPE</a:t>
            </a:r>
            <a:r>
              <a:rPr lang="en-US">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a:p>
            <a:pPr marL="0" lvl="0" indent="0" algn="l" rtl="0">
              <a:lnSpc>
                <a:spcPct val="90000"/>
              </a:lnSpc>
              <a:spcBef>
                <a:spcPts val="1000"/>
              </a:spcBef>
              <a:spcAft>
                <a:spcPts val="0"/>
              </a:spcAft>
              <a:buNone/>
            </a:pPr>
            <a:r>
              <a:rPr lang="en-US">
                <a:latin typeface="Quattrocento Sans"/>
                <a:ea typeface="Quattrocento Sans"/>
                <a:cs typeface="Quattrocento Sans"/>
                <a:sym typeface="Quattrocento Sans"/>
              </a:rPr>
              <a:t>IEP teams decide whether to include parent training as a supplementary aids and service or a related service based on intended function. If the function is to enable to student to benefit from general education instruction it is a SAS, if it is intended to support the student to benefit from special education instruction it is a related service.</a:t>
            </a:r>
            <a:endParaRPr>
              <a:latin typeface="Quattrocento Sans"/>
              <a:ea typeface="Quattrocento Sans"/>
              <a:cs typeface="Quattrocento Sans"/>
              <a:sym typeface="Quattrocento Sans"/>
            </a:endParaRPr>
          </a:p>
          <a:p>
            <a:pPr marL="0" lvl="0" indent="0" algn="l" rtl="0">
              <a:lnSpc>
                <a:spcPct val="90000"/>
              </a:lnSpc>
              <a:spcBef>
                <a:spcPts val="1000"/>
              </a:spcBef>
              <a:spcAft>
                <a:spcPts val="0"/>
              </a:spcAft>
              <a:buNone/>
            </a:pPr>
            <a:r>
              <a:rPr lang="en-US">
                <a:solidFill>
                  <a:srgbClr val="40403D"/>
                </a:solidFill>
                <a:latin typeface="Quattrocento Sans"/>
                <a:ea typeface="Quattrocento Sans"/>
                <a:cs typeface="Quattrocento Sans"/>
                <a:sym typeface="Quattrocento Sans"/>
              </a:rPr>
              <a:t>It is important to note that parent training provided generally to parents does not need to be documented on the IEP.</a:t>
            </a:r>
            <a:endParaRPr>
              <a:solidFill>
                <a:srgbClr val="40403D"/>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dk1"/>
              </a:buClr>
              <a:buSzPts val="1100"/>
              <a:buFont typeface="Arial"/>
              <a:buNone/>
            </a:pPr>
            <a:r>
              <a:rPr lang="en-US">
                <a:solidFill>
                  <a:srgbClr val="40403D"/>
                </a:solidFill>
                <a:latin typeface="Quattrocento Sans"/>
                <a:ea typeface="Quattrocento Sans"/>
                <a:cs typeface="Quattrocento Sans"/>
                <a:sym typeface="Quattrocento Sans"/>
              </a:rPr>
              <a:t>Lastly I wanted to share that OSPI has created a series of three videos designed to help parents support positive behavior in the home environment. Please consider sharing these with your parents or developing your own to support your students and families.</a:t>
            </a: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endParaRPr/>
          </a:p>
          <a:p>
            <a:pPr marL="0" lvl="0" indent="0" algn="l" rtl="0">
              <a:spcBef>
                <a:spcPts val="0"/>
              </a:spcBef>
              <a:spcAft>
                <a:spcPts val="0"/>
              </a:spcAft>
              <a:buNone/>
            </a:pPr>
            <a:r>
              <a:rPr lang="en-US"/>
              <a:t>QUESTION POINT</a:t>
            </a:r>
            <a:endParaRPr/>
          </a:p>
          <a:p>
            <a:pPr marL="0" lvl="0" indent="0" algn="l" rtl="0">
              <a:spcBef>
                <a:spcPts val="0"/>
              </a:spcBef>
              <a:spcAft>
                <a:spcPts val="0"/>
              </a:spcAft>
              <a:buNone/>
            </a:pPr>
            <a:endParaRPr/>
          </a:p>
          <a:p>
            <a:pPr marL="0" lvl="0" indent="0" algn="l" rtl="0">
              <a:spcBef>
                <a:spcPts val="0"/>
              </a:spcBef>
              <a:spcAft>
                <a:spcPts val="0"/>
              </a:spcAft>
              <a:buNone/>
            </a:pPr>
            <a:r>
              <a:rPr lang="en-US"/>
              <a:t>Background</a:t>
            </a:r>
            <a:endParaRPr/>
          </a:p>
          <a:p>
            <a:pPr marL="0" lvl="0" indent="0" algn="l" rtl="0">
              <a:spcBef>
                <a:spcPts val="0"/>
              </a:spcBef>
              <a:spcAft>
                <a:spcPts val="0"/>
              </a:spcAft>
              <a:buNone/>
            </a:pPr>
            <a:r>
              <a:rPr lang="en-US"/>
              <a:t>Per WAC 392-172A-01155, related services include “parent counseling and training”, which is further defined as “assisting parents in understanding the special needs of their child; providing parents with information about child development; and helping parents to acquire the necessary skills that will allow them to support the implementation of their child’s IEP”. If the team determines that related services in the area of parent counseling or training are needed in order for the student to benefit from their specially designed instruction in the remote setting, then those services could be documented in the IEP.  (Question A-6 in our Q&amp;A document)</a:t>
            </a:r>
            <a:endParaRPr/>
          </a:p>
        </p:txBody>
      </p:sp>
      <p:sp>
        <p:nvSpPr>
          <p:cNvPr id="568" name="Google Shape;568;g9835c112b6_8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webinar series is focused on an overview and deeper dive into the case studies from our LRE Case Studies resource. The document is linked on the bottom of this slide. In response to questions we have been receiving about LRE, we are in the process of finalizing an early childhood case study, along with a collection of frequently asked questions; we will post the updated version of our LRE Case Studies resource soon. Today, we will be sharing secondary transition strategies and resources and addressing questions along the way, as time allows. Please feel free to add your questions to the Q&amp;A at any time.</a:t>
            </a:r>
            <a:endParaRPr/>
          </a:p>
        </p:txBody>
      </p:sp>
      <p:sp>
        <p:nvSpPr>
          <p:cNvPr id="415" name="Google Shape;4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Progress monitoring is used to assess students' academic performance, quantify their rates of improvement or progress toward goals, and determine how they are responding to instruction. </a:t>
            </a:r>
            <a:endParaRPr/>
          </a:p>
          <a:p>
            <a:pPr marL="0" lvl="0" indent="0" algn="l" rtl="0">
              <a:spcBef>
                <a:spcPts val="0"/>
              </a:spcBef>
              <a:spcAft>
                <a:spcPts val="0"/>
              </a:spcAft>
              <a:buNone/>
            </a:pPr>
            <a:r>
              <a:rPr lang="en-US"/>
              <a:t>Progress monitoring targets particular goals but is also helpful in documenting student engagement in remote learning. It is a circular process that informs the whole team and the family about the effectiveness of instruction and the need to make changes.</a:t>
            </a:r>
            <a:endParaRPr/>
          </a:p>
          <a:p>
            <a:pPr marL="0" lvl="0" indent="0" algn="l" rtl="0">
              <a:spcBef>
                <a:spcPts val="0"/>
              </a:spcBef>
              <a:spcAft>
                <a:spcPts val="0"/>
              </a:spcAft>
              <a:buNone/>
            </a:pPr>
            <a:endParaRPr/>
          </a:p>
        </p:txBody>
      </p:sp>
      <p:sp>
        <p:nvSpPr>
          <p:cNvPr id="576" name="Google Shape;57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many resources for collecting data, documenting with data, and reviewing data, even with remote learning.</a:t>
            </a:r>
            <a:endParaRPr/>
          </a:p>
          <a:p>
            <a:pPr marL="0" lvl="0" indent="0" algn="l" rtl="0">
              <a:spcBef>
                <a:spcPts val="0"/>
              </a:spcBef>
              <a:spcAft>
                <a:spcPts val="0"/>
              </a:spcAft>
              <a:buNone/>
            </a:pPr>
            <a:r>
              <a:rPr lang="en-US"/>
              <a:t>Qualitative data is the process of counting the number of times a behavior or response is observe, the frequency of a response, or the time engaged in an activity. Qualitative data is a narrative that describes details not easily captured in quantitative methods. A combination is often best for capturing a complete picture of what is happening in order to make changes or continue with what is working. </a:t>
            </a:r>
            <a:endParaRPr/>
          </a:p>
          <a:p>
            <a:pPr marL="0" lvl="0" indent="0" algn="l" rtl="0">
              <a:spcBef>
                <a:spcPts val="0"/>
              </a:spcBef>
              <a:spcAft>
                <a:spcPts val="0"/>
              </a:spcAft>
              <a:buNone/>
            </a:pPr>
            <a:r>
              <a:rPr lang="en-US"/>
              <a:t>Data for some goals may only be possible when synchronously working with students online and you need to observe responses. </a:t>
            </a:r>
            <a:endParaRPr/>
          </a:p>
          <a:p>
            <a:pPr marL="0" lvl="0" indent="0" algn="l" rtl="0">
              <a:spcBef>
                <a:spcPts val="0"/>
              </a:spcBef>
              <a:spcAft>
                <a:spcPts val="0"/>
              </a:spcAft>
              <a:buNone/>
            </a:pPr>
            <a:r>
              <a:rPr lang="en-US"/>
              <a:t>In some cases, families may be able to support data collection during asynchronous learning using data forms, picture, or video work samples, or live report. </a:t>
            </a:r>
            <a:endParaRPr/>
          </a:p>
          <a:p>
            <a:pPr marL="0" lvl="0" indent="0" algn="l" rtl="0">
              <a:spcBef>
                <a:spcPts val="0"/>
              </a:spcBef>
              <a:spcAft>
                <a:spcPts val="0"/>
              </a:spcAft>
              <a:buNone/>
            </a:pPr>
            <a:r>
              <a:rPr lang="en-US"/>
              <a:t>Data is all around, but progress monitoring pays attention to data that corresponds to an IEP goal or a particular question about how the student responds to instruction. At the very least, data should be collected about the amount and types of SDI you are providing. Identify goals for progress monitoring, explore sources of data and create forms for documenting new data, then review frequently to monitor the progress and make instructional changes.</a:t>
            </a:r>
            <a:endParaRPr/>
          </a:p>
          <a:p>
            <a:pPr marL="0" lvl="0" indent="0" algn="l" rtl="0">
              <a:spcBef>
                <a:spcPts val="0"/>
              </a:spcBef>
              <a:spcAft>
                <a:spcPts val="0"/>
              </a:spcAft>
              <a:buNone/>
            </a:pPr>
            <a:endParaRPr/>
          </a:p>
        </p:txBody>
      </p:sp>
      <p:sp>
        <p:nvSpPr>
          <p:cNvPr id="600" name="Google Shape;60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37: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35" name="Google Shape;635;p3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first webinar in this LRE series reviewed the elementary and middle/behavior case studies. The recording and slides have been posted from the first webinar, and they are linked on this slide. We will post the recording and slides for today’s webinar as soon as we can.</a:t>
            </a:r>
            <a:endParaRPr/>
          </a:p>
          <a:p>
            <a:pPr marL="0" lvl="0" indent="0" algn="l" rtl="0">
              <a:spcBef>
                <a:spcPts val="0"/>
              </a:spcBef>
              <a:spcAft>
                <a:spcPts val="0"/>
              </a:spcAft>
              <a:buNone/>
            </a:pPr>
            <a:endParaRPr/>
          </a:p>
          <a:p>
            <a:pPr marL="0" lvl="0" indent="0" algn="l" rtl="0">
              <a:spcBef>
                <a:spcPts val="0"/>
              </a:spcBef>
              <a:spcAft>
                <a:spcPts val="0"/>
              </a:spcAft>
              <a:buNone/>
            </a:pPr>
            <a:r>
              <a:rPr lang="en-US"/>
              <a:t>Next week, our third and final LRE webinar will focus on early childhood, with our ECSE Coordinator, Ryan Guzman. The registration link is also included on this slide.</a:t>
            </a:r>
            <a:endParaRPr/>
          </a:p>
          <a:p>
            <a:pPr marL="0" lvl="0" indent="0" algn="l" rtl="0">
              <a:spcBef>
                <a:spcPts val="0"/>
              </a:spcBef>
              <a:spcAft>
                <a:spcPts val="0"/>
              </a:spcAft>
              <a:buNone/>
            </a:pPr>
            <a:endParaRPr/>
          </a:p>
        </p:txBody>
      </p:sp>
      <p:sp>
        <p:nvSpPr>
          <p:cNvPr id="425" name="Google Shape;42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7: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The objectives for the LRE webinar series include…</a:t>
            </a:r>
            <a:endParaRPr/>
          </a:p>
        </p:txBody>
      </p:sp>
      <p:sp>
        <p:nvSpPr>
          <p:cNvPr id="437" name="Google Shape;437;p7: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8: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Today, we’ll start with some framing and considerations for documenting SDI and LRE across reopening models. And then we will move into a deeper discussion of the secondary transition case study. We’ll close today’s webinar with resources and best practices through the context of secondary transition supports. Rather than a closing Q&amp;A, we will do our best to pause for questions as we go. So, let’s get started!</a:t>
            </a:r>
            <a:endParaRPr/>
          </a:p>
        </p:txBody>
      </p:sp>
      <p:sp>
        <p:nvSpPr>
          <p:cNvPr id="445" name="Google Shape;445;p8: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During the first webinar of this LRE Case Studies series, we started with an overview of least restrictive environment (LRE) and specially designed instruction (SDI) across school reopening models. As a quick review:</a:t>
            </a:r>
            <a:endParaRPr/>
          </a:p>
          <a:p>
            <a:pPr marL="457200" lvl="0" indent="-298450" algn="l" rtl="0">
              <a:spcBef>
                <a:spcPts val="0"/>
              </a:spcBef>
              <a:spcAft>
                <a:spcPts val="0"/>
              </a:spcAft>
              <a:buSzPts val="1100"/>
              <a:buChar char="●"/>
            </a:pPr>
            <a:r>
              <a:rPr lang="en-US"/>
              <a:t>IEPs must include the frequency, location, and duration of services.</a:t>
            </a:r>
            <a:endParaRPr/>
          </a:p>
          <a:p>
            <a:pPr marL="457200" lvl="0" indent="-298450" algn="l" rtl="0">
              <a:spcBef>
                <a:spcPts val="0"/>
              </a:spcBef>
              <a:spcAft>
                <a:spcPts val="0"/>
              </a:spcAft>
              <a:buSzPts val="1100"/>
              <a:buChar char="●"/>
            </a:pPr>
            <a:r>
              <a:rPr lang="en-US"/>
              <a:t>Location refers </a:t>
            </a:r>
            <a:r>
              <a:rPr lang="en-US" u="sng"/>
              <a:t>only</a:t>
            </a:r>
            <a:r>
              <a:rPr lang="en-US"/>
              <a:t> to whether a setting is special education or general education (not online vs distance vs hybrid, nor synchronous vs asynchronous).</a:t>
            </a:r>
            <a:endParaRPr/>
          </a:p>
          <a:p>
            <a:pPr marL="0" lvl="0" indent="0" algn="l" rtl="0">
              <a:spcBef>
                <a:spcPts val="0"/>
              </a:spcBef>
              <a:spcAft>
                <a:spcPts val="0"/>
              </a:spcAft>
              <a:buNone/>
            </a:pPr>
            <a:endParaRPr/>
          </a:p>
          <a:p>
            <a:pPr marL="0" lvl="0" indent="0" algn="l" rtl="0">
              <a:spcBef>
                <a:spcPts val="0"/>
              </a:spcBef>
              <a:spcAft>
                <a:spcPts val="0"/>
              </a:spcAft>
              <a:buNone/>
            </a:pPr>
            <a:r>
              <a:rPr lang="en-US"/>
              <a:t>We have been receiving a lot of questions about whether the IEP needs to document the reopening model. That’s important information for all students and families to have, including families of students with disabilities, but it is not information required to be on the IEP service matrix.</a:t>
            </a:r>
            <a:endParaRPr/>
          </a:p>
          <a:p>
            <a:pPr marL="0" lvl="0" indent="0" algn="l" rtl="0">
              <a:spcBef>
                <a:spcPts val="0"/>
              </a:spcBef>
              <a:spcAft>
                <a:spcPts val="0"/>
              </a:spcAft>
              <a:buNone/>
            </a:pPr>
            <a:endParaRPr/>
          </a:p>
          <a:p>
            <a:pPr marL="0" lvl="0" indent="0" algn="l" rtl="0">
              <a:spcBef>
                <a:spcPts val="0"/>
              </a:spcBef>
              <a:spcAft>
                <a:spcPts val="0"/>
              </a:spcAft>
              <a:buNone/>
            </a:pPr>
            <a:r>
              <a:rPr lang="en-US"/>
              <a:t>IEPs must document the offer of a free and appropriate public education (FAPE); in many cases, the IEP can be implemented as written across reopening models. There may be situations where an IEP amendment is not required to change from in-person services to hybrid learning or to distance learning. </a:t>
            </a:r>
            <a:r>
              <a:rPr lang="en-US" b="1"/>
              <a:t>As always, local decisions about when and if and how to document IEP changes should be discussed with your district leadership!</a:t>
            </a:r>
            <a:endParaRPr/>
          </a:p>
          <a:p>
            <a:pPr marL="0" lvl="0" indent="0" algn="l" rtl="0">
              <a:spcBef>
                <a:spcPts val="0"/>
              </a:spcBef>
              <a:spcAft>
                <a:spcPts val="0"/>
              </a:spcAft>
              <a:buNone/>
            </a:pPr>
            <a:endParaRPr/>
          </a:p>
          <a:p>
            <a:pPr marL="0" lvl="0" indent="0" algn="l" rtl="0">
              <a:spcBef>
                <a:spcPts val="0"/>
              </a:spcBef>
              <a:spcAft>
                <a:spcPts val="0"/>
              </a:spcAft>
              <a:buNone/>
            </a:pPr>
            <a:r>
              <a:rPr lang="en-US"/>
              <a:t>Another common question we have been receiving is related to block scheduling, where a student might participate in a group of classes for several weeks, and then switch to a separate group of classes. This may not be appropriate for all students, and IEP services and progress monitoring should be determined on a case by case basis based on individual student need. The school schedule should not drive a student’s IEP services. Our special education covid question and answer resource is linked on this slide; see question A-1A for more information on this topic.</a:t>
            </a:r>
            <a:endParaRPr/>
          </a:p>
          <a:p>
            <a:pPr marL="0" lvl="0" indent="0" algn="l" rtl="0">
              <a:spcBef>
                <a:spcPts val="0"/>
              </a:spcBef>
              <a:spcAft>
                <a:spcPts val="0"/>
              </a:spcAft>
              <a:buNone/>
            </a:pPr>
            <a:endParaRPr/>
          </a:p>
          <a:p>
            <a:pPr marL="0" lvl="0" indent="0" algn="l" rtl="0">
              <a:spcBef>
                <a:spcPts val="0"/>
              </a:spcBef>
              <a:spcAft>
                <a:spcPts val="0"/>
              </a:spcAft>
              <a:buNone/>
            </a:pPr>
            <a:r>
              <a:rPr lang="en-US"/>
              <a:t>I think now is a good time to pause for questions about identifying and documenting settings across reopening models.</a:t>
            </a:r>
            <a:endParaRPr/>
          </a:p>
        </p:txBody>
      </p:sp>
      <p:sp>
        <p:nvSpPr>
          <p:cNvPr id="456" name="Google Shape;45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Considerations for identifying settings across reopening models are based on guidance from the IDEA Data Center, and the original resource is linked at the bottom of this slide. We’re going to walk through several key points here…</a:t>
            </a:r>
            <a:endParaRPr/>
          </a:p>
          <a:p>
            <a:pPr marL="0" lvl="0" indent="0" algn="l" rtl="0">
              <a:spcBef>
                <a:spcPts val="0"/>
              </a:spcBef>
              <a:spcAft>
                <a:spcPts val="0"/>
              </a:spcAft>
              <a:buNone/>
            </a:pPr>
            <a:endParaRPr/>
          </a:p>
          <a:p>
            <a:pPr marL="0" lvl="0" indent="0" algn="l" rtl="0">
              <a:spcBef>
                <a:spcPts val="0"/>
              </a:spcBef>
              <a:spcAft>
                <a:spcPts val="0"/>
              </a:spcAft>
              <a:buNone/>
            </a:pPr>
            <a:r>
              <a:rPr lang="en-US"/>
              <a:t>Most importantly… when calculating LRE, setting is based solely on the level of access to the student’s peer group. To repeat, setting is ONLY determined by the access to the peer group, not the instructor nor the content nor the method of delivery.</a:t>
            </a:r>
            <a:endParaRPr/>
          </a:p>
          <a:p>
            <a:pPr marL="0" lvl="0" indent="0" algn="l" rtl="0">
              <a:spcBef>
                <a:spcPts val="0"/>
              </a:spcBef>
              <a:spcAft>
                <a:spcPts val="0"/>
              </a:spcAft>
              <a:buNone/>
            </a:pPr>
            <a:endParaRPr/>
          </a:p>
          <a:p>
            <a:pPr marL="0" lvl="0" indent="0" algn="l" rtl="0">
              <a:spcBef>
                <a:spcPts val="0"/>
              </a:spcBef>
              <a:spcAft>
                <a:spcPts val="0"/>
              </a:spcAft>
              <a:buNone/>
            </a:pPr>
            <a:r>
              <a:rPr lang="en-US"/>
              <a:t>In situations where all students in a school or district are participating in distance learning, the student's home is the setting from which all students are accessing their instruction. Therefore, the student's home is typically considered a general education setting.</a:t>
            </a:r>
            <a:endParaRPr/>
          </a:p>
          <a:p>
            <a:pPr marL="0" lvl="0" indent="0" algn="l" rtl="0">
              <a:spcBef>
                <a:spcPts val="0"/>
              </a:spcBef>
              <a:spcAft>
                <a:spcPts val="0"/>
              </a:spcAft>
              <a:buNone/>
            </a:pPr>
            <a:endParaRPr/>
          </a:p>
          <a:p>
            <a:pPr marL="0" lvl="0" indent="0" algn="l" rtl="0">
              <a:spcBef>
                <a:spcPts val="0"/>
              </a:spcBef>
              <a:spcAft>
                <a:spcPts val="0"/>
              </a:spcAft>
              <a:buNone/>
            </a:pPr>
            <a:r>
              <a:rPr lang="en-US"/>
              <a:t>Whether services are distance or in-person, synchronous or asynchronous, at home or at school or in community settings, just ask yourself: What is the level of access to the peer group during this instruction, service, or activity? Your answer will determine the setting.</a:t>
            </a:r>
            <a:endParaRPr/>
          </a:p>
        </p:txBody>
      </p:sp>
      <p:sp>
        <p:nvSpPr>
          <p:cNvPr id="464" name="Google Shape;4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Synchronous means occurring at the same time, and asynchronous means not occurring at the same time. Remember that the definitions of SDI and LRE are not impacted by whether learning is synchronous or asynchronous, nor whether services are provided in person or through distance learning. SDI can be provided in a general education setting or a special education setting, through synchronous or asynchronous delivery.</a:t>
            </a:r>
            <a:endParaRPr/>
          </a:p>
          <a:p>
            <a:pPr marL="0" lvl="0" indent="0" algn="l" rtl="0">
              <a:spcBef>
                <a:spcPts val="0"/>
              </a:spcBef>
              <a:spcAft>
                <a:spcPts val="0"/>
              </a:spcAft>
              <a:buNone/>
            </a:pPr>
            <a:endParaRPr/>
          </a:p>
          <a:p>
            <a:pPr marL="0" lvl="0" indent="0" algn="l" rtl="0">
              <a:spcBef>
                <a:spcPts val="0"/>
              </a:spcBef>
              <a:spcAft>
                <a:spcPts val="0"/>
              </a:spcAft>
              <a:buNone/>
            </a:pPr>
            <a:r>
              <a:rPr lang="en-US"/>
              <a:t>This table shows a few examples for how we can think about setting/location across reopening models. Whether transition-related instruction is synchronous or asynchronous, the key factor is whether the participating peer group includes only (or primarily) students with disabilities.</a:t>
            </a:r>
            <a:endParaRPr/>
          </a:p>
          <a:p>
            <a:pPr marL="0" lvl="0" indent="0" algn="l" rtl="0">
              <a:spcBef>
                <a:spcPts val="0"/>
              </a:spcBef>
              <a:spcAft>
                <a:spcPts val="0"/>
              </a:spcAft>
              <a:buNone/>
            </a:pPr>
            <a:endParaRPr/>
          </a:p>
          <a:p>
            <a:pPr marL="0" lvl="0" indent="0" algn="l" rtl="0">
              <a:spcBef>
                <a:spcPts val="0"/>
              </a:spcBef>
              <a:spcAft>
                <a:spcPts val="0"/>
              </a:spcAft>
              <a:buNone/>
            </a:pPr>
            <a:r>
              <a:rPr lang="en-US"/>
              <a:t>(consider highlighting that the community based job placement is the general education setting, and for students completing their job placement activities in the home due to closures caused by COVID-19, the home is often also considered the general education setting. This may need to be an IEP decision )</a:t>
            </a:r>
            <a:endParaRPr/>
          </a:p>
          <a:p>
            <a:pPr marL="0" lvl="0" indent="0" algn="l" rtl="0">
              <a:spcBef>
                <a:spcPts val="0"/>
              </a:spcBef>
              <a:spcAft>
                <a:spcPts val="0"/>
              </a:spcAft>
              <a:buNone/>
            </a:pPr>
            <a:endParaRPr b="1"/>
          </a:p>
          <a:p>
            <a:pPr marL="0" lvl="0" indent="0" algn="l" rtl="0">
              <a:spcBef>
                <a:spcPts val="0"/>
              </a:spcBef>
              <a:spcAft>
                <a:spcPts val="0"/>
              </a:spcAft>
              <a:buClr>
                <a:schemeClr val="dk1"/>
              </a:buClr>
              <a:buFont typeface="Arial"/>
              <a:buNone/>
            </a:pPr>
            <a:r>
              <a:rPr lang="en-US">
                <a:solidFill>
                  <a:srgbClr val="40403D"/>
                </a:solidFill>
              </a:rPr>
              <a:t>Let’s take another look at the Q&amp;A. Alexandra is now going to go walk us through the secondary transition case study...</a:t>
            </a:r>
            <a:endParaRPr>
              <a:solidFill>
                <a:srgbClr val="40403D"/>
              </a:solidFill>
            </a:endParaRPr>
          </a:p>
          <a:p>
            <a:pPr marL="0" lvl="0" indent="0" algn="l" rtl="0">
              <a:spcBef>
                <a:spcPts val="0"/>
              </a:spcBef>
              <a:spcAft>
                <a:spcPts val="0"/>
              </a:spcAft>
              <a:buNone/>
            </a:pPr>
            <a:endParaRPr b="1"/>
          </a:p>
        </p:txBody>
      </p:sp>
      <p:sp>
        <p:nvSpPr>
          <p:cNvPr id="473" name="Google Shape;4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for the case study today we have Tim who is 19 years old and is participating in a half day transition program. If you are following along to make notes in the LRE Case Study document this it is found on pages 9-12. This one is more complex than Susan or Kaleb so we are going to spend some more time unpacking it. </a:t>
            </a:r>
            <a:endParaRPr/>
          </a:p>
          <a:p>
            <a:pPr marL="0" lvl="0" indent="0" algn="l" rtl="0">
              <a:spcBef>
                <a:spcPts val="0"/>
              </a:spcBef>
              <a:spcAft>
                <a:spcPts val="0"/>
              </a:spcAft>
              <a:buNone/>
            </a:pPr>
            <a:endParaRPr/>
          </a:p>
        </p:txBody>
      </p:sp>
      <p:sp>
        <p:nvSpPr>
          <p:cNvPr id="482" name="Google Shape;48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4"/>
        <p:cNvGrpSpPr/>
        <p:nvPr/>
      </p:nvGrpSpPr>
      <p:grpSpPr>
        <a:xfrm>
          <a:off x="0" y="0"/>
          <a:ext cx="0" cy="0"/>
          <a:chOff x="0" y="0"/>
          <a:chExt cx="0" cy="0"/>
        </a:xfrm>
      </p:grpSpPr>
      <p:sp>
        <p:nvSpPr>
          <p:cNvPr id="235" name="Google Shape;235;p36"/>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p36"/>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7" name="Google Shape;237;p36"/>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8" name="Google Shape;238;p36"/>
          <p:cNvSpPr/>
          <p:nvPr/>
        </p:nvSpPr>
        <p:spPr>
          <a:xfrm>
            <a:off x="0" y="0"/>
            <a:ext cx="12192000" cy="3564330"/>
          </a:xfrm>
          <a:prstGeom prst="rect">
            <a:avLst/>
          </a:prstGeom>
          <a:solidFill>
            <a:srgbClr val="FFF3CD"/>
          </a:solidFill>
          <a:ln w="12700" cap="flat" cmpd="sng">
            <a:solidFill>
              <a:srgbClr val="FFF3C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Quattrocento Sans"/>
              <a:buNone/>
              <a:defRPr sz="6000"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3200">
                <a:latin typeface="Quattrocento Sans"/>
                <a:ea typeface="Quattrocento Sans"/>
                <a:cs typeface="Quattrocento Sans"/>
                <a:sym typeface="Quattrocento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41" name="Google Shape;241;p36" title="OSPI logo"/>
          <p:cNvPicPr preferRelativeResize="0"/>
          <p:nvPr/>
        </p:nvPicPr>
        <p:blipFill rotWithShape="1">
          <a:blip r:embed="rId2">
            <a:alphaModFix/>
          </a:blip>
          <a:srcRect/>
          <a:stretch/>
        </p:blipFill>
        <p:spPr>
          <a:xfrm>
            <a:off x="310094" y="5954026"/>
            <a:ext cx="4136399" cy="69205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lide Alt">
  <p:cSld name="Section Slide Alt">
    <p:spTree>
      <p:nvGrpSpPr>
        <p:cNvPr id="1" name="Shape 308"/>
        <p:cNvGrpSpPr/>
        <p:nvPr/>
      </p:nvGrpSpPr>
      <p:grpSpPr>
        <a:xfrm>
          <a:off x="0" y="0"/>
          <a:ext cx="0" cy="0"/>
          <a:chOff x="0" y="0"/>
          <a:chExt cx="0" cy="0"/>
        </a:xfrm>
      </p:grpSpPr>
      <p:sp>
        <p:nvSpPr>
          <p:cNvPr id="309" name="Google Shape;309;p47"/>
          <p:cNvSpPr/>
          <p:nvPr/>
        </p:nvSpPr>
        <p:spPr>
          <a:xfrm>
            <a:off x="1" y="0"/>
            <a:ext cx="3705012" cy="6858000"/>
          </a:xfrm>
          <a:prstGeom prst="rect">
            <a:avLst/>
          </a:prstGeom>
          <a:solidFill>
            <a:srgbClr val="4040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10" name="Google Shape;310;p47"/>
          <p:cNvSpPr txBox="1"/>
          <p:nvPr/>
        </p:nvSpPr>
        <p:spPr>
          <a:xfrm>
            <a:off x="289862" y="1264089"/>
            <a:ext cx="3125289"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F7F5EB"/>
                </a:solidFill>
                <a:latin typeface="Quattrocento Sans"/>
                <a:ea typeface="Quattrocento Sans"/>
                <a:cs typeface="Quattrocento Sans"/>
                <a:sym typeface="Quattrocento Sans"/>
              </a:rPr>
              <a:t>Connect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F7F5EB"/>
                </a:solidFill>
                <a:latin typeface="Quattrocento Sans"/>
                <a:ea typeface="Quattrocento Sans"/>
                <a:cs typeface="Quattrocento Sans"/>
                <a:sym typeface="Quattrocento Sans"/>
              </a:rPr>
              <a:t>with us!</a:t>
            </a:r>
            <a:endParaRPr sz="1400" b="0" i="0" u="none" strike="noStrike" cap="none">
              <a:solidFill>
                <a:srgbClr val="000000"/>
              </a:solidFill>
              <a:latin typeface="Arial"/>
              <a:ea typeface="Arial"/>
              <a:cs typeface="Arial"/>
              <a:sym typeface="Arial"/>
            </a:endParaRPr>
          </a:p>
        </p:txBody>
      </p:sp>
      <p:pic>
        <p:nvPicPr>
          <p:cNvPr id="311" name="Google Shape;311;p47" title="OSPI logo"/>
          <p:cNvPicPr preferRelativeResize="0"/>
          <p:nvPr/>
        </p:nvPicPr>
        <p:blipFill rotWithShape="1">
          <a:blip r:embed="rId2">
            <a:alphaModFix/>
          </a:blip>
          <a:srcRect/>
          <a:stretch/>
        </p:blipFill>
        <p:spPr>
          <a:xfrm>
            <a:off x="259323" y="6145006"/>
            <a:ext cx="3127344" cy="49796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2"/>
        <p:cNvGrpSpPr/>
        <p:nvPr/>
      </p:nvGrpSpPr>
      <p:grpSpPr>
        <a:xfrm>
          <a:off x="0" y="0"/>
          <a:ext cx="0" cy="0"/>
          <a:chOff x="0" y="0"/>
          <a:chExt cx="0" cy="0"/>
        </a:xfrm>
      </p:grpSpPr>
      <p:sp>
        <p:nvSpPr>
          <p:cNvPr id="313" name="Google Shape;313;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Quattrocen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90908F"/>
              </a:buClr>
              <a:buSzPts val="2400"/>
              <a:buNone/>
              <a:defRPr sz="2400">
                <a:solidFill>
                  <a:srgbClr val="90908F"/>
                </a:solidFill>
              </a:defRPr>
            </a:lvl1pPr>
            <a:lvl2pPr marL="914400" lvl="1" indent="-228600" algn="l">
              <a:lnSpc>
                <a:spcPct val="90000"/>
              </a:lnSpc>
              <a:spcBef>
                <a:spcPts val="500"/>
              </a:spcBef>
              <a:spcAft>
                <a:spcPts val="0"/>
              </a:spcAft>
              <a:buClr>
                <a:srgbClr val="90908F"/>
              </a:buClr>
              <a:buSzPts val="2000"/>
              <a:buNone/>
              <a:defRPr sz="2000">
                <a:solidFill>
                  <a:srgbClr val="90908F"/>
                </a:solidFill>
              </a:defRPr>
            </a:lvl2pPr>
            <a:lvl3pPr marL="1371600" lvl="2" indent="-228600" algn="l">
              <a:lnSpc>
                <a:spcPct val="90000"/>
              </a:lnSpc>
              <a:spcBef>
                <a:spcPts val="500"/>
              </a:spcBef>
              <a:spcAft>
                <a:spcPts val="0"/>
              </a:spcAft>
              <a:buClr>
                <a:srgbClr val="90908F"/>
              </a:buClr>
              <a:buSzPts val="1800"/>
              <a:buNone/>
              <a:defRPr sz="1800">
                <a:solidFill>
                  <a:srgbClr val="90908F"/>
                </a:solidFill>
              </a:defRPr>
            </a:lvl3pPr>
            <a:lvl4pPr marL="1828800" lvl="3" indent="-228600" algn="l">
              <a:lnSpc>
                <a:spcPct val="90000"/>
              </a:lnSpc>
              <a:spcBef>
                <a:spcPts val="500"/>
              </a:spcBef>
              <a:spcAft>
                <a:spcPts val="0"/>
              </a:spcAft>
              <a:buClr>
                <a:srgbClr val="90908F"/>
              </a:buClr>
              <a:buSzPts val="1600"/>
              <a:buNone/>
              <a:defRPr sz="1600">
                <a:solidFill>
                  <a:srgbClr val="90908F"/>
                </a:solidFill>
              </a:defRPr>
            </a:lvl4pPr>
            <a:lvl5pPr marL="2286000" lvl="4" indent="-228600" algn="l">
              <a:lnSpc>
                <a:spcPct val="90000"/>
              </a:lnSpc>
              <a:spcBef>
                <a:spcPts val="500"/>
              </a:spcBef>
              <a:spcAft>
                <a:spcPts val="0"/>
              </a:spcAft>
              <a:buClr>
                <a:srgbClr val="90908F"/>
              </a:buClr>
              <a:buSzPts val="1600"/>
              <a:buNone/>
              <a:defRPr sz="1600">
                <a:solidFill>
                  <a:srgbClr val="90908F"/>
                </a:solidFill>
              </a:defRPr>
            </a:lvl5pPr>
            <a:lvl6pPr marL="2743200" lvl="5" indent="-228600" algn="l">
              <a:lnSpc>
                <a:spcPct val="90000"/>
              </a:lnSpc>
              <a:spcBef>
                <a:spcPts val="500"/>
              </a:spcBef>
              <a:spcAft>
                <a:spcPts val="0"/>
              </a:spcAft>
              <a:buClr>
                <a:srgbClr val="90908F"/>
              </a:buClr>
              <a:buSzPts val="1600"/>
              <a:buNone/>
              <a:defRPr sz="1600">
                <a:solidFill>
                  <a:srgbClr val="90908F"/>
                </a:solidFill>
              </a:defRPr>
            </a:lvl6pPr>
            <a:lvl7pPr marL="3200400" lvl="6" indent="-228600" algn="l">
              <a:lnSpc>
                <a:spcPct val="90000"/>
              </a:lnSpc>
              <a:spcBef>
                <a:spcPts val="500"/>
              </a:spcBef>
              <a:spcAft>
                <a:spcPts val="0"/>
              </a:spcAft>
              <a:buClr>
                <a:srgbClr val="90908F"/>
              </a:buClr>
              <a:buSzPts val="1600"/>
              <a:buNone/>
              <a:defRPr sz="1600">
                <a:solidFill>
                  <a:srgbClr val="90908F"/>
                </a:solidFill>
              </a:defRPr>
            </a:lvl7pPr>
            <a:lvl8pPr marL="3657600" lvl="7" indent="-228600" algn="l">
              <a:lnSpc>
                <a:spcPct val="90000"/>
              </a:lnSpc>
              <a:spcBef>
                <a:spcPts val="500"/>
              </a:spcBef>
              <a:spcAft>
                <a:spcPts val="0"/>
              </a:spcAft>
              <a:buClr>
                <a:srgbClr val="90908F"/>
              </a:buClr>
              <a:buSzPts val="1600"/>
              <a:buNone/>
              <a:defRPr sz="1600">
                <a:solidFill>
                  <a:srgbClr val="90908F"/>
                </a:solidFill>
              </a:defRPr>
            </a:lvl8pPr>
            <a:lvl9pPr marL="4114800" lvl="8" indent="-228600" algn="l">
              <a:lnSpc>
                <a:spcPct val="90000"/>
              </a:lnSpc>
              <a:spcBef>
                <a:spcPts val="500"/>
              </a:spcBef>
              <a:spcAft>
                <a:spcPts val="0"/>
              </a:spcAft>
              <a:buClr>
                <a:srgbClr val="90908F"/>
              </a:buClr>
              <a:buSzPts val="1600"/>
              <a:buNone/>
              <a:defRPr sz="1600">
                <a:solidFill>
                  <a:srgbClr val="90908F"/>
                </a:solidFill>
              </a:defRPr>
            </a:lvl9pPr>
          </a:lstStyle>
          <a:p>
            <a:endParaRPr/>
          </a:p>
        </p:txBody>
      </p:sp>
      <p:pic>
        <p:nvPicPr>
          <p:cNvPr id="315" name="Google Shape;315;p48"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316" name="Google Shape;316;p48"/>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p48"/>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18" name="Google Shape;318;p48"/>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9"/>
        <p:cNvGrpSpPr/>
        <p:nvPr/>
      </p:nvGrpSpPr>
      <p:grpSpPr>
        <a:xfrm>
          <a:off x="0" y="0"/>
          <a:ext cx="0" cy="0"/>
          <a:chOff x="0" y="0"/>
          <a:chExt cx="0" cy="0"/>
        </a:xfrm>
      </p:grpSpPr>
      <p:sp>
        <p:nvSpPr>
          <p:cNvPr id="320" name="Google Shape;32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49"/>
          <p:cNvSpPr txBox="1">
            <a:spLocks noGrp="1"/>
          </p:cNvSpPr>
          <p:nvPr>
            <p:ph type="body" idx="1"/>
          </p:nvPr>
        </p:nvSpPr>
        <p:spPr>
          <a:xfrm>
            <a:off x="838200" y="1825625"/>
            <a:ext cx="5181600" cy="418328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2" name="Google Shape;322;p49"/>
          <p:cNvSpPr txBox="1">
            <a:spLocks noGrp="1"/>
          </p:cNvSpPr>
          <p:nvPr>
            <p:ph type="body" idx="2"/>
          </p:nvPr>
        </p:nvSpPr>
        <p:spPr>
          <a:xfrm>
            <a:off x="6172200" y="1825625"/>
            <a:ext cx="5181600" cy="418328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3" name="Google Shape;323;p49"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324" name="Google Shape;324;p49"/>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49"/>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26" name="Google Shape;326;p49"/>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7"/>
        <p:cNvGrpSpPr/>
        <p:nvPr/>
      </p:nvGrpSpPr>
      <p:grpSpPr>
        <a:xfrm>
          <a:off x="0" y="0"/>
          <a:ext cx="0" cy="0"/>
          <a:chOff x="0" y="0"/>
          <a:chExt cx="0" cy="0"/>
        </a:xfrm>
      </p:grpSpPr>
      <p:sp>
        <p:nvSpPr>
          <p:cNvPr id="328" name="Google Shape;328;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0" name="Google Shape;330;p50"/>
          <p:cNvSpPr txBox="1">
            <a:spLocks noGrp="1"/>
          </p:cNvSpPr>
          <p:nvPr>
            <p:ph type="body" idx="2"/>
          </p:nvPr>
        </p:nvSpPr>
        <p:spPr>
          <a:xfrm>
            <a:off x="839788" y="2505075"/>
            <a:ext cx="5157787" cy="35473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2" name="Google Shape;332;p50"/>
          <p:cNvSpPr txBox="1">
            <a:spLocks noGrp="1"/>
          </p:cNvSpPr>
          <p:nvPr>
            <p:ph type="body" idx="4"/>
          </p:nvPr>
        </p:nvSpPr>
        <p:spPr>
          <a:xfrm>
            <a:off x="6172200" y="2505075"/>
            <a:ext cx="5183188" cy="35473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3" name="Google Shape;333;p50"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334" name="Google Shape;334;p50"/>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50"/>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36" name="Google Shape;336;p50"/>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9" name="Google Shape;339;p51"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340" name="Google Shape;340;p51"/>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p51"/>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42" name="Google Shape;342;p51"/>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3"/>
        <p:cNvGrpSpPr/>
        <p:nvPr/>
      </p:nvGrpSpPr>
      <p:grpSpPr>
        <a:xfrm>
          <a:off x="0" y="0"/>
          <a:ext cx="0" cy="0"/>
          <a:chOff x="0" y="0"/>
          <a:chExt cx="0" cy="0"/>
        </a:xfrm>
      </p:grpSpPr>
      <p:pic>
        <p:nvPicPr>
          <p:cNvPr id="344" name="Google Shape;344;p52"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345" name="Google Shape;345;p52"/>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52"/>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47" name="Google Shape;347;p52"/>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act &amp; Creative Commons">
  <p:cSld name="Contact &amp; Creative Commons">
    <p:spTree>
      <p:nvGrpSpPr>
        <p:cNvPr id="1" name="Shape 348"/>
        <p:cNvGrpSpPr/>
        <p:nvPr/>
      </p:nvGrpSpPr>
      <p:grpSpPr>
        <a:xfrm>
          <a:off x="0" y="0"/>
          <a:ext cx="0" cy="0"/>
          <a:chOff x="0" y="0"/>
          <a:chExt cx="0" cy="0"/>
        </a:xfrm>
      </p:grpSpPr>
      <p:pic>
        <p:nvPicPr>
          <p:cNvPr id="349" name="Google Shape;349;p53"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pic>
        <p:nvPicPr>
          <p:cNvPr id="350" name="Google Shape;350;p53" descr="CreativeCommons logo&#10;&#10;http://mirrors.creativecommons.org/presskit/buttons/88x31/png/by.png" title="CC Logo "/>
          <p:cNvPicPr preferRelativeResize="0"/>
          <p:nvPr/>
        </p:nvPicPr>
        <p:blipFill rotWithShape="1">
          <a:blip r:embed="rId3">
            <a:alphaModFix/>
          </a:blip>
          <a:srcRect/>
          <a:stretch/>
        </p:blipFill>
        <p:spPr>
          <a:xfrm>
            <a:off x="765041" y="5241583"/>
            <a:ext cx="1124177" cy="393323"/>
          </a:xfrm>
          <a:prstGeom prst="rect">
            <a:avLst/>
          </a:prstGeom>
          <a:noFill/>
          <a:ln>
            <a:noFill/>
          </a:ln>
        </p:spPr>
      </p:pic>
      <p:sp>
        <p:nvSpPr>
          <p:cNvPr id="351" name="Google Shape;351;p53"/>
          <p:cNvSpPr txBox="1"/>
          <p:nvPr/>
        </p:nvSpPr>
        <p:spPr>
          <a:xfrm>
            <a:off x="2250974" y="5115080"/>
            <a:ext cx="8482544"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1800"/>
              <a:buFont typeface="Quattrocento Sans"/>
              <a:buNone/>
            </a:pPr>
            <a:r>
              <a:rPr lang="en-US" sz="1800" b="0" i="0" u="none" strike="noStrike" cap="none">
                <a:solidFill>
                  <a:srgbClr val="40403D"/>
                </a:solidFill>
                <a:latin typeface="Quattrocento Sans"/>
                <a:ea typeface="Quattrocento Sans"/>
                <a:cs typeface="Quattrocento Sans"/>
                <a:sym typeface="Quattrocento Sans"/>
              </a:rPr>
              <a:t>Except where otherwise noted, this work by the </a:t>
            </a:r>
            <a:r>
              <a:rPr lang="en-US" sz="1800" b="0" i="0" u="sng" strike="noStrike" cap="none">
                <a:solidFill>
                  <a:srgbClr val="40403D"/>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Office of Superintendent of Public Instruction </a:t>
            </a:r>
            <a:r>
              <a:rPr lang="en-US" sz="1800" b="0" i="0" u="none" strike="noStrike" cap="none">
                <a:solidFill>
                  <a:srgbClr val="40403D"/>
                </a:solidFill>
                <a:latin typeface="Quattrocento Sans"/>
                <a:ea typeface="Quattrocento Sans"/>
                <a:cs typeface="Quattrocento Sans"/>
                <a:sym typeface="Quattrocento Sans"/>
              </a:rPr>
              <a:t>is licensed under a </a:t>
            </a:r>
            <a:r>
              <a:rPr lang="en-US" sz="1800" b="0" i="0" u="sng" strike="noStrike" cap="none">
                <a:solidFill>
                  <a:srgbClr val="40403D"/>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Creative Commons 4.0 International License</a:t>
            </a:r>
            <a:r>
              <a:rPr lang="en-US" sz="1800" b="0" i="0" u="none" strike="noStrike" cap="none">
                <a:solidFill>
                  <a:srgbClr val="40403D"/>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sp>
        <p:nvSpPr>
          <p:cNvPr id="352" name="Google Shape;352;p53"/>
          <p:cNvSpPr txBox="1"/>
          <p:nvPr/>
        </p:nvSpPr>
        <p:spPr>
          <a:xfrm>
            <a:off x="765041" y="666572"/>
            <a:ext cx="10481093"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4400"/>
              <a:buFont typeface="Quattrocento Sans"/>
              <a:buNone/>
            </a:pPr>
            <a:r>
              <a:rPr lang="en-US" sz="4400" b="0" i="0" u="none" strike="noStrike" cap="none">
                <a:solidFill>
                  <a:srgbClr val="40403D"/>
                </a:solidFill>
                <a:latin typeface="Quattrocento Sans"/>
                <a:ea typeface="Quattrocento Sans"/>
                <a:cs typeface="Quattrocento Sans"/>
                <a:sym typeface="Quattrocento Sans"/>
              </a:rPr>
              <a:t>Contact Us!</a:t>
            </a:r>
            <a:endParaRPr sz="1400" b="0" i="0" u="none" strike="noStrike" cap="none">
              <a:solidFill>
                <a:srgbClr val="000000"/>
              </a:solidFill>
              <a:latin typeface="Arial"/>
              <a:ea typeface="Arial"/>
              <a:cs typeface="Arial"/>
              <a:sym typeface="Arial"/>
            </a:endParaRPr>
          </a:p>
        </p:txBody>
      </p:sp>
      <p:sp>
        <p:nvSpPr>
          <p:cNvPr id="353" name="Google Shape;353;p53"/>
          <p:cNvSpPr txBox="1">
            <a:spLocks noGrp="1"/>
          </p:cNvSpPr>
          <p:nvPr>
            <p:ph type="body" idx="1"/>
          </p:nvPr>
        </p:nvSpPr>
        <p:spPr>
          <a:xfrm>
            <a:off x="765175" y="1624013"/>
            <a:ext cx="10463213" cy="28654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53"/>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53"/>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56" name="Google Shape;356;p53"/>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7"/>
        <p:cNvGrpSpPr/>
        <p:nvPr/>
      </p:nvGrpSpPr>
      <p:grpSpPr>
        <a:xfrm>
          <a:off x="0" y="0"/>
          <a:ext cx="0" cy="0"/>
          <a:chOff x="0" y="0"/>
          <a:chExt cx="0" cy="0"/>
        </a:xfrm>
      </p:grpSpPr>
      <p:sp>
        <p:nvSpPr>
          <p:cNvPr id="358" name="Google Shape;358;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5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60" name="Google Shape;360;p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361" name="Google Shape;361;p54"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362" name="Google Shape;362;p54"/>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54"/>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64" name="Google Shape;364;p54"/>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5"/>
        <p:cNvGrpSpPr/>
        <p:nvPr/>
      </p:nvGrpSpPr>
      <p:grpSpPr>
        <a:xfrm>
          <a:off x="0" y="0"/>
          <a:ext cx="0" cy="0"/>
          <a:chOff x="0" y="0"/>
          <a:chExt cx="0" cy="0"/>
        </a:xfrm>
      </p:grpSpPr>
      <p:sp>
        <p:nvSpPr>
          <p:cNvPr id="366" name="Google Shape;366;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5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68" name="Google Shape;368;p5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369" name="Google Shape;369;p55"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370" name="Google Shape;370;p55"/>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p55"/>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72" name="Google Shape;372;p55"/>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_BLANK">
  <p:cSld name="1_BLANK_BLANK">
    <p:spTree>
      <p:nvGrpSpPr>
        <p:cNvPr id="1" name="Shape 373"/>
        <p:cNvGrpSpPr/>
        <p:nvPr/>
      </p:nvGrpSpPr>
      <p:grpSpPr>
        <a:xfrm>
          <a:off x="0" y="0"/>
          <a:ext cx="0" cy="0"/>
          <a:chOff x="0" y="0"/>
          <a:chExt cx="0" cy="0"/>
        </a:xfrm>
      </p:grpSpPr>
      <p:pic>
        <p:nvPicPr>
          <p:cNvPr id="374" name="Google Shape;374;p56"/>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375" name="Google Shape;375;p56"/>
          <p:cNvSpPr txBox="1">
            <a:spLocks noGrp="1"/>
          </p:cNvSpPr>
          <p:nvPr>
            <p:ph type="title"/>
          </p:nvPr>
        </p:nvSpPr>
        <p:spPr>
          <a:xfrm>
            <a:off x="838200" y="42227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56"/>
          <p:cNvSpPr txBox="1">
            <a:spLocks noGrp="1"/>
          </p:cNvSpPr>
          <p:nvPr>
            <p:ph type="body" idx="1"/>
          </p:nvPr>
        </p:nvSpPr>
        <p:spPr>
          <a:xfrm>
            <a:off x="838200" y="1882775"/>
            <a:ext cx="10515600" cy="392747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500"/>
              </a:spcBef>
              <a:spcAft>
                <a:spcPts val="0"/>
              </a:spcAft>
              <a:buClr>
                <a:schemeClr val="dk1"/>
              </a:buClr>
              <a:buSzPts val="2400"/>
              <a:buChar char="•"/>
              <a:defRPr>
                <a:latin typeface="Quattrocento Sans"/>
                <a:ea typeface="Quattrocento Sans"/>
                <a:cs typeface="Quattrocento Sans"/>
                <a:sym typeface="Quattrocento Sans"/>
              </a:defRPr>
            </a:lvl2pPr>
            <a:lvl3pPr marL="1371600" lvl="2" indent="-355600" algn="l">
              <a:lnSpc>
                <a:spcPct val="90000"/>
              </a:lnSpc>
              <a:spcBef>
                <a:spcPts val="500"/>
              </a:spcBef>
              <a:spcAft>
                <a:spcPts val="0"/>
              </a:spcAft>
              <a:buClr>
                <a:schemeClr val="dk1"/>
              </a:buClr>
              <a:buSzPts val="2000"/>
              <a:buChar char="•"/>
              <a:defRPr>
                <a:latin typeface="Quattrocento Sans"/>
                <a:ea typeface="Quattrocento Sans"/>
                <a:cs typeface="Quattrocento Sans"/>
                <a:sym typeface="Quattrocento Sans"/>
              </a:defRPr>
            </a:lvl3pPr>
            <a:lvl4pPr marL="1828800" lvl="3"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4pPr>
            <a:lvl5pPr marL="2286000" lvl="4"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p56"/>
          <p:cNvSpPr txBox="1"/>
          <p:nvPr/>
        </p:nvSpPr>
        <p:spPr>
          <a:xfrm>
            <a:off x="10071279" y="6321973"/>
            <a:ext cx="1992344"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2"/>
                </a:solidFill>
                <a:latin typeface="Quattrocento Sans"/>
                <a:ea typeface="Quattrocento Sans"/>
                <a:cs typeface="Quattrocento Sans"/>
                <a:sym typeface="Quattrocento Sans"/>
              </a:rPr>
              <a:t>November 2019  |   </a:t>
            </a:r>
            <a:fld id="{00000000-1234-1234-1234-123412341234}" type="slidenum">
              <a:rPr lang="en-US" sz="1200" b="0" i="0" u="none" strike="noStrike" cap="none">
                <a:solidFill>
                  <a:schemeClr val="lt2"/>
                </a:solidFill>
                <a:latin typeface="Quattrocento Sans"/>
                <a:ea typeface="Quattrocento Sans"/>
                <a:cs typeface="Quattrocento Sans"/>
                <a:sym typeface="Quattrocento Sans"/>
              </a:rPr>
              <a:t>‹#›</a:t>
            </a:fld>
            <a:endParaRPr sz="1200" b="0" i="0" u="none" strike="noStrike" cap="none">
              <a:solidFill>
                <a:schemeClr val="lt2"/>
              </a:solidFill>
              <a:latin typeface="Quattrocento Sans"/>
              <a:ea typeface="Quattrocento Sans"/>
              <a:cs typeface="Quattrocento Sans"/>
              <a:sym typeface="Quattrocento Sans"/>
            </a:endParaRPr>
          </a:p>
        </p:txBody>
      </p:sp>
      <p:sp>
        <p:nvSpPr>
          <p:cNvPr id="378" name="Google Shape;378;p56"/>
          <p:cNvSpPr/>
          <p:nvPr/>
        </p:nvSpPr>
        <p:spPr>
          <a:xfrm>
            <a:off x="5467333" y="6278316"/>
            <a:ext cx="2066807" cy="30777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2"/>
                </a:solidFill>
                <a:latin typeface="Quattrocento Sans"/>
                <a:ea typeface="Quattrocento Sans"/>
                <a:cs typeface="Quattrocento Sans"/>
                <a:sym typeface="Quattrocento Sans"/>
              </a:rPr>
              <a:t>| </a:t>
            </a:r>
            <a:r>
              <a:rPr lang="en-US" sz="1200" b="0" i="0" u="none" strike="noStrike" cap="none">
                <a:solidFill>
                  <a:schemeClr val="lt2"/>
                </a:solidFill>
                <a:latin typeface="Quattrocento Sans"/>
                <a:ea typeface="Quattrocento Sans"/>
                <a:cs typeface="Quattrocento Sans"/>
                <a:sym typeface="Quattrocento Sans"/>
              </a:rPr>
              <a:t>Special Education</a:t>
            </a:r>
            <a:endParaRPr sz="12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border">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37"/>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45" name="Google Shape;245;p37"/>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38"/>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sz="3200">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38"/>
          <p:cNvSpPr/>
          <p:nvPr/>
        </p:nvSpPr>
        <p:spPr>
          <a:xfrm>
            <a:off x="0" y="6165408"/>
            <a:ext cx="12192000" cy="685800"/>
          </a:xfrm>
          <a:prstGeom prst="rect">
            <a:avLst/>
          </a:prstGeom>
          <a:solidFill>
            <a:srgbClr val="FFF3CD"/>
          </a:solidFill>
          <a:ln w="12700"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0" name="Google Shape;250;p38"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251" name="Google Shape;251;p38"/>
          <p:cNvSpPr txBox="1">
            <a:spLocks noGrp="1"/>
          </p:cNvSpPr>
          <p:nvPr>
            <p:ph type="dt" idx="10"/>
          </p:nvPr>
        </p:nvSpPr>
        <p:spPr>
          <a:xfrm>
            <a:off x="9709640" y="6304790"/>
            <a:ext cx="1531571"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2" name="Google Shape;252;p38"/>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53" name="Google Shape;253;p38"/>
          <p:cNvSpPr txBox="1">
            <a:spLocks noGrp="1"/>
          </p:cNvSpPr>
          <p:nvPr>
            <p:ph type="ftr" idx="11"/>
          </p:nvPr>
        </p:nvSpPr>
        <p:spPr>
          <a:xfrm>
            <a:off x="3046567" y="6299047"/>
            <a:ext cx="581755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4" name="Google Shape;254;p38"/>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Border">
    <p:spTree>
      <p:nvGrpSpPr>
        <p:cNvPr id="1" name="Shape 255"/>
        <p:cNvGrpSpPr/>
        <p:nvPr/>
      </p:nvGrpSpPr>
      <p:grpSpPr>
        <a:xfrm>
          <a:off x="0" y="0"/>
          <a:ext cx="0" cy="0"/>
          <a:chOff x="0" y="0"/>
          <a:chExt cx="0" cy="0"/>
        </a:xfrm>
      </p:grpSpPr>
      <p:sp>
        <p:nvSpPr>
          <p:cNvPr id="256" name="Google Shape;256;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7" name="Google Shape;257;p39"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258" name="Google Shape;258;p39"/>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59" name="Google Shape;259;p39"/>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67"/>
        <p:cNvGrpSpPr/>
        <p:nvPr/>
      </p:nvGrpSpPr>
      <p:grpSpPr>
        <a:xfrm>
          <a:off x="0" y="0"/>
          <a:ext cx="0" cy="0"/>
          <a:chOff x="0" y="0"/>
          <a:chExt cx="0" cy="0"/>
        </a:xfrm>
      </p:grpSpPr>
      <p:sp>
        <p:nvSpPr>
          <p:cNvPr id="268" name="Google Shape;268;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nect with OSPI">
  <p:cSld name="Connect with OSPI">
    <p:spTree>
      <p:nvGrpSpPr>
        <p:cNvPr id="1" name="Shape 269"/>
        <p:cNvGrpSpPr/>
        <p:nvPr/>
      </p:nvGrpSpPr>
      <p:grpSpPr>
        <a:xfrm>
          <a:off x="0" y="0"/>
          <a:ext cx="0" cy="0"/>
          <a:chOff x="0" y="0"/>
          <a:chExt cx="0" cy="0"/>
        </a:xfrm>
      </p:grpSpPr>
      <p:sp>
        <p:nvSpPr>
          <p:cNvPr id="270" name="Google Shape;270;p42"/>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1" name="Google Shape;271;p42"/>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72" name="Google Shape;272;p42"/>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273" name="Google Shape;273;p42" title="OSPI logo"/>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274" name="Google Shape;274;p42"/>
          <p:cNvSpPr txBox="1"/>
          <p:nvPr/>
        </p:nvSpPr>
        <p:spPr>
          <a:xfrm>
            <a:off x="1837346" y="2290273"/>
            <a:ext cx="8015955"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Connect with us!</a:t>
            </a:r>
            <a:endParaRPr sz="1400" b="0" i="0" u="none" strike="noStrike" cap="none">
              <a:solidFill>
                <a:srgbClr val="000000"/>
              </a:solidFill>
              <a:latin typeface="Arial"/>
              <a:ea typeface="Arial"/>
              <a:cs typeface="Arial"/>
              <a:sym typeface="Arial"/>
            </a:endParaRPr>
          </a:p>
        </p:txBody>
      </p:sp>
      <p:sp>
        <p:nvSpPr>
          <p:cNvPr id="275" name="Google Shape;275;p42"/>
          <p:cNvSpPr/>
          <p:nvPr/>
        </p:nvSpPr>
        <p:spPr>
          <a:xfrm>
            <a:off x="0" y="3247402"/>
            <a:ext cx="12192000" cy="3610598"/>
          </a:xfrm>
          <a:prstGeom prst="rect">
            <a:avLst/>
          </a:prstGeom>
          <a:solidFill>
            <a:srgbClr val="FFF3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p42" title="Facebook Icon"/>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277" name="Google Shape;277;p42" title="Website Icon"/>
          <p:cNvPicPr preferRelativeResize="0"/>
          <p:nvPr/>
        </p:nvPicPr>
        <p:blipFill rotWithShape="1">
          <a:blip r:embed="rId4">
            <a:alphaModFix/>
          </a:blip>
          <a:srcRect/>
          <a:stretch/>
        </p:blipFill>
        <p:spPr>
          <a:xfrm>
            <a:off x="1914909" y="3815951"/>
            <a:ext cx="553212" cy="539718"/>
          </a:xfrm>
          <a:prstGeom prst="rect">
            <a:avLst/>
          </a:prstGeom>
          <a:noFill/>
          <a:ln>
            <a:noFill/>
          </a:ln>
        </p:spPr>
      </p:pic>
      <p:pic>
        <p:nvPicPr>
          <p:cNvPr id="278" name="Google Shape;278;p42" title="LinkedIn Icon"/>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279" name="Google Shape;279;p42" title="Medium Icon"/>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280" name="Google Shape;280;p42" title="Twitter Icon"/>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281" name="Google Shape;281;p42" title="YouTube Icon"/>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282" name="Google Shape;282;p42"/>
          <p:cNvSpPr txBox="1"/>
          <p:nvPr/>
        </p:nvSpPr>
        <p:spPr>
          <a:xfrm>
            <a:off x="7181113" y="3863209"/>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facebook.com/waospi</a:t>
            </a:r>
            <a:endParaRPr sz="2000" b="0" i="0" u="none" strike="noStrike" cap="none">
              <a:solidFill>
                <a:schemeClr val="dk1"/>
              </a:solidFill>
              <a:latin typeface="Calibri"/>
              <a:ea typeface="Calibri"/>
              <a:cs typeface="Calibri"/>
              <a:sym typeface="Calibri"/>
            </a:endParaRPr>
          </a:p>
        </p:txBody>
      </p:sp>
      <p:sp>
        <p:nvSpPr>
          <p:cNvPr id="283" name="Google Shape;283;p42"/>
          <p:cNvSpPr txBox="1"/>
          <p:nvPr/>
        </p:nvSpPr>
        <p:spPr>
          <a:xfrm>
            <a:off x="2620317" y="4852987"/>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twitter.com/waospi</a:t>
            </a:r>
            <a:endParaRPr sz="2000" b="0" i="0" u="none" strike="noStrike" cap="none">
              <a:solidFill>
                <a:schemeClr val="dk1"/>
              </a:solidFill>
              <a:latin typeface="Calibri"/>
              <a:ea typeface="Calibri"/>
              <a:cs typeface="Calibri"/>
              <a:sym typeface="Calibri"/>
            </a:endParaRPr>
          </a:p>
        </p:txBody>
      </p:sp>
      <p:sp>
        <p:nvSpPr>
          <p:cNvPr id="284" name="Google Shape;284;p42"/>
          <p:cNvSpPr txBox="1"/>
          <p:nvPr/>
        </p:nvSpPr>
        <p:spPr>
          <a:xfrm>
            <a:off x="7155817" y="478376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youtube.com/waospi</a:t>
            </a:r>
            <a:endParaRPr sz="2000" b="0" i="0" u="none" strike="noStrike" cap="none">
              <a:solidFill>
                <a:schemeClr val="dk1"/>
              </a:solidFill>
              <a:latin typeface="Calibri"/>
              <a:ea typeface="Calibri"/>
              <a:cs typeface="Calibri"/>
              <a:sym typeface="Calibri"/>
            </a:endParaRPr>
          </a:p>
        </p:txBody>
      </p:sp>
      <p:sp>
        <p:nvSpPr>
          <p:cNvPr id="285" name="Google Shape;285;p42"/>
          <p:cNvSpPr txBox="1"/>
          <p:nvPr/>
        </p:nvSpPr>
        <p:spPr>
          <a:xfrm>
            <a:off x="2609213" y="570610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medium.com/waospi</a:t>
            </a:r>
            <a:endParaRPr sz="2000" b="0" i="0" u="none" strike="noStrike" cap="none">
              <a:solidFill>
                <a:schemeClr val="dk1"/>
              </a:solidFill>
              <a:latin typeface="Calibri"/>
              <a:ea typeface="Calibri"/>
              <a:cs typeface="Calibri"/>
              <a:sym typeface="Calibri"/>
            </a:endParaRPr>
          </a:p>
        </p:txBody>
      </p:sp>
      <p:sp>
        <p:nvSpPr>
          <p:cNvPr id="286" name="Google Shape;286;p42"/>
          <p:cNvSpPr txBox="1"/>
          <p:nvPr/>
        </p:nvSpPr>
        <p:spPr>
          <a:xfrm>
            <a:off x="7155817" y="5660123"/>
            <a:ext cx="367786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linkedin.com/company/waospi</a:t>
            </a:r>
            <a:endParaRPr sz="2000" b="0" i="0" u="none" strike="noStrike" cap="none">
              <a:solidFill>
                <a:schemeClr val="dk1"/>
              </a:solidFill>
              <a:latin typeface="Calibri"/>
              <a:ea typeface="Calibri"/>
              <a:cs typeface="Calibri"/>
              <a:sym typeface="Calibri"/>
            </a:endParaRPr>
          </a:p>
        </p:txBody>
      </p:sp>
      <p:sp>
        <p:nvSpPr>
          <p:cNvPr id="287" name="Google Shape;287;p42"/>
          <p:cNvSpPr txBox="1"/>
          <p:nvPr/>
        </p:nvSpPr>
        <p:spPr>
          <a:xfrm>
            <a:off x="2597651" y="3868910"/>
            <a:ext cx="270475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k12.wa.us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_BLANK">
  <p:cSld name="BLANK_BLANK">
    <p:spTree>
      <p:nvGrpSpPr>
        <p:cNvPr id="1" name="Shape 288"/>
        <p:cNvGrpSpPr/>
        <p:nvPr/>
      </p:nvGrpSpPr>
      <p:grpSpPr>
        <a:xfrm>
          <a:off x="0" y="0"/>
          <a:ext cx="0" cy="0"/>
          <a:chOff x="0" y="0"/>
          <a:chExt cx="0" cy="0"/>
        </a:xfrm>
      </p:grpSpPr>
      <p:pic>
        <p:nvPicPr>
          <p:cNvPr id="289" name="Google Shape;289;p43"/>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290" name="Google Shape;290;p43"/>
          <p:cNvSpPr txBox="1"/>
          <p:nvPr/>
        </p:nvSpPr>
        <p:spPr>
          <a:xfrm>
            <a:off x="10178041" y="6321973"/>
            <a:ext cx="1885582"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2"/>
                </a:solidFill>
                <a:latin typeface="Quattrocento Sans"/>
                <a:ea typeface="Quattrocento Sans"/>
                <a:cs typeface="Quattrocento Sans"/>
                <a:sym typeface="Quattrocento Sans"/>
              </a:rPr>
              <a:t>November 7, 2019   </a:t>
            </a:r>
            <a:fld id="{00000000-1234-1234-1234-123412341234}" type="slidenum">
              <a:rPr lang="en-US" sz="1200" b="0" i="0" u="none" strike="noStrike" cap="none">
                <a:solidFill>
                  <a:schemeClr val="lt2"/>
                </a:solidFill>
                <a:latin typeface="Quattrocento Sans"/>
                <a:ea typeface="Quattrocento Sans"/>
                <a:cs typeface="Quattrocento Sans"/>
                <a:sym typeface="Quattrocento Sans"/>
              </a:rPr>
              <a:t>‹#›</a:t>
            </a:fld>
            <a:endParaRPr sz="1200" b="0" i="0" u="none" strike="noStrike" cap="none">
              <a:solidFill>
                <a:schemeClr val="lt2"/>
              </a:solidFill>
              <a:latin typeface="Quattrocento Sans"/>
              <a:ea typeface="Quattrocento Sans"/>
              <a:cs typeface="Quattrocento Sans"/>
              <a:sym typeface="Quattrocento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1"/>
        <p:cNvGrpSpPr/>
        <p:nvPr/>
      </p:nvGrpSpPr>
      <p:grpSpPr>
        <a:xfrm>
          <a:off x="0" y="0"/>
          <a:ext cx="0" cy="0"/>
          <a:chOff x="0" y="0"/>
          <a:chExt cx="0" cy="0"/>
        </a:xfrm>
      </p:grpSpPr>
      <p:sp>
        <p:nvSpPr>
          <p:cNvPr id="292" name="Google Shape;292;p44"/>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9"/>
        <p:cNvGrpSpPr/>
        <p:nvPr/>
      </p:nvGrpSpPr>
      <p:grpSpPr>
        <a:xfrm>
          <a:off x="0" y="0"/>
          <a:ext cx="0" cy="0"/>
          <a:chOff x="0" y="0"/>
          <a:chExt cx="0" cy="0"/>
        </a:xfrm>
      </p:grpSpPr>
      <p:sp>
        <p:nvSpPr>
          <p:cNvPr id="300" name="Google Shape;30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46"/>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46"/>
          <p:cNvSpPr/>
          <p:nvPr/>
        </p:nvSpPr>
        <p:spPr>
          <a:xfrm>
            <a:off x="0" y="6165408"/>
            <a:ext cx="12192000" cy="685800"/>
          </a:xfrm>
          <a:prstGeom prst="rect">
            <a:avLst/>
          </a:prstGeom>
          <a:solidFill>
            <a:srgbClr val="FFF3CD"/>
          </a:solidFill>
          <a:ln w="12700"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303" name="Google Shape;303;p46"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304" name="Google Shape;304;p46"/>
          <p:cNvSpPr txBox="1">
            <a:spLocks noGrp="1"/>
          </p:cNvSpPr>
          <p:nvPr>
            <p:ph type="dt" idx="10"/>
          </p:nvPr>
        </p:nvSpPr>
        <p:spPr>
          <a:xfrm>
            <a:off x="9709640" y="6304790"/>
            <a:ext cx="153157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46"/>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06" name="Google Shape;306;p46"/>
          <p:cNvSpPr txBox="1">
            <a:spLocks noGrp="1"/>
          </p:cNvSpPr>
          <p:nvPr>
            <p:ph type="ftr" idx="11"/>
          </p:nvPr>
        </p:nvSpPr>
        <p:spPr>
          <a:xfrm>
            <a:off x="3046567" y="6299047"/>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46"/>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2" name="Google Shape;232;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3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5" r:id="rId5"/>
    <p:sldLayoutId id="2147483686" r:id="rId6"/>
    <p:sldLayoutId id="2147483687" r:id="rId7"/>
    <p:sldLayoutId id="214748368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3"/>
        <p:cNvGrpSpPr/>
        <p:nvPr/>
      </p:nvGrpSpPr>
      <p:grpSpPr>
        <a:xfrm>
          <a:off x="0" y="0"/>
          <a:ext cx="0" cy="0"/>
          <a:chOff x="0" y="0"/>
          <a:chExt cx="0" cy="0"/>
        </a:xfrm>
      </p:grpSpPr>
      <p:sp>
        <p:nvSpPr>
          <p:cNvPr id="294" name="Google Shape;29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5" name="Google Shape;295;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96" name="Google Shape;296;p45"/>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97" name="Google Shape;297;p45"/>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98" name="Google Shape;298;p45"/>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ania.may@k12.wa.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hirschmk@seattleu.edu" TargetMode="External"/><Relationship Id="rId4" Type="http://schemas.openxmlformats.org/officeDocument/2006/relationships/hyperlink" Target="mailto:Alexandra.toney@k12.wa.u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document/d/1lQtoLg93BhN7MjnO9i33wNOrdJnOUhUAT1N_94KQXSU/edit"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intensiveintervention.org/resource/supporting-students-disabilities-school-and-hom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id.iste.org/docs/excerpts/K12OLL-excerpt.pdf" TargetMode="External"/><Relationship Id="rId3" Type="http://schemas.openxmlformats.org/officeDocument/2006/relationships/hyperlink" Target="https://www.oercommons.org/hubs/washington" TargetMode="External"/><Relationship Id="rId7" Type="http://schemas.openxmlformats.org/officeDocument/2006/relationships/hyperlink" Target="https://assets-global.website-files.com/5d3725188825e071f1670246/5ec5b501d9dada332e1e545b_Supporting%20Students%20with%20Disabilities%20at%20School%20and%20Home-%20%20A%20Guide%20for%20Teachers%20to%20Support%20Families%20and%20Students.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cec.sped.org/Tools-and-Resources/Resources-for-Teaching-Remotely/Webinars/Quick-Takes-for-Teaching-Online/Quick-Take-Coteaching" TargetMode="External"/><Relationship Id="rId5" Type="http://schemas.openxmlformats.org/officeDocument/2006/relationships/hyperlink" Target="https://www.k12.wa.us/sites/default/files/public/specialed/inclusion/IPP-Distance-Learning-Resources-SWDs.xlsx" TargetMode="External"/><Relationship Id="rId10" Type="http://schemas.openxmlformats.org/officeDocument/2006/relationships/hyperlink" Target="http://www.cast.org/whats-new/remote-learning-resources.html" TargetMode="External"/><Relationship Id="rId4" Type="http://schemas.openxmlformats.org/officeDocument/2006/relationships/hyperlink" Target="https://www.k12.wa.us/sites/default/files/public/specialed/inclusion/Online-PD-Support-SWDs.xlsx" TargetMode="External"/><Relationship Id="rId9" Type="http://schemas.openxmlformats.org/officeDocument/2006/relationships/hyperlink" Target="http://udloncampus.cast.org/page/teach_executive"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iris.peabody.vanderbilt.edu/module/c19/" TargetMode="External"/><Relationship Id="rId3" Type="http://schemas.openxmlformats.org/officeDocument/2006/relationships/hyperlink" Target="https://www.youtube.com/watch?v=8-mU6rdyAeQ" TargetMode="External"/><Relationship Id="rId7" Type="http://schemas.openxmlformats.org/officeDocument/2006/relationships/hyperlink" Target="http://plantowork.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informingfamilies.org/ages/ages-14-21/" TargetMode="External"/><Relationship Id="rId5" Type="http://schemas.openxmlformats.org/officeDocument/2006/relationships/hyperlink" Target="https://www.youtube.com/watch?v=PklDQIxXjxI" TargetMode="External"/><Relationship Id="rId4" Type="http://schemas.openxmlformats.org/officeDocument/2006/relationships/hyperlink" Target="https://www.youtube.com/watch?v=h0wBI0iOu8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k12.wa.us/sites/default/files/public/specialed/pubdocs/LRE-Case-Study.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gcs.org/cms/lib/DC00001581/Centricity/Domain/313/IDEA%20Best%20Practices%20Document%20Final.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gcs.org/cms/lib/DC00001581/Centricity/Domain/313/IDEA%20Best%20Practices%20Document%20Final.pdf" TargetMode="External"/><Relationship Id="rId7" Type="http://schemas.openxmlformats.org/officeDocument/2006/relationships/hyperlink" Target="https://publications.ici.umn.edu/ties/building-engagement-with-distance-learning/transition-back-to-schoo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publications.ici.umn.edu/ties/building-engagement-with-distance-learning/effective-specially-designed-instruction-within-the-distance-learning-environment" TargetMode="External"/><Relationship Id="rId5" Type="http://schemas.openxmlformats.org/officeDocument/2006/relationships/hyperlink" Target="https://www.k12.wa.us/sites/default/files/public/specialed/monthlyupdates/sept2018updates.pdf" TargetMode="External"/><Relationship Id="rId4" Type="http://schemas.openxmlformats.org/officeDocument/2006/relationships/hyperlink" Target="https://intensiveintervention.org/resource/FAQ-collecting-progress-monitoring-data-virtuall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k12.wa.us/"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wkDOPxewP48&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ncesd.zoom.us/webinar/register/WN_zQZFvQvKS_Km3F8gWN1khw" TargetMode="External"/><Relationship Id="rId4" Type="http://schemas.openxmlformats.org/officeDocument/2006/relationships/hyperlink" Target="https://www.k12.wa.us/sites/default/files/public/specialed/monthlyupdates/LRE-Case-Study-1of3-Elem-Beh.ppt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clipart-library.com/data_images/141710.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12.wa.us/sites/default/files/public/specialed/pubdocs/Providing-Services-SWDs-School-Closures-QandA.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deadata.org/sites/default/files/media/documents/2020-07/Ed_Environments_White_Paper.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channel/UC2W4kzqtH8Vdrli8867aks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ideadata.org/sites/default/files/media/documents/2020-07/Ed_Environments_White_Paper.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0"/>
          <p:cNvSpPr txBox="1">
            <a:spLocks noGrp="1"/>
          </p:cNvSpPr>
          <p:nvPr>
            <p:ph type="ctrTitle"/>
          </p:nvPr>
        </p:nvSpPr>
        <p:spPr>
          <a:xfrm>
            <a:off x="289214" y="503922"/>
            <a:ext cx="11627003" cy="297270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5400"/>
              <a:buNone/>
            </a:pPr>
            <a:r>
              <a:rPr lang="en-US" sz="5400" b="1">
                <a:latin typeface="Quattrocento Sans"/>
                <a:ea typeface="Quattrocento Sans"/>
                <a:cs typeface="Quattrocento Sans"/>
                <a:sym typeface="Quattrocento Sans"/>
              </a:rPr>
              <a:t>AESD/OSPI</a:t>
            </a:r>
            <a:r>
              <a:rPr lang="en-US" sz="5400">
                <a:latin typeface="Quattrocento Sans"/>
                <a:ea typeface="Quattrocento Sans"/>
                <a:cs typeface="Quattrocento Sans"/>
                <a:sym typeface="Quattrocento Sans"/>
              </a:rPr>
              <a:t>/CCTS</a:t>
            </a:r>
            <a:br>
              <a:rPr lang="en-US" sz="5400" b="1">
                <a:latin typeface="Quattrocento Sans"/>
                <a:ea typeface="Quattrocento Sans"/>
                <a:cs typeface="Quattrocento Sans"/>
                <a:sym typeface="Quattrocento Sans"/>
              </a:rPr>
            </a:br>
            <a:r>
              <a:rPr lang="en-US" sz="5400" b="1">
                <a:latin typeface="Quattrocento Sans"/>
                <a:ea typeface="Quattrocento Sans"/>
                <a:cs typeface="Quattrocento Sans"/>
                <a:sym typeface="Quattrocento Sans"/>
              </a:rPr>
              <a:t>LRE Case </a:t>
            </a:r>
            <a:r>
              <a:rPr lang="en-US" sz="5400">
                <a:latin typeface="Quattrocento Sans"/>
                <a:ea typeface="Quattrocento Sans"/>
                <a:cs typeface="Quattrocento Sans"/>
                <a:sym typeface="Quattrocento Sans"/>
              </a:rPr>
              <a:t>Study We</a:t>
            </a:r>
            <a:r>
              <a:rPr lang="en-US" sz="5400"/>
              <a:t>binar Series</a:t>
            </a:r>
            <a:r>
              <a:rPr lang="en-US" sz="5400">
                <a:latin typeface="Quattrocento Sans"/>
                <a:ea typeface="Quattrocento Sans"/>
                <a:cs typeface="Quattrocento Sans"/>
                <a:sym typeface="Quattrocento Sans"/>
              </a:rPr>
              <a:t> 2</a:t>
            </a:r>
            <a:r>
              <a:rPr lang="en-US" sz="5400" b="1">
                <a:latin typeface="Quattrocento Sans"/>
                <a:ea typeface="Quattrocento Sans"/>
                <a:cs typeface="Quattrocento Sans"/>
                <a:sym typeface="Quattrocento Sans"/>
              </a:rPr>
              <a:t> of 3</a:t>
            </a:r>
            <a:r>
              <a:rPr lang="en-US" sz="5400">
                <a:latin typeface="Quattrocento Sans"/>
                <a:ea typeface="Quattrocento Sans"/>
                <a:cs typeface="Quattrocento Sans"/>
                <a:sym typeface="Quattrocento Sans"/>
              </a:rPr>
              <a:t>:</a:t>
            </a:r>
            <a:br>
              <a:rPr lang="en-US" sz="5400">
                <a:latin typeface="Quattrocento Sans"/>
                <a:ea typeface="Quattrocento Sans"/>
                <a:cs typeface="Quattrocento Sans"/>
                <a:sym typeface="Quattrocento Sans"/>
              </a:rPr>
            </a:br>
            <a:r>
              <a:rPr lang="en-US" sz="5400">
                <a:latin typeface="Quattrocento Sans"/>
                <a:ea typeface="Quattrocento Sans"/>
                <a:cs typeface="Quattrocento Sans"/>
                <a:sym typeface="Quattrocento Sans"/>
              </a:rPr>
              <a:t>Secondary Transition</a:t>
            </a:r>
            <a:endParaRPr sz="5400" b="1">
              <a:latin typeface="Quattrocento Sans"/>
              <a:ea typeface="Quattrocento Sans"/>
              <a:cs typeface="Quattrocento Sans"/>
              <a:sym typeface="Quattrocento Sans"/>
            </a:endParaRPr>
          </a:p>
        </p:txBody>
      </p:sp>
      <p:sp>
        <p:nvSpPr>
          <p:cNvPr id="408" name="Google Shape;408;p60"/>
          <p:cNvSpPr txBox="1"/>
          <p:nvPr/>
        </p:nvSpPr>
        <p:spPr>
          <a:xfrm>
            <a:off x="289214" y="3996117"/>
            <a:ext cx="3309743" cy="159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0403D"/>
              </a:buClr>
              <a:buSzPts val="4000"/>
              <a:buFont typeface="Arial"/>
              <a:buNone/>
            </a:pPr>
            <a:r>
              <a:rPr lang="en-US" sz="3600" b="0" i="0" u="none" strike="noStrike" cap="none" dirty="0">
                <a:solidFill>
                  <a:srgbClr val="40403D"/>
                </a:solidFill>
                <a:latin typeface="Quattrocento Sans"/>
                <a:ea typeface="Quattrocento Sans"/>
                <a:cs typeface="Segoe UI" panose="020B0502040204020203" pitchFamily="34" charset="0"/>
                <a:sym typeface="Quattrocento Sans"/>
              </a:rPr>
              <a:t>Tania May</a:t>
            </a:r>
            <a:endParaRPr sz="3600" b="0" i="0" u="none" strike="noStrike" cap="none" dirty="0">
              <a:solidFill>
                <a:srgbClr val="40403D"/>
              </a:solidFill>
              <a:latin typeface="Quattrocento Sans"/>
              <a:ea typeface="Quattrocento Sans"/>
              <a:cs typeface="Segoe UI" panose="020B0502040204020203" pitchFamily="34" charset="0"/>
              <a:sym typeface="Quattrocento Sans"/>
            </a:endParaRPr>
          </a:p>
          <a:p>
            <a:pPr marL="0" marR="0" lvl="0" indent="0" algn="ctr" rtl="0">
              <a:spcBef>
                <a:spcPts val="0"/>
              </a:spcBef>
              <a:spcAft>
                <a:spcPts val="0"/>
              </a:spcAft>
              <a:buNone/>
            </a:pPr>
            <a:r>
              <a:rPr lang="en-US" sz="1600" b="0" i="0" u="none" strike="noStrike" cap="none" dirty="0">
                <a:solidFill>
                  <a:srgbClr val="40403D"/>
                </a:solidFill>
                <a:latin typeface="Quattrocento Sans"/>
                <a:ea typeface="Quattrocento Sans"/>
                <a:cs typeface="Segoe UI" panose="020B0502040204020203" pitchFamily="34" charset="0"/>
                <a:sym typeface="Quattrocento Sans"/>
              </a:rPr>
              <a:t>OSPI Director of Special Education</a:t>
            </a:r>
            <a:endParaRPr sz="1600" b="0" i="0" u="none" strike="noStrike" cap="none" dirty="0">
              <a:solidFill>
                <a:srgbClr val="40403D"/>
              </a:solidFill>
              <a:latin typeface="Quattrocento Sans"/>
              <a:ea typeface="Quattrocento Sans"/>
              <a:cs typeface="Segoe UI" panose="020B0502040204020203" pitchFamily="34" charset="0"/>
              <a:sym typeface="Quattrocento Sans"/>
            </a:endParaRPr>
          </a:p>
          <a:p>
            <a:pPr marL="0" marR="0" lvl="0" indent="0" algn="ctr" rtl="0">
              <a:spcBef>
                <a:spcPts val="0"/>
              </a:spcBef>
              <a:spcAft>
                <a:spcPts val="0"/>
              </a:spcAft>
              <a:buNone/>
            </a:pPr>
            <a:r>
              <a:rPr lang="en-US" sz="2400" b="0" i="0" u="sng" strike="noStrike" cap="none" dirty="0">
                <a:solidFill>
                  <a:srgbClr val="0070C0"/>
                </a:solidFill>
                <a:latin typeface="Quattrocento Sans"/>
                <a:ea typeface="Quattrocento Sans"/>
                <a:cs typeface="Segoe UI" panose="020B0502040204020203" pitchFamily="34" charset="0"/>
                <a:sym typeface="Quattrocento Sans"/>
                <a:hlinkClick r:id="rId3">
                  <a:extLst>
                    <a:ext uri="{A12FA001-AC4F-418D-AE19-62706E023703}">
                      <ahyp:hlinkClr xmlns:ahyp="http://schemas.microsoft.com/office/drawing/2018/hyperlinkcolor" val="tx"/>
                    </a:ext>
                  </a:extLst>
                </a:hlinkClick>
              </a:rPr>
              <a:t>tania.may@k12.wa.us</a:t>
            </a:r>
            <a:r>
              <a:rPr lang="en-US" sz="2400" b="0" i="0" u="none" strike="noStrike" cap="none" dirty="0">
                <a:solidFill>
                  <a:srgbClr val="0070C0"/>
                </a:solidFill>
                <a:latin typeface="Quattrocento Sans"/>
                <a:ea typeface="Quattrocento Sans"/>
                <a:cs typeface="Segoe UI" panose="020B0502040204020203" pitchFamily="34" charset="0"/>
                <a:sym typeface="Quattrocento Sans"/>
              </a:rPr>
              <a:t>  </a:t>
            </a:r>
            <a:endParaRPr sz="2400" b="0" i="0" u="none" strike="noStrike" cap="none" dirty="0">
              <a:solidFill>
                <a:srgbClr val="0070C0"/>
              </a:solidFill>
              <a:latin typeface="Quattrocento Sans"/>
              <a:ea typeface="Quattrocento Sans"/>
              <a:cs typeface="Segoe UI" panose="020B0502040204020203" pitchFamily="34" charset="0"/>
              <a:sym typeface="Quattrocento Sans"/>
            </a:endParaRPr>
          </a:p>
        </p:txBody>
      </p:sp>
      <p:sp>
        <p:nvSpPr>
          <p:cNvPr id="410" name="Google Shape;410;p60"/>
          <p:cNvSpPr txBox="1"/>
          <p:nvPr/>
        </p:nvSpPr>
        <p:spPr>
          <a:xfrm>
            <a:off x="3845498" y="3996117"/>
            <a:ext cx="4059300" cy="159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0403D"/>
              </a:buClr>
              <a:buSzPts val="4000"/>
              <a:buFont typeface="Arial"/>
              <a:buNone/>
            </a:pPr>
            <a:r>
              <a:rPr lang="en-US" sz="3600" b="0" i="0" u="none" strike="noStrike" cap="none" dirty="0">
                <a:solidFill>
                  <a:srgbClr val="40403D"/>
                </a:solidFill>
                <a:latin typeface="Quattrocento Sans"/>
                <a:ea typeface="Quattrocento Sans"/>
                <a:cs typeface="Segoe UI" panose="020B0502040204020203" pitchFamily="34" charset="0"/>
                <a:sym typeface="Quattrocento Sans"/>
              </a:rPr>
              <a:t>Alexandra Toney</a:t>
            </a:r>
            <a:endParaRPr sz="3600" b="0" i="0" u="none" strike="noStrike" cap="none" dirty="0">
              <a:solidFill>
                <a:srgbClr val="40403D"/>
              </a:solidFill>
              <a:latin typeface="Quattrocento Sans"/>
              <a:ea typeface="Quattrocento Sans"/>
              <a:cs typeface="Segoe UI" panose="020B0502040204020203" pitchFamily="34" charset="0"/>
              <a:sym typeface="Quattrocento Sans"/>
            </a:endParaRPr>
          </a:p>
          <a:p>
            <a:pPr marL="0" marR="0" lvl="0" indent="0" algn="ctr" rtl="0">
              <a:spcBef>
                <a:spcPts val="0"/>
              </a:spcBef>
              <a:spcAft>
                <a:spcPts val="0"/>
              </a:spcAft>
              <a:buNone/>
            </a:pPr>
            <a:r>
              <a:rPr lang="en-US" sz="1800" b="0" i="0" u="none" strike="noStrike" cap="none" dirty="0">
                <a:solidFill>
                  <a:srgbClr val="40403D"/>
                </a:solidFill>
                <a:latin typeface="Quattrocento Sans"/>
                <a:ea typeface="Quattrocento Sans"/>
                <a:cs typeface="Segoe UI" panose="020B0502040204020203" pitchFamily="34" charset="0"/>
                <a:sym typeface="Quattrocento Sans"/>
              </a:rPr>
              <a:t>OSPI Program Supervisor</a:t>
            </a:r>
            <a:endParaRPr sz="1800" b="0" i="0" u="none" strike="noStrike" cap="none" dirty="0">
              <a:solidFill>
                <a:srgbClr val="40403D"/>
              </a:solidFill>
              <a:latin typeface="Quattrocento Sans"/>
              <a:ea typeface="Quattrocento Sans"/>
              <a:cs typeface="Segoe UI" panose="020B0502040204020203" pitchFamily="34" charset="0"/>
              <a:sym typeface="Quattrocento Sans"/>
            </a:endParaRPr>
          </a:p>
          <a:p>
            <a:pPr marL="0" marR="0" lvl="0" indent="0" algn="ctr" rtl="0">
              <a:spcBef>
                <a:spcPts val="0"/>
              </a:spcBef>
              <a:spcAft>
                <a:spcPts val="0"/>
              </a:spcAft>
              <a:buNone/>
            </a:pPr>
            <a:r>
              <a:rPr lang="en-US" sz="2400" b="0" i="0" u="sng" strike="noStrike" cap="none" dirty="0">
                <a:solidFill>
                  <a:srgbClr val="0070C0"/>
                </a:solidFill>
                <a:latin typeface="Quattrocento Sans"/>
                <a:ea typeface="Quattrocento Sans"/>
                <a:cs typeface="Segoe UI" panose="020B0502040204020203" pitchFamily="34" charset="0"/>
                <a:sym typeface="Quattrocento Sans"/>
                <a:hlinkClick r:id="rId4">
                  <a:extLst>
                    <a:ext uri="{A12FA001-AC4F-418D-AE19-62706E023703}">
                      <ahyp:hlinkClr xmlns:ahyp="http://schemas.microsoft.com/office/drawing/2018/hyperlinkcolor" val="tx"/>
                    </a:ext>
                  </a:extLst>
                </a:hlinkClick>
              </a:rPr>
              <a:t>alexandra.toney@k12.wa.us</a:t>
            </a:r>
            <a:r>
              <a:rPr lang="en-US" sz="2400" b="0" i="0" u="none" strike="noStrike" cap="none" dirty="0">
                <a:solidFill>
                  <a:srgbClr val="0070C0"/>
                </a:solidFill>
                <a:latin typeface="Quattrocento Sans"/>
                <a:ea typeface="Quattrocento Sans"/>
                <a:cs typeface="Segoe UI" panose="020B0502040204020203" pitchFamily="34" charset="0"/>
                <a:sym typeface="Quattrocento Sans"/>
              </a:rPr>
              <a:t>  </a:t>
            </a:r>
            <a:endParaRPr sz="2400" b="0" i="0" u="none" strike="noStrike" cap="none" dirty="0">
              <a:solidFill>
                <a:srgbClr val="0070C0"/>
              </a:solidFill>
              <a:latin typeface="Quattrocento Sans"/>
              <a:ea typeface="Quattrocento Sans"/>
              <a:cs typeface="Segoe UI" panose="020B0502040204020203" pitchFamily="34" charset="0"/>
              <a:sym typeface="Quattrocento Sans"/>
            </a:endParaRPr>
          </a:p>
        </p:txBody>
      </p:sp>
      <p:sp>
        <p:nvSpPr>
          <p:cNvPr id="409" name="Google Shape;409;p60"/>
          <p:cNvSpPr txBox="1"/>
          <p:nvPr/>
        </p:nvSpPr>
        <p:spPr>
          <a:xfrm>
            <a:off x="8023514" y="3996117"/>
            <a:ext cx="3879272" cy="1592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0" i="0" u="none" strike="noStrike" cap="none" dirty="0">
                <a:solidFill>
                  <a:srgbClr val="40403D"/>
                </a:solidFill>
                <a:latin typeface="Quattrocento Sans"/>
                <a:ea typeface="Quattrocento Sans"/>
                <a:cs typeface="Segoe UI" panose="020B0502040204020203" pitchFamily="34" charset="0"/>
                <a:sym typeface="Quattrocento Sans"/>
              </a:rPr>
              <a:t>Kris Hirschmann</a:t>
            </a:r>
            <a:endParaRPr sz="1800" b="0" i="0" u="none" strike="noStrike" cap="none" dirty="0">
              <a:solidFill>
                <a:schemeClr val="dk1"/>
              </a:solidFill>
              <a:sym typeface="Arial"/>
            </a:endParaRPr>
          </a:p>
          <a:p>
            <a:pPr marL="0" marR="0" lvl="0" indent="0" algn="ctr" rtl="0">
              <a:spcBef>
                <a:spcPts val="0"/>
              </a:spcBef>
              <a:spcAft>
                <a:spcPts val="0"/>
              </a:spcAft>
              <a:buNone/>
            </a:pPr>
            <a:r>
              <a:rPr lang="en-US" sz="1800" b="0" i="0" u="none" strike="noStrike" cap="none" dirty="0">
                <a:solidFill>
                  <a:srgbClr val="40403D"/>
                </a:solidFill>
                <a:latin typeface="Quattrocento Sans"/>
                <a:ea typeface="Quattrocento Sans"/>
                <a:cs typeface="Segoe UI" panose="020B0502040204020203" pitchFamily="34" charset="0"/>
                <a:sym typeface="Quattrocento Sans"/>
              </a:rPr>
              <a:t>CCTS Director of Transition Services</a:t>
            </a:r>
            <a:endParaRPr sz="2000" b="0" i="0" u="none" strike="noStrike" cap="none" dirty="0">
              <a:solidFill>
                <a:srgbClr val="40403D"/>
              </a:solidFill>
              <a:latin typeface="Quattrocento Sans"/>
              <a:ea typeface="Quattrocento Sans"/>
              <a:cs typeface="Segoe UI" panose="020B0502040204020203" pitchFamily="34" charset="0"/>
              <a:sym typeface="Quattrocento Sans"/>
            </a:endParaRPr>
          </a:p>
          <a:p>
            <a:pPr marL="0" marR="0" lvl="0" indent="0" algn="ctr" rtl="0">
              <a:spcBef>
                <a:spcPts val="0"/>
              </a:spcBef>
              <a:spcAft>
                <a:spcPts val="0"/>
              </a:spcAft>
              <a:buNone/>
            </a:pPr>
            <a:r>
              <a:rPr lang="en-US" sz="2400" b="0" i="0" u="sng" strike="noStrike" cap="none" dirty="0">
                <a:solidFill>
                  <a:srgbClr val="0070C0"/>
                </a:solidFill>
                <a:latin typeface="Quattrocento Sans"/>
                <a:ea typeface="Quattrocento Sans"/>
                <a:cs typeface="Segoe UI" panose="020B0502040204020203" pitchFamily="34" charset="0"/>
                <a:sym typeface="Quattrocento Sans"/>
                <a:hlinkClick r:id="rId5">
                  <a:extLst>
                    <a:ext uri="{A12FA001-AC4F-418D-AE19-62706E023703}">
                      <ahyp:hlinkClr xmlns:ahyp="http://schemas.microsoft.com/office/drawing/2018/hyperlinkcolor" val="tx"/>
                    </a:ext>
                  </a:extLst>
                </a:hlinkClick>
              </a:rPr>
              <a:t>hirschmk@seattleu.edu</a:t>
            </a:r>
            <a:r>
              <a:rPr lang="en-US" sz="2400" b="0" i="0" u="none" strike="noStrike" cap="none" dirty="0">
                <a:solidFill>
                  <a:srgbClr val="0070C0"/>
                </a:solidFill>
                <a:latin typeface="Quattrocento Sans"/>
                <a:ea typeface="Quattrocento Sans"/>
                <a:cs typeface="Segoe UI" panose="020B0502040204020203" pitchFamily="34" charset="0"/>
                <a:sym typeface="Quattrocento Sans"/>
              </a:rPr>
              <a:t> </a:t>
            </a:r>
            <a:r>
              <a:rPr lang="en-US" sz="2400" b="0" i="0" u="none" strike="noStrike" cap="none" dirty="0">
                <a:solidFill>
                  <a:srgbClr val="0070C0"/>
                </a:solidFill>
                <a:latin typeface="Quattrocento Sans"/>
                <a:ea typeface="Quattrocento Sans"/>
                <a:cs typeface="Quattrocento Sans"/>
                <a:sym typeface="Quattrocento Sans"/>
              </a:rPr>
              <a:t>  </a:t>
            </a:r>
            <a:endParaRPr sz="2400" b="0" i="0" u="none" strike="noStrike" cap="none" dirty="0">
              <a:solidFill>
                <a:srgbClr val="0070C0"/>
              </a:solidFill>
              <a:latin typeface="Quattrocento Sans"/>
              <a:ea typeface="Quattrocento Sans"/>
              <a:cs typeface="Quattrocento Sans"/>
              <a:sym typeface="Quattrocento Sans"/>
            </a:endParaRPr>
          </a:p>
        </p:txBody>
      </p:sp>
      <p:sp>
        <p:nvSpPr>
          <p:cNvPr id="411" name="Google Shape;411;p60"/>
          <p:cNvSpPr/>
          <p:nvPr/>
        </p:nvSpPr>
        <p:spPr>
          <a:xfrm>
            <a:off x="8436994" y="188715"/>
            <a:ext cx="3479223"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i="0" u="none" strike="noStrike" cap="none">
                <a:solidFill>
                  <a:srgbClr val="40403D"/>
                </a:solidFill>
                <a:latin typeface="Quattrocento Sans"/>
                <a:ea typeface="Quattrocento Sans"/>
                <a:cs typeface="Quattrocento Sans"/>
                <a:sym typeface="Quattrocento Sans"/>
              </a:rPr>
              <a:t>September 23, 2020</a:t>
            </a:r>
            <a:endParaRPr sz="2400" b="1"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9"/>
          <p:cNvSpPr txBox="1">
            <a:spLocks noGrp="1"/>
          </p:cNvSpPr>
          <p:nvPr>
            <p:ph type="title"/>
          </p:nvPr>
        </p:nvSpPr>
        <p:spPr>
          <a:xfrm>
            <a:off x="838200" y="238513"/>
            <a:ext cx="10515600" cy="6685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Tim’s Original IEP and Present Levels</a:t>
            </a:r>
            <a:endParaRPr/>
          </a:p>
        </p:txBody>
      </p:sp>
      <p:sp>
        <p:nvSpPr>
          <p:cNvPr id="493" name="Google Shape;493;p69"/>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10</a:t>
            </a:fld>
            <a:endParaRPr sz="1600" b="0" i="0" u="none" strike="noStrike" cap="none">
              <a:solidFill>
                <a:srgbClr val="40403D"/>
              </a:solidFill>
              <a:latin typeface="Quattrocento Sans"/>
              <a:ea typeface="Quattrocento Sans"/>
              <a:cs typeface="Quattrocento Sans"/>
              <a:sym typeface="Quattrocento Sans"/>
            </a:endParaRPr>
          </a:p>
        </p:txBody>
      </p:sp>
      <p:sp>
        <p:nvSpPr>
          <p:cNvPr id="494" name="Google Shape;494;p69"/>
          <p:cNvSpPr/>
          <p:nvPr/>
        </p:nvSpPr>
        <p:spPr>
          <a:xfrm>
            <a:off x="472599" y="1095832"/>
            <a:ext cx="11171582" cy="553997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2000"/>
              <a:buFont typeface="Quattrocento Sans"/>
              <a:buNone/>
            </a:pPr>
            <a:r>
              <a:rPr lang="en-US" sz="1800">
                <a:solidFill>
                  <a:srgbClr val="40403D"/>
                </a:solidFill>
                <a:latin typeface="Quattrocento Sans"/>
                <a:ea typeface="Quattrocento Sans"/>
                <a:cs typeface="Quattrocento Sans"/>
                <a:sym typeface="Quattrocento Sans"/>
              </a:rPr>
              <a:t>Tim</a:t>
            </a:r>
            <a:r>
              <a:rPr lang="en-US" sz="1800" b="0" i="0" u="none" strike="noStrike" cap="none">
                <a:solidFill>
                  <a:srgbClr val="40403D"/>
                </a:solidFill>
                <a:latin typeface="Quattrocento Sans"/>
                <a:ea typeface="Quattrocento Sans"/>
                <a:cs typeface="Quattrocento Sans"/>
                <a:sym typeface="Quattrocento Sans"/>
              </a:rPr>
              <a:t> will be entering into his second year of a half day transition program with 1</a:t>
            </a:r>
            <a:r>
              <a:rPr lang="en-US" sz="1800">
                <a:solidFill>
                  <a:srgbClr val="40403D"/>
                </a:solidFill>
                <a:latin typeface="Quattrocento Sans"/>
                <a:ea typeface="Quattrocento Sans"/>
                <a:cs typeface="Quattrocento Sans"/>
                <a:sym typeface="Quattrocento Sans"/>
              </a:rPr>
              <a:t>6</a:t>
            </a:r>
            <a:r>
              <a:rPr lang="en-US" sz="1800" b="0" i="0" u="none" strike="noStrike" cap="none">
                <a:solidFill>
                  <a:srgbClr val="40403D"/>
                </a:solidFill>
                <a:latin typeface="Quattrocento Sans"/>
                <a:ea typeface="Quattrocento Sans"/>
                <a:cs typeface="Quattrocento Sans"/>
                <a:sym typeface="Quattrocento Sans"/>
              </a:rPr>
              <a:t> students at the start of the 2020-21 school year. Per his annual IEP dated </a:t>
            </a:r>
            <a:r>
              <a:rPr lang="en-US" sz="1800">
                <a:solidFill>
                  <a:srgbClr val="40403D"/>
                </a:solidFill>
                <a:latin typeface="Quattrocento Sans"/>
                <a:ea typeface="Quattrocento Sans"/>
                <a:cs typeface="Quattrocento Sans"/>
                <a:sym typeface="Quattrocento Sans"/>
              </a:rPr>
              <a:t>2</a:t>
            </a:r>
            <a:r>
              <a:rPr lang="en-US" sz="1800" b="0" i="0" u="none" strike="noStrike" cap="none">
                <a:solidFill>
                  <a:srgbClr val="40403D"/>
                </a:solidFill>
                <a:latin typeface="Quattrocento Sans"/>
                <a:ea typeface="Quattrocento Sans"/>
                <a:cs typeface="Quattrocento Sans"/>
                <a:sym typeface="Quattrocento Sans"/>
              </a:rPr>
              <a:t>/</a:t>
            </a:r>
            <a:r>
              <a:rPr lang="en-US" sz="1800">
                <a:solidFill>
                  <a:srgbClr val="40403D"/>
                </a:solidFill>
                <a:latin typeface="Quattrocento Sans"/>
                <a:ea typeface="Quattrocento Sans"/>
                <a:cs typeface="Quattrocento Sans"/>
                <a:sym typeface="Quattrocento Sans"/>
              </a:rPr>
              <a:t>20</a:t>
            </a:r>
            <a:r>
              <a:rPr lang="en-US" sz="1800" b="0" i="0" u="none" strike="noStrike" cap="none">
                <a:solidFill>
                  <a:srgbClr val="40403D"/>
                </a:solidFill>
                <a:latin typeface="Quattrocento Sans"/>
                <a:ea typeface="Quattrocento Sans"/>
                <a:cs typeface="Quattrocento Sans"/>
                <a:sym typeface="Quattrocento Sans"/>
              </a:rPr>
              <a:t>/2020:</a:t>
            </a:r>
            <a:endParaRPr sz="1200"/>
          </a:p>
          <a:p>
            <a:pPr marL="0" marR="0" lvl="0" indent="0" algn="l" rtl="0">
              <a:lnSpc>
                <a:spcPct val="100000"/>
              </a:lnSpc>
              <a:spcBef>
                <a:spcPts val="1200"/>
              </a:spcBef>
              <a:spcAft>
                <a:spcPts val="0"/>
              </a:spcAft>
              <a:buClr>
                <a:schemeClr val="dk1"/>
              </a:buClr>
              <a:buSzPts val="2500"/>
              <a:buFont typeface="Arial"/>
              <a:buNone/>
            </a:pPr>
            <a:endParaRPr sz="2500" b="0" i="0" u="none" strike="noStrike" cap="none">
              <a:solidFill>
                <a:srgbClr val="40403D"/>
              </a:solidFill>
              <a:highlight>
                <a:srgbClr val="FFFF00"/>
              </a:highlight>
              <a:latin typeface="Quattrocento Sans"/>
              <a:ea typeface="Quattrocento Sans"/>
              <a:cs typeface="Quattrocento Sans"/>
              <a:sym typeface="Quattrocento Sans"/>
            </a:endParaRPr>
          </a:p>
          <a:p>
            <a:pPr marL="0" marR="0" lvl="0" indent="0" algn="l" rtl="0">
              <a:lnSpc>
                <a:spcPct val="100000"/>
              </a:lnSpc>
              <a:spcBef>
                <a:spcPts val="1200"/>
              </a:spcBef>
              <a:spcAft>
                <a:spcPts val="0"/>
              </a:spcAft>
              <a:buClr>
                <a:schemeClr val="dk1"/>
              </a:buClr>
              <a:buSzPts val="2500"/>
              <a:buFont typeface="Arial"/>
              <a:buNone/>
            </a:pPr>
            <a:endParaRPr sz="2500" b="0" i="0" u="none" strike="noStrike" cap="none">
              <a:solidFill>
                <a:srgbClr val="40403D"/>
              </a:solidFill>
              <a:highlight>
                <a:srgbClr val="FFFF00"/>
              </a:highlight>
              <a:latin typeface="Quattrocento Sans"/>
              <a:ea typeface="Quattrocento Sans"/>
              <a:cs typeface="Quattrocento Sans"/>
              <a:sym typeface="Quattrocento Sans"/>
            </a:endParaRPr>
          </a:p>
          <a:p>
            <a:pPr marL="0" marR="0" lvl="0" indent="0" algn="l" rtl="0">
              <a:spcBef>
                <a:spcPts val="1200"/>
              </a:spcBef>
              <a:spcAft>
                <a:spcPts val="0"/>
              </a:spcAft>
              <a:buNone/>
            </a:pPr>
            <a:endParaRPr sz="2500">
              <a:solidFill>
                <a:srgbClr val="40403D"/>
              </a:solidFill>
              <a:highlight>
                <a:srgbClr val="FFFF00"/>
              </a:highlight>
              <a:latin typeface="Quattrocento Sans"/>
              <a:ea typeface="Quattrocento Sans"/>
              <a:cs typeface="Quattrocento Sans"/>
              <a:sym typeface="Quattrocento Sans"/>
            </a:endParaRPr>
          </a:p>
          <a:p>
            <a:pPr marL="0" marR="0" lvl="0" indent="0" algn="l" rtl="0">
              <a:spcBef>
                <a:spcPts val="1200"/>
              </a:spcBef>
              <a:spcAft>
                <a:spcPts val="0"/>
              </a:spcAft>
              <a:buNone/>
            </a:pPr>
            <a:endParaRPr sz="1800" b="1" i="1">
              <a:solidFill>
                <a:schemeClr val="dk1"/>
              </a:solidFill>
              <a:latin typeface="Arial"/>
              <a:ea typeface="Arial"/>
              <a:cs typeface="Arial"/>
              <a:sym typeface="Arial"/>
            </a:endParaRPr>
          </a:p>
          <a:p>
            <a:pPr marL="0" marR="0" lvl="0" indent="0" algn="l" rtl="0">
              <a:spcBef>
                <a:spcPts val="600"/>
              </a:spcBef>
              <a:spcAft>
                <a:spcPts val="0"/>
              </a:spcAft>
              <a:buNone/>
            </a:pPr>
            <a:endParaRPr sz="1800" b="1" i="1">
              <a:solidFill>
                <a:schemeClr val="dk1"/>
              </a:solidFill>
              <a:latin typeface="Quattrocento Sans"/>
              <a:ea typeface="Quattrocento Sans"/>
              <a:cs typeface="Quattrocento Sans"/>
              <a:sym typeface="Quattrocento Sans"/>
            </a:endParaRPr>
          </a:p>
          <a:p>
            <a:pPr marL="0" lvl="0" indent="0" algn="l" rtl="0">
              <a:spcBef>
                <a:spcPts val="600"/>
              </a:spcBef>
              <a:spcAft>
                <a:spcPts val="0"/>
              </a:spcAft>
              <a:buNone/>
            </a:pPr>
            <a:endParaRPr sz="400" b="1" i="1">
              <a:solidFill>
                <a:schemeClr val="dk1"/>
              </a:solidFill>
              <a:latin typeface="Quattrocento Sans"/>
              <a:ea typeface="Quattrocento Sans"/>
              <a:cs typeface="Quattrocento Sans"/>
              <a:sym typeface="Quattrocento Sans"/>
            </a:endParaRPr>
          </a:p>
          <a:p>
            <a:pPr marL="0" lvl="0" indent="0" algn="l" rtl="0">
              <a:spcBef>
                <a:spcPts val="600"/>
              </a:spcBef>
              <a:spcAft>
                <a:spcPts val="0"/>
              </a:spcAft>
              <a:buNone/>
            </a:pPr>
            <a:r>
              <a:rPr lang="en-US" sz="1600" b="1" i="1">
                <a:solidFill>
                  <a:schemeClr val="dk1"/>
                </a:solidFill>
                <a:latin typeface="Quattrocento Sans"/>
                <a:ea typeface="Quattrocento Sans"/>
                <a:cs typeface="Quattrocento Sans"/>
                <a:sym typeface="Quattrocento Sans"/>
              </a:rPr>
              <a:t>Paraeducator Support:</a:t>
            </a:r>
            <a:r>
              <a:rPr lang="en-US" sz="1600">
                <a:solidFill>
                  <a:schemeClr val="dk1"/>
                </a:solidFill>
                <a:latin typeface="Quattrocento Sans"/>
                <a:ea typeface="Quattrocento Sans"/>
                <a:cs typeface="Quattrocento Sans"/>
                <a:sym typeface="Quattrocento Sans"/>
              </a:rPr>
              <a:t> 500 mpw in the general education setting and 250 mpw in the special education setting for adaptive support.</a:t>
            </a:r>
            <a:endParaRPr sz="1600" b="1" i="1">
              <a:solidFill>
                <a:schemeClr val="dk1"/>
              </a:solidFill>
              <a:latin typeface="Quattrocento Sans"/>
              <a:ea typeface="Quattrocento Sans"/>
              <a:cs typeface="Quattrocento Sans"/>
              <a:sym typeface="Quattrocento Sans"/>
            </a:endParaRPr>
          </a:p>
          <a:p>
            <a:pPr marL="0" marR="0" lvl="0" indent="0" algn="l" rtl="0">
              <a:spcBef>
                <a:spcPts val="600"/>
              </a:spcBef>
              <a:spcAft>
                <a:spcPts val="0"/>
              </a:spcAft>
              <a:buNone/>
            </a:pPr>
            <a:r>
              <a:rPr lang="en-US" sz="1600" b="1" i="1">
                <a:solidFill>
                  <a:schemeClr val="dk1"/>
                </a:solidFill>
                <a:latin typeface="Quattrocento Sans"/>
                <a:ea typeface="Quattrocento Sans"/>
                <a:cs typeface="Quattrocento Sans"/>
                <a:sym typeface="Quattrocento Sans"/>
              </a:rPr>
              <a:t>Present Levels Update:</a:t>
            </a:r>
            <a:r>
              <a:rPr lang="en-US" sz="1600">
                <a:solidFill>
                  <a:schemeClr val="dk1"/>
                </a:solidFill>
                <a:latin typeface="Quattrocento Sans"/>
                <a:ea typeface="Quattrocento Sans"/>
                <a:cs typeface="Quattrocento Sans"/>
                <a:sym typeface="Quattrocento Sans"/>
              </a:rPr>
              <a:t> </a:t>
            </a:r>
            <a:endParaRPr sz="1600">
              <a:solidFill>
                <a:schemeClr val="dk1"/>
              </a:solidFill>
              <a:latin typeface="Quattrocento Sans"/>
              <a:ea typeface="Quattrocento Sans"/>
              <a:cs typeface="Quattrocento Sans"/>
              <a:sym typeface="Quattrocento Sans"/>
            </a:endParaRPr>
          </a:p>
          <a:p>
            <a:pPr marL="285750" marR="0" lvl="0" indent="-273050" algn="l" rtl="0">
              <a:spcBef>
                <a:spcPts val="20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Tim was unable to access his community based job placement due to facility closure</a:t>
            </a:r>
            <a:endParaRPr sz="1600">
              <a:solidFill>
                <a:schemeClr val="dk1"/>
              </a:solidFill>
              <a:latin typeface="Quattrocento Sans"/>
              <a:ea typeface="Quattrocento Sans"/>
              <a:cs typeface="Quattrocento Sans"/>
              <a:sym typeface="Quattrocento Sans"/>
            </a:endParaRPr>
          </a:p>
          <a:p>
            <a:pPr marL="285750" marR="0" lvl="0" indent="-273050" algn="l" rtl="0">
              <a:spcBef>
                <a:spcPts val="20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Tim required adult prompting to engage online learning, was unable to independently begin and end activities or problem solve barriers</a:t>
            </a:r>
            <a:endParaRPr sz="1600">
              <a:solidFill>
                <a:schemeClr val="dk1"/>
              </a:solidFill>
              <a:latin typeface="Quattrocento Sans"/>
              <a:ea typeface="Quattrocento Sans"/>
              <a:cs typeface="Quattrocento Sans"/>
              <a:sym typeface="Quattrocento Sans"/>
            </a:endParaRPr>
          </a:p>
          <a:p>
            <a:pPr marL="285750" marR="0" lvl="0" indent="-285750" algn="l" rtl="0">
              <a:spcBef>
                <a:spcPts val="200"/>
              </a:spcBef>
              <a:spcAft>
                <a:spcPts val="0"/>
              </a:spcAft>
              <a:buClr>
                <a:schemeClr val="dk1"/>
              </a:buClr>
              <a:buSzPts val="1800"/>
              <a:buFont typeface="Arial"/>
              <a:buChar char="•"/>
            </a:pPr>
            <a:r>
              <a:rPr lang="en-US" sz="1600">
                <a:solidFill>
                  <a:schemeClr val="dk1"/>
                </a:solidFill>
                <a:latin typeface="Quattrocento Sans"/>
                <a:ea typeface="Quattrocento Sans"/>
                <a:cs typeface="Quattrocento Sans"/>
                <a:sym typeface="Quattrocento Sans"/>
              </a:rPr>
              <a:t>Parents would like strategies to support Tim be independent and problem solve tasks</a:t>
            </a:r>
            <a:endParaRPr/>
          </a:p>
          <a:p>
            <a:pPr marL="0" marR="0" lvl="0" indent="0" algn="l" rtl="0">
              <a:spcBef>
                <a:spcPts val="600"/>
              </a:spcBef>
              <a:spcAft>
                <a:spcPts val="0"/>
              </a:spcAft>
              <a:buNone/>
            </a:pPr>
            <a:endParaRPr sz="2500" b="0" i="0" u="none" strike="noStrike" cap="none">
              <a:solidFill>
                <a:srgbClr val="40403D"/>
              </a:solidFill>
              <a:latin typeface="Quattrocento Sans"/>
              <a:ea typeface="Quattrocento Sans"/>
              <a:cs typeface="Quattrocento Sans"/>
              <a:sym typeface="Quattrocento Sans"/>
            </a:endParaRPr>
          </a:p>
        </p:txBody>
      </p:sp>
      <p:graphicFrame>
        <p:nvGraphicFramePr>
          <p:cNvPr id="495" name="Google Shape;495;p69"/>
          <p:cNvGraphicFramePr/>
          <p:nvPr>
            <p:extLst>
              <p:ext uri="{D42A27DB-BD31-4B8C-83A1-F6EECF244321}">
                <p14:modId xmlns:p14="http://schemas.microsoft.com/office/powerpoint/2010/main" val="829838079"/>
              </p:ext>
            </p:extLst>
          </p:nvPr>
        </p:nvGraphicFramePr>
        <p:xfrm>
          <a:off x="841519" y="1794878"/>
          <a:ext cx="10508950" cy="2243250"/>
        </p:xfrm>
        <a:graphic>
          <a:graphicData uri="http://schemas.openxmlformats.org/drawingml/2006/table">
            <a:tbl>
              <a:tblPr firstRow="1">
                <a:noFill/>
                <a:tableStyleId>{669B6BE4-A7E9-48FE-A9FD-CA1FF02B4DA6}</a:tableStyleId>
              </a:tblPr>
              <a:tblGrid>
                <a:gridCol w="2864925">
                  <a:extLst>
                    <a:ext uri="{9D8B030D-6E8A-4147-A177-3AD203B41FA5}">
                      <a16:colId xmlns:a16="http://schemas.microsoft.com/office/drawing/2014/main" val="20000"/>
                    </a:ext>
                  </a:extLst>
                </a:gridCol>
                <a:gridCol w="1159600">
                  <a:extLst>
                    <a:ext uri="{9D8B030D-6E8A-4147-A177-3AD203B41FA5}">
                      <a16:colId xmlns:a16="http://schemas.microsoft.com/office/drawing/2014/main" val="20001"/>
                    </a:ext>
                  </a:extLst>
                </a:gridCol>
                <a:gridCol w="1095875">
                  <a:extLst>
                    <a:ext uri="{9D8B030D-6E8A-4147-A177-3AD203B41FA5}">
                      <a16:colId xmlns:a16="http://schemas.microsoft.com/office/drawing/2014/main" val="20002"/>
                    </a:ext>
                  </a:extLst>
                </a:gridCol>
                <a:gridCol w="2365950">
                  <a:extLst>
                    <a:ext uri="{9D8B030D-6E8A-4147-A177-3AD203B41FA5}">
                      <a16:colId xmlns:a16="http://schemas.microsoft.com/office/drawing/2014/main" val="20003"/>
                    </a:ext>
                  </a:extLst>
                </a:gridCol>
                <a:gridCol w="373275">
                  <a:extLst>
                    <a:ext uri="{9D8B030D-6E8A-4147-A177-3AD203B41FA5}">
                      <a16:colId xmlns:a16="http://schemas.microsoft.com/office/drawing/2014/main" val="20004"/>
                    </a:ext>
                  </a:extLst>
                </a:gridCol>
                <a:gridCol w="2649325">
                  <a:extLst>
                    <a:ext uri="{9D8B030D-6E8A-4147-A177-3AD203B41FA5}">
                      <a16:colId xmlns:a16="http://schemas.microsoft.com/office/drawing/2014/main" val="20005"/>
                    </a:ext>
                  </a:extLst>
                </a:gridCol>
              </a:tblGrid>
              <a:tr h="292250">
                <a:tc>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Service Area</a:t>
                      </a: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Frequency</a:t>
                      </a: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Location (setting)</a:t>
                      </a: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Duration</a:t>
                      </a: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17625">
                <a:tc>
                  <a:txBody>
                    <a:bodyPr/>
                    <a:lstStyle/>
                    <a:p>
                      <a:pPr marL="0" marR="47625" lvl="0" indent="0" algn="l" rtl="0">
                        <a:lnSpc>
                          <a:spcPct val="100000"/>
                        </a:lnSpc>
                        <a:spcBef>
                          <a:spcPts val="0"/>
                        </a:spcBef>
                        <a:spcAft>
                          <a:spcPts val="0"/>
                        </a:spcAft>
                        <a:buNone/>
                      </a:pPr>
                      <a:r>
                        <a:rPr lang="en-US" sz="1800">
                          <a:latin typeface="Quattrocento Sans"/>
                          <a:ea typeface="Quattrocento Sans"/>
                          <a:cs typeface="Quattrocento Sans"/>
                          <a:sym typeface="Quattrocento Sans"/>
                        </a:rPr>
                        <a:t>Adaptive</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1800">
                          <a:latin typeface="Quattrocento Sans"/>
                          <a:ea typeface="Quattrocento Sans"/>
                          <a:cs typeface="Quattrocento Sans"/>
                          <a:sym typeface="Quattrocento Sans"/>
                        </a:rPr>
                        <a:t>500</a:t>
                      </a:r>
                      <a:r>
                        <a:rPr lang="en-US" sz="1800" u="none" strike="noStrike" cap="none">
                          <a:latin typeface="Quattrocento Sans"/>
                          <a:ea typeface="Quattrocento Sans"/>
                          <a:cs typeface="Quattrocento Sans"/>
                          <a:sym typeface="Quattrocento Sans"/>
                        </a:rPr>
                        <a:t> mpw</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1800" u="none" strike="noStrike" cap="none">
                          <a:latin typeface="Quattrocento Sans"/>
                          <a:ea typeface="Quattrocento Sans"/>
                          <a:cs typeface="Quattrocento Sans"/>
                          <a:sym typeface="Quattrocento Sans"/>
                        </a:rPr>
                        <a:t>General Ed </a:t>
                      </a:r>
                      <a:r>
                        <a:rPr lang="en-US" sz="1100" u="none" strike="noStrike" cap="none">
                          <a:latin typeface="Quattrocento Sans"/>
                          <a:ea typeface="Quattrocento Sans"/>
                          <a:cs typeface="Quattrocento Sans"/>
                          <a:sym typeface="Quattrocento Sans"/>
                        </a:rPr>
                        <a:t>(</a:t>
                      </a:r>
                      <a:r>
                        <a:rPr lang="en-US" sz="1100">
                          <a:latin typeface="Quattrocento Sans"/>
                          <a:ea typeface="Quattrocento Sans"/>
                          <a:cs typeface="Quattrocento Sans"/>
                          <a:sym typeface="Quattrocento Sans"/>
                        </a:rPr>
                        <a:t>Community)</a:t>
                      </a:r>
                      <a:endParaRPr sz="11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1800" u="none" strike="noStrike" cap="none">
                          <a:latin typeface="Quattrocento Sans"/>
                          <a:ea typeface="Quattrocento Sans"/>
                          <a:cs typeface="Quattrocento Sans"/>
                          <a:sym typeface="Quattrocento Sans"/>
                        </a:rPr>
                        <a:t>through </a:t>
                      </a:r>
                      <a:r>
                        <a:rPr lang="en-US" sz="1800">
                          <a:latin typeface="Quattrocento Sans"/>
                          <a:ea typeface="Quattrocento Sans"/>
                          <a:cs typeface="Quattrocento Sans"/>
                          <a:sym typeface="Quattrocento Sans"/>
                        </a:rPr>
                        <a:t>2</a:t>
                      </a:r>
                      <a:r>
                        <a:rPr lang="en-US" sz="1800" u="none" strike="noStrike" cap="none">
                          <a:latin typeface="Quattrocento Sans"/>
                          <a:ea typeface="Quattrocento Sans"/>
                          <a:cs typeface="Quattrocento Sans"/>
                          <a:sym typeface="Quattrocento Sans"/>
                        </a:rPr>
                        <a:t>/</a:t>
                      </a:r>
                      <a:r>
                        <a:rPr lang="en-US" sz="1800">
                          <a:latin typeface="Quattrocento Sans"/>
                          <a:ea typeface="Quattrocento Sans"/>
                          <a:cs typeface="Quattrocento Sans"/>
                          <a:sym typeface="Quattrocento Sans"/>
                        </a:rPr>
                        <a:t>19</a:t>
                      </a:r>
                      <a:r>
                        <a:rPr lang="en-US" sz="1800" u="none" strike="noStrike" cap="none">
                          <a:latin typeface="Quattrocento Sans"/>
                          <a:ea typeface="Quattrocento Sans"/>
                          <a:cs typeface="Quattrocento Sans"/>
                          <a:sym typeface="Quattrocento Sans"/>
                        </a:rPr>
                        <a:t>/2021</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349250">
                <a:tc>
                  <a:txBody>
                    <a:bodyPr/>
                    <a:lstStyle/>
                    <a:p>
                      <a:pPr marL="0" marR="47625" lvl="0" indent="0" algn="l" rtl="0">
                        <a:lnSpc>
                          <a:spcPct val="100000"/>
                        </a:lnSpc>
                        <a:spcBef>
                          <a:spcPts val="0"/>
                        </a:spcBef>
                        <a:spcAft>
                          <a:spcPts val="0"/>
                        </a:spcAft>
                        <a:buNone/>
                      </a:pPr>
                      <a:r>
                        <a:rPr lang="en-US" sz="1800">
                          <a:latin typeface="Quattrocento Sans"/>
                          <a:ea typeface="Quattrocento Sans"/>
                          <a:cs typeface="Quattrocento Sans"/>
                          <a:sym typeface="Quattrocento Sans"/>
                        </a:rPr>
                        <a:t>Adaptive</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1800" u="none" strike="noStrike" cap="none">
                          <a:latin typeface="Quattrocento Sans"/>
                          <a:ea typeface="Quattrocento Sans"/>
                          <a:cs typeface="Quattrocento Sans"/>
                          <a:sym typeface="Quattrocento Sans"/>
                        </a:rPr>
                        <a:t>2</a:t>
                      </a:r>
                      <a:r>
                        <a:rPr lang="en-US" sz="1800">
                          <a:latin typeface="Quattrocento Sans"/>
                          <a:ea typeface="Quattrocento Sans"/>
                          <a:cs typeface="Quattrocento Sans"/>
                          <a:sym typeface="Quattrocento Sans"/>
                        </a:rPr>
                        <a:t>50</a:t>
                      </a:r>
                      <a:r>
                        <a:rPr lang="en-US" sz="1800" u="none" strike="noStrike" cap="none">
                          <a:latin typeface="Quattrocento Sans"/>
                          <a:ea typeface="Quattrocento Sans"/>
                          <a:cs typeface="Quattrocento Sans"/>
                          <a:sym typeface="Quattrocento Sans"/>
                        </a:rPr>
                        <a:t> mpw</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1800" u="none" strike="noStrike" cap="none">
                          <a:latin typeface="Quattrocento Sans"/>
                          <a:ea typeface="Quattrocento Sans"/>
                          <a:cs typeface="Quattrocento Sans"/>
                          <a:sym typeface="Quattrocento Sans"/>
                        </a:rPr>
                        <a:t>Special Ed</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spcBef>
                          <a:spcPts val="0"/>
                        </a:spcBef>
                        <a:spcAft>
                          <a:spcPts val="0"/>
                        </a:spcAft>
                        <a:buNone/>
                      </a:pPr>
                      <a:r>
                        <a:rPr lang="en-US" sz="1800">
                          <a:latin typeface="Quattrocento Sans"/>
                          <a:ea typeface="Quattrocento Sans"/>
                          <a:cs typeface="Quattrocento Sans"/>
                          <a:sym typeface="Quattrocento Sans"/>
                        </a:rPr>
                        <a:t>through 2/19/2021</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349250">
                <a:tc>
                  <a:txBody>
                    <a:bodyPr/>
                    <a:lstStyle/>
                    <a:p>
                      <a:pPr marL="0" marR="47625" lvl="0" indent="0" algn="l" rtl="0">
                        <a:lnSpc>
                          <a:spcPct val="100000"/>
                        </a:lnSpc>
                        <a:spcBef>
                          <a:spcPts val="0"/>
                        </a:spcBef>
                        <a:spcAft>
                          <a:spcPts val="0"/>
                        </a:spcAft>
                        <a:buNone/>
                      </a:pPr>
                      <a:r>
                        <a:rPr lang="en-US" sz="1800">
                          <a:latin typeface="Quattrocento Sans"/>
                          <a:ea typeface="Quattrocento Sans"/>
                          <a:cs typeface="Quattrocento Sans"/>
                          <a:sym typeface="Quattrocento Sans"/>
                        </a:rPr>
                        <a:t>Math</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spcBef>
                          <a:spcPts val="0"/>
                        </a:spcBef>
                        <a:spcAft>
                          <a:spcPts val="0"/>
                        </a:spcAft>
                        <a:buNone/>
                      </a:pPr>
                      <a:r>
                        <a:rPr lang="en-US" sz="1800">
                          <a:latin typeface="Quattrocento Sans"/>
                          <a:ea typeface="Quattrocento Sans"/>
                          <a:cs typeface="Quattrocento Sans"/>
                          <a:sym typeface="Quattrocento Sans"/>
                        </a:rPr>
                        <a:t>90 mpw</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1800" u="none" strike="noStrike" cap="none">
                          <a:latin typeface="Quattrocento Sans"/>
                          <a:ea typeface="Quattrocento Sans"/>
                          <a:cs typeface="Quattrocento Sans"/>
                          <a:sym typeface="Quattrocento Sans"/>
                        </a:rPr>
                        <a:t>Special Ed</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spcBef>
                          <a:spcPts val="0"/>
                        </a:spcBef>
                        <a:spcAft>
                          <a:spcPts val="0"/>
                        </a:spcAft>
                        <a:buNone/>
                      </a:pPr>
                      <a:r>
                        <a:rPr lang="en-US" sz="1800">
                          <a:latin typeface="Quattrocento Sans"/>
                          <a:ea typeface="Quattrocento Sans"/>
                          <a:cs typeface="Quattrocento Sans"/>
                          <a:sym typeface="Quattrocento Sans"/>
                        </a:rPr>
                        <a:t>through 2/19/2021</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349250">
                <a:tc>
                  <a:txBody>
                    <a:bodyPr/>
                    <a:lstStyle/>
                    <a:p>
                      <a:pPr marL="0" marR="47625" lvl="0" indent="0" algn="l" rtl="0">
                        <a:lnSpc>
                          <a:spcPct val="100000"/>
                        </a:lnSpc>
                        <a:spcBef>
                          <a:spcPts val="0"/>
                        </a:spcBef>
                        <a:spcAft>
                          <a:spcPts val="0"/>
                        </a:spcAft>
                        <a:buNone/>
                      </a:pPr>
                      <a:r>
                        <a:rPr lang="en-US" sz="1800">
                          <a:latin typeface="Quattrocento Sans"/>
                          <a:ea typeface="Quattrocento Sans"/>
                          <a:cs typeface="Quattrocento Sans"/>
                          <a:sym typeface="Quattrocento Sans"/>
                        </a:rPr>
                        <a:t>Written Expression</a:t>
                      </a:r>
                      <a:endParaRPr sz="18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spcBef>
                          <a:spcPts val="0"/>
                        </a:spcBef>
                        <a:spcAft>
                          <a:spcPts val="0"/>
                        </a:spcAft>
                        <a:buClr>
                          <a:srgbClr val="000000"/>
                        </a:buClr>
                        <a:buFont typeface="Arial"/>
                        <a:buNone/>
                      </a:pPr>
                      <a:r>
                        <a:rPr lang="en-US" sz="1800">
                          <a:latin typeface="Quattrocento Sans"/>
                          <a:ea typeface="Quattrocento Sans"/>
                          <a:cs typeface="Quattrocento Sans"/>
                          <a:sym typeface="Quattrocento Sans"/>
                        </a:rPr>
                        <a:t>90 mpw</a:t>
                      </a:r>
                      <a:endParaRPr sz="18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spcBef>
                          <a:spcPts val="0"/>
                        </a:spcBef>
                        <a:spcAft>
                          <a:spcPts val="0"/>
                        </a:spcAft>
                        <a:buClr>
                          <a:srgbClr val="000000"/>
                        </a:buClr>
                        <a:buFont typeface="Arial"/>
                        <a:buNone/>
                      </a:pPr>
                      <a:r>
                        <a:rPr lang="en-US" sz="1800">
                          <a:latin typeface="Quattrocento Sans"/>
                          <a:ea typeface="Quattrocento Sans"/>
                          <a:cs typeface="Quattrocento Sans"/>
                          <a:sym typeface="Quattrocento Sans"/>
                        </a:rPr>
                        <a:t>Special Ed</a:t>
                      </a:r>
                      <a:endParaRPr sz="18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spcBef>
                          <a:spcPts val="0"/>
                        </a:spcBef>
                        <a:spcAft>
                          <a:spcPts val="0"/>
                        </a:spcAft>
                        <a:buClr>
                          <a:srgbClr val="000000"/>
                        </a:buClr>
                        <a:buFont typeface="Arial"/>
                        <a:buNone/>
                      </a:pPr>
                      <a:r>
                        <a:rPr lang="en-US" sz="1800">
                          <a:latin typeface="Quattrocento Sans"/>
                          <a:ea typeface="Quattrocento Sans"/>
                          <a:cs typeface="Quattrocento Sans"/>
                          <a:sym typeface="Quattrocento Sans"/>
                        </a:rPr>
                        <a:t>through 2/19/2021</a:t>
                      </a:r>
                      <a:endParaRPr sz="18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r h="349250">
                <a:tc>
                  <a:txBody>
                    <a:bodyPr/>
                    <a:lstStyle/>
                    <a:p>
                      <a:pPr marL="0" marR="47625" lvl="0" indent="0" algn="l" rtl="0">
                        <a:lnSpc>
                          <a:spcPct val="100000"/>
                        </a:lnSpc>
                        <a:spcBef>
                          <a:spcPts val="0"/>
                        </a:spcBef>
                        <a:spcAft>
                          <a:spcPts val="0"/>
                        </a:spcAft>
                        <a:buNone/>
                      </a:pPr>
                      <a:r>
                        <a:rPr lang="en-US" sz="1800">
                          <a:latin typeface="Quattrocento Sans"/>
                          <a:ea typeface="Quattrocento Sans"/>
                          <a:cs typeface="Quattrocento Sans"/>
                          <a:sym typeface="Quattrocento Sans"/>
                        </a:rPr>
                        <a:t>Speech</a:t>
                      </a:r>
                      <a:endParaRPr sz="18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spcBef>
                          <a:spcPts val="0"/>
                        </a:spcBef>
                        <a:spcAft>
                          <a:spcPts val="0"/>
                        </a:spcAft>
                        <a:buClr>
                          <a:srgbClr val="000000"/>
                        </a:buClr>
                        <a:buFont typeface="Arial"/>
                        <a:buNone/>
                      </a:pPr>
                      <a:r>
                        <a:rPr lang="en-US" sz="1800">
                          <a:latin typeface="Quattrocento Sans"/>
                          <a:ea typeface="Quattrocento Sans"/>
                          <a:cs typeface="Quattrocento Sans"/>
                          <a:sym typeface="Quattrocento Sans"/>
                        </a:rPr>
                        <a:t>30 mpw</a:t>
                      </a:r>
                      <a:endParaRPr sz="18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spcBef>
                          <a:spcPts val="0"/>
                        </a:spcBef>
                        <a:spcAft>
                          <a:spcPts val="0"/>
                        </a:spcAft>
                        <a:buClr>
                          <a:srgbClr val="000000"/>
                        </a:buClr>
                        <a:buFont typeface="Arial"/>
                        <a:buNone/>
                      </a:pPr>
                      <a:r>
                        <a:rPr lang="en-US" sz="1800">
                          <a:latin typeface="Quattrocento Sans"/>
                          <a:ea typeface="Quattrocento Sans"/>
                          <a:cs typeface="Quattrocento Sans"/>
                          <a:sym typeface="Quattrocento Sans"/>
                        </a:rPr>
                        <a:t>Special Ed</a:t>
                      </a:r>
                      <a:endParaRPr sz="18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spcBef>
                          <a:spcPts val="0"/>
                        </a:spcBef>
                        <a:spcAft>
                          <a:spcPts val="0"/>
                        </a:spcAft>
                        <a:buClr>
                          <a:srgbClr val="000000"/>
                        </a:buClr>
                        <a:buFont typeface="Arial"/>
                        <a:buNone/>
                      </a:pPr>
                      <a:r>
                        <a:rPr lang="en-US" sz="1800">
                          <a:latin typeface="Quattrocento Sans"/>
                          <a:ea typeface="Quattrocento Sans"/>
                          <a:cs typeface="Quattrocento Sans"/>
                          <a:sym typeface="Quattrocento Sans"/>
                        </a:rPr>
                        <a:t>through 2/19/2021</a:t>
                      </a:r>
                      <a:endParaRPr sz="18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5"/>
                  </a:ext>
                </a:extLst>
              </a:tr>
              <a:tr h="236375">
                <a:tc gridSpan="2">
                  <a:txBody>
                    <a:bodyPr/>
                    <a:lstStyle/>
                    <a:p>
                      <a:pPr marL="0" marR="47625" lvl="0" indent="0" algn="l" rtl="0">
                        <a:lnSpc>
                          <a:spcPct val="100000"/>
                        </a:lnSpc>
                        <a:spcBef>
                          <a:spcPts val="0"/>
                        </a:spcBef>
                        <a:spcAft>
                          <a:spcPts val="0"/>
                        </a:spcAft>
                        <a:buNone/>
                      </a:pPr>
                      <a:r>
                        <a:rPr lang="en-US" sz="1400" b="1" u="none" strike="noStrike" cap="none">
                          <a:solidFill>
                            <a:srgbClr val="000000"/>
                          </a:solidFill>
                          <a:latin typeface="Quattrocento Sans"/>
                          <a:ea typeface="Quattrocento Sans"/>
                          <a:cs typeface="Quattrocento Sans"/>
                          <a:sym typeface="Quattrocento Sans"/>
                        </a:rPr>
                        <a:t>Total instructional minutes per week: </a:t>
                      </a:r>
                      <a:r>
                        <a:rPr lang="en-US" b="1">
                          <a:latin typeface="Quattrocento Sans"/>
                          <a:ea typeface="Quattrocento Sans"/>
                          <a:cs typeface="Quattrocento Sans"/>
                          <a:sym typeface="Quattrocento Sans"/>
                        </a:rPr>
                        <a:t>960</a:t>
                      </a:r>
                      <a:endParaRPr sz="14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ECE"/>
                    </a:solidFill>
                  </a:tcPr>
                </a:tc>
                <a:tc hMerge="1">
                  <a:txBody>
                    <a:bodyPr/>
                    <a:lstStyle/>
                    <a:p>
                      <a:endParaRPr lang="en-US"/>
                    </a:p>
                  </a:txBody>
                  <a:tcPr/>
                </a:tc>
                <a:tc gridSpan="3">
                  <a:txBody>
                    <a:bodyPr/>
                    <a:lstStyle/>
                    <a:p>
                      <a:pPr marL="0" marR="47625" lvl="0" indent="0" algn="l" rtl="0">
                        <a:lnSpc>
                          <a:spcPct val="100000"/>
                        </a:lnSpc>
                        <a:spcBef>
                          <a:spcPts val="0"/>
                        </a:spcBef>
                        <a:spcAft>
                          <a:spcPts val="0"/>
                        </a:spcAft>
                        <a:buClr>
                          <a:srgbClr val="000000"/>
                        </a:buClr>
                        <a:buSzPts val="1400"/>
                        <a:buFont typeface="Arial"/>
                        <a:buNone/>
                      </a:pPr>
                      <a:r>
                        <a:rPr lang="en-US" sz="1400" b="1" u="none" strike="noStrike" cap="none">
                          <a:solidFill>
                            <a:srgbClr val="000000"/>
                          </a:solidFill>
                          <a:latin typeface="Quattrocento Sans"/>
                          <a:ea typeface="Quattrocento Sans"/>
                          <a:cs typeface="Quattrocento Sans"/>
                          <a:sym typeface="Quattrocento Sans"/>
                        </a:rPr>
                        <a:t>Weekly minutes in a special ed setting: </a:t>
                      </a:r>
                      <a:r>
                        <a:rPr lang="en-US" b="1">
                          <a:latin typeface="Quattrocento Sans"/>
                          <a:ea typeface="Quattrocento Sans"/>
                          <a:cs typeface="Quattrocento Sans"/>
                          <a:sym typeface="Quattrocento Sans"/>
                        </a:rPr>
                        <a:t>460</a:t>
                      </a:r>
                      <a:endParaRPr sz="14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ECE"/>
                    </a:solidFill>
                  </a:tcPr>
                </a:tc>
                <a:tc hMerge="1">
                  <a:txBody>
                    <a:bodyPr/>
                    <a:lstStyle/>
                    <a:p>
                      <a:endParaRPr lang="en-US"/>
                    </a:p>
                  </a:txBody>
                  <a:tcPr/>
                </a:tc>
                <a:tc hMerge="1">
                  <a:txBody>
                    <a:bodyPr/>
                    <a:lstStyle/>
                    <a:p>
                      <a:endParaRPr lang="en-US"/>
                    </a:p>
                  </a:txBody>
                  <a:tcPr/>
                </a:tc>
                <a:tc>
                  <a:txBody>
                    <a:bodyPr/>
                    <a:lstStyle/>
                    <a:p>
                      <a:pPr marL="0" marR="47625" lvl="0" indent="0" algn="l" rtl="0">
                        <a:lnSpc>
                          <a:spcPct val="100000"/>
                        </a:lnSpc>
                        <a:spcBef>
                          <a:spcPts val="0"/>
                        </a:spcBef>
                        <a:spcAft>
                          <a:spcPts val="0"/>
                        </a:spcAft>
                        <a:buClr>
                          <a:srgbClr val="000000"/>
                        </a:buClr>
                        <a:buSzPts val="1400"/>
                        <a:buFont typeface="Arial"/>
                        <a:buNone/>
                      </a:pPr>
                      <a:r>
                        <a:rPr lang="en-US" sz="1400" b="1" u="none" strike="noStrike" cap="none" dirty="0">
                          <a:solidFill>
                            <a:srgbClr val="000000"/>
                          </a:solidFill>
                          <a:latin typeface="Quattrocento Sans"/>
                          <a:ea typeface="Quattrocento Sans"/>
                          <a:cs typeface="Quattrocento Sans"/>
                          <a:sym typeface="Quattrocento Sans"/>
                        </a:rPr>
                        <a:t>LRE Calculation: </a:t>
                      </a:r>
                      <a:r>
                        <a:rPr lang="en-US" b="1" dirty="0">
                          <a:latin typeface="Quattrocento Sans"/>
                          <a:ea typeface="Quattrocento Sans"/>
                          <a:cs typeface="Quattrocento Sans"/>
                          <a:sym typeface="Quattrocento Sans"/>
                        </a:rPr>
                        <a:t>52</a:t>
                      </a:r>
                      <a:r>
                        <a:rPr lang="en-US" sz="1400" b="1" u="none" strike="noStrike" cap="none" dirty="0">
                          <a:solidFill>
                            <a:srgbClr val="000000"/>
                          </a:solidFill>
                          <a:latin typeface="Quattrocento Sans"/>
                          <a:ea typeface="Quattrocento Sans"/>
                          <a:cs typeface="Quattrocento Sans"/>
                          <a:sym typeface="Quattrocento Sans"/>
                        </a:rPr>
                        <a:t>%</a:t>
                      </a:r>
                      <a:endParaRPr sz="1400" u="none" strike="noStrike" cap="none" dirty="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ECE"/>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0"/>
          <p:cNvSpPr txBox="1">
            <a:spLocks noGrp="1"/>
          </p:cNvSpPr>
          <p:nvPr>
            <p:ph type="title"/>
          </p:nvPr>
        </p:nvSpPr>
        <p:spPr>
          <a:xfrm>
            <a:off x="355387" y="365126"/>
            <a:ext cx="11611030" cy="84374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3900"/>
              <a:t>IEP Team Planning for Tim’s Distance Learning</a:t>
            </a:r>
            <a:endParaRPr/>
          </a:p>
        </p:txBody>
      </p:sp>
      <p:sp>
        <p:nvSpPr>
          <p:cNvPr id="502" name="Google Shape;502;p70"/>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11</a:t>
            </a:fld>
            <a:endParaRPr sz="1600" b="0" i="0" u="none" strike="noStrike" cap="none">
              <a:solidFill>
                <a:srgbClr val="40403D"/>
              </a:solidFill>
              <a:latin typeface="Quattrocento Sans"/>
              <a:ea typeface="Quattrocento Sans"/>
              <a:cs typeface="Quattrocento Sans"/>
              <a:sym typeface="Quattrocento Sans"/>
            </a:endParaRPr>
          </a:p>
        </p:txBody>
      </p:sp>
      <p:sp>
        <p:nvSpPr>
          <p:cNvPr id="503" name="Google Shape;503;p70"/>
          <p:cNvSpPr/>
          <p:nvPr/>
        </p:nvSpPr>
        <p:spPr>
          <a:xfrm>
            <a:off x="355387" y="1362270"/>
            <a:ext cx="11481225" cy="4632037"/>
          </a:xfrm>
          <a:prstGeom prst="rect">
            <a:avLst/>
          </a:prstGeom>
          <a:noFill/>
          <a:ln>
            <a:noFill/>
          </a:ln>
        </p:spPr>
        <p:txBody>
          <a:bodyPr spcFirstLastPara="1" wrap="square" lIns="91425" tIns="45700" rIns="91425" bIns="45700" anchor="t" anchorCtr="0">
            <a:noAutofit/>
          </a:bodyPr>
          <a:lstStyle/>
          <a:p>
            <a:pPr marL="55880" marR="81915" lvl="0" indent="1905" algn="l" rtl="0">
              <a:lnSpc>
                <a:spcPct val="100000"/>
              </a:lnSpc>
              <a:spcBef>
                <a:spcPts val="0"/>
              </a:spcBef>
              <a:spcAft>
                <a:spcPts val="0"/>
              </a:spcAft>
              <a:buClr>
                <a:srgbClr val="FF0000"/>
              </a:buClr>
              <a:buSzPts val="2500"/>
              <a:buFont typeface="Quattrocento Sans"/>
              <a:buNone/>
            </a:pPr>
            <a:r>
              <a:rPr lang="en-US" sz="2500" i="1" u="none" strike="noStrike" cap="none">
                <a:solidFill>
                  <a:srgbClr val="FF0000"/>
                </a:solidFill>
                <a:latin typeface="Quattrocento Sans"/>
                <a:ea typeface="Quattrocento Sans"/>
                <a:cs typeface="Quattrocento Sans"/>
                <a:sym typeface="Quattrocento Sans"/>
              </a:rPr>
              <a:t>Changes in response to progress data collected in spring of 2020: </a:t>
            </a:r>
            <a:endParaRPr sz="2500" i="1">
              <a:solidFill>
                <a:srgbClr val="FF0000"/>
              </a:solidFill>
              <a:latin typeface="Quattrocento Sans"/>
              <a:ea typeface="Quattrocento Sans"/>
              <a:cs typeface="Quattrocento Sans"/>
              <a:sym typeface="Quattrocento Sans"/>
            </a:endParaRPr>
          </a:p>
          <a:p>
            <a:pPr marL="231775" marR="81915" lvl="1" indent="1588" algn="l" rtl="0">
              <a:spcBef>
                <a:spcPts val="1200"/>
              </a:spcBef>
              <a:spcAft>
                <a:spcPts val="0"/>
              </a:spcAft>
              <a:buNone/>
            </a:pPr>
            <a:r>
              <a:rPr lang="en-US" sz="2400" b="1">
                <a:solidFill>
                  <a:srgbClr val="25231D"/>
                </a:solidFill>
                <a:latin typeface="Quattrocento Sans"/>
                <a:ea typeface="Quattrocento Sans"/>
                <a:cs typeface="Quattrocento Sans"/>
                <a:sym typeface="Quattrocento Sans"/>
              </a:rPr>
              <a:t>Adaptive</a:t>
            </a:r>
            <a:r>
              <a:rPr lang="en-US" sz="2400" b="1" i="0" u="none" strike="noStrike" cap="none">
                <a:solidFill>
                  <a:srgbClr val="25231D"/>
                </a:solidFill>
                <a:latin typeface="Quattrocento Sans"/>
                <a:ea typeface="Quattrocento Sans"/>
                <a:cs typeface="Quattrocento Sans"/>
                <a:sym typeface="Quattrocento Sans"/>
              </a:rPr>
              <a:t> SDI will include:</a:t>
            </a:r>
            <a:endParaRPr sz="2400" b="1" i="0" u="none" strike="noStrike" cap="none">
              <a:solidFill>
                <a:srgbClr val="25231D"/>
              </a:solidFill>
              <a:latin typeface="Quattrocento Sans"/>
              <a:ea typeface="Quattrocento Sans"/>
              <a:cs typeface="Quattrocento Sans"/>
              <a:sym typeface="Quattrocento Sans"/>
            </a:endParaRPr>
          </a:p>
          <a:p>
            <a:pPr marL="1035050" marR="81915" lvl="1" indent="-349250" algn="l" rtl="0">
              <a:spcBef>
                <a:spcPts val="1200"/>
              </a:spcBef>
              <a:spcAft>
                <a:spcPts val="0"/>
              </a:spcAft>
              <a:buClr>
                <a:srgbClr val="25231D"/>
              </a:buClr>
              <a:buSzPts val="1900"/>
              <a:buFont typeface="Quattrocento Sans"/>
              <a:buChar char="⮚"/>
            </a:pPr>
            <a:r>
              <a:rPr lang="en-US" sz="1900" i="0" u="none" strike="noStrike" cap="none">
                <a:solidFill>
                  <a:srgbClr val="25231D"/>
                </a:solidFill>
                <a:latin typeface="Quattrocento Sans"/>
                <a:ea typeface="Quattrocento Sans"/>
                <a:cs typeface="Quattrocento Sans"/>
                <a:sym typeface="Quattrocento Sans"/>
              </a:rPr>
              <a:t>2x per week of online instruction with all students with IEPs on how to utilize a student specific schedule template and self </a:t>
            </a:r>
            <a:r>
              <a:rPr lang="en-US" sz="1900">
                <a:solidFill>
                  <a:srgbClr val="25231D"/>
                </a:solidFill>
                <a:latin typeface="Quattrocento Sans"/>
                <a:ea typeface="Quattrocento Sans"/>
                <a:cs typeface="Quattrocento Sans"/>
                <a:sym typeface="Quattrocento Sans"/>
              </a:rPr>
              <a:t>monitoring</a:t>
            </a:r>
            <a:r>
              <a:rPr lang="en-US" sz="1900" i="0" u="none" strike="noStrike" cap="none">
                <a:solidFill>
                  <a:srgbClr val="25231D"/>
                </a:solidFill>
                <a:latin typeface="Quattrocento Sans"/>
                <a:ea typeface="Quattrocento Sans"/>
                <a:cs typeface="Quattrocento Sans"/>
                <a:sym typeface="Quattrocento Sans"/>
              </a:rPr>
              <a:t> checklist</a:t>
            </a:r>
            <a:endParaRPr sz="1500">
              <a:latin typeface="Quattrocento Sans"/>
              <a:ea typeface="Quattrocento Sans"/>
              <a:cs typeface="Quattrocento Sans"/>
              <a:sym typeface="Quattrocento Sans"/>
            </a:endParaRPr>
          </a:p>
          <a:p>
            <a:pPr marL="1035050" marR="81915" lvl="1" indent="-349250" algn="l" rtl="0">
              <a:spcBef>
                <a:spcPts val="600"/>
              </a:spcBef>
              <a:spcAft>
                <a:spcPts val="0"/>
              </a:spcAft>
              <a:buClr>
                <a:srgbClr val="25231D"/>
              </a:buClr>
              <a:buSzPts val="1900"/>
              <a:buFont typeface="Quattrocento Sans"/>
              <a:buChar char="⮚"/>
            </a:pPr>
            <a:r>
              <a:rPr lang="en-US" sz="1900">
                <a:solidFill>
                  <a:srgbClr val="25231D"/>
                </a:solidFill>
                <a:latin typeface="Quattrocento Sans"/>
                <a:ea typeface="Quattrocento Sans"/>
                <a:cs typeface="Quattrocento Sans"/>
                <a:sym typeface="Quattrocento Sans"/>
              </a:rPr>
              <a:t>Twice d</a:t>
            </a:r>
            <a:r>
              <a:rPr lang="en-US" sz="1900" i="0" u="none" strike="noStrike" cap="none">
                <a:solidFill>
                  <a:srgbClr val="25231D"/>
                </a:solidFill>
                <a:latin typeface="Quattrocento Sans"/>
                <a:ea typeface="Quattrocento Sans"/>
                <a:cs typeface="Quattrocento Sans"/>
                <a:sym typeface="Quattrocento Sans"/>
              </a:rPr>
              <a:t>aily check-in from a paraeducator to support </a:t>
            </a:r>
            <a:r>
              <a:rPr lang="en-US" sz="1900">
                <a:solidFill>
                  <a:srgbClr val="25231D"/>
                </a:solidFill>
                <a:latin typeface="Quattrocento Sans"/>
                <a:ea typeface="Quattrocento Sans"/>
                <a:cs typeface="Quattrocento Sans"/>
                <a:sym typeface="Quattrocento Sans"/>
              </a:rPr>
              <a:t>self monitoring checklist and schedule use</a:t>
            </a:r>
            <a:endParaRPr sz="1500">
              <a:latin typeface="Quattrocento Sans"/>
              <a:ea typeface="Quattrocento Sans"/>
              <a:cs typeface="Quattrocento Sans"/>
              <a:sym typeface="Quattrocento Sans"/>
            </a:endParaRPr>
          </a:p>
          <a:p>
            <a:pPr marL="1035050" marR="81915" lvl="1" indent="-349250" algn="l" rtl="0">
              <a:spcBef>
                <a:spcPts val="600"/>
              </a:spcBef>
              <a:spcAft>
                <a:spcPts val="0"/>
              </a:spcAft>
              <a:buClr>
                <a:srgbClr val="25231D"/>
              </a:buClr>
              <a:buSzPts val="1900"/>
              <a:buFont typeface="Quattrocento Sans"/>
              <a:buChar char="⮚"/>
            </a:pPr>
            <a:r>
              <a:rPr lang="en-US" sz="1900">
                <a:solidFill>
                  <a:srgbClr val="25231D"/>
                </a:solidFill>
                <a:latin typeface="Quattrocento Sans"/>
                <a:ea typeface="Quattrocento Sans"/>
                <a:cs typeface="Quattrocento Sans"/>
                <a:sym typeface="Quattrocento Sans"/>
              </a:rPr>
              <a:t>3</a:t>
            </a:r>
            <a:r>
              <a:rPr lang="en-US" sz="1900" i="0" u="none" strike="noStrike" cap="none">
                <a:solidFill>
                  <a:srgbClr val="25231D"/>
                </a:solidFill>
                <a:latin typeface="Quattrocento Sans"/>
                <a:ea typeface="Quattrocento Sans"/>
                <a:cs typeface="Quattrocento Sans"/>
                <a:sym typeface="Quattrocento Sans"/>
              </a:rPr>
              <a:t>x per week of small group, virtual instruction </a:t>
            </a:r>
            <a:r>
              <a:rPr lang="en-US" sz="1900">
                <a:solidFill>
                  <a:srgbClr val="25231D"/>
                </a:solidFill>
                <a:latin typeface="Quattrocento Sans"/>
                <a:ea typeface="Quattrocento Sans"/>
                <a:cs typeface="Quattrocento Sans"/>
                <a:sym typeface="Quattrocento Sans"/>
              </a:rPr>
              <a:t>related to employment goals</a:t>
            </a:r>
            <a:r>
              <a:rPr lang="en-US" sz="1900" i="0" u="none" strike="noStrike" cap="none">
                <a:solidFill>
                  <a:srgbClr val="25231D"/>
                </a:solidFill>
                <a:latin typeface="Quattrocento Sans"/>
                <a:ea typeface="Quattrocento Sans"/>
                <a:cs typeface="Quattrocento Sans"/>
                <a:sym typeface="Quattrocento Sans"/>
              </a:rPr>
              <a:t> </a:t>
            </a:r>
            <a:endParaRPr sz="1500">
              <a:latin typeface="Quattrocento Sans"/>
              <a:ea typeface="Quattrocento Sans"/>
              <a:cs typeface="Quattrocento Sans"/>
              <a:sym typeface="Quattrocento Sans"/>
            </a:endParaRPr>
          </a:p>
          <a:p>
            <a:pPr marL="1035050" marR="81915" lvl="1" indent="-349250" algn="l" rtl="0">
              <a:spcBef>
                <a:spcPts val="600"/>
              </a:spcBef>
              <a:spcAft>
                <a:spcPts val="0"/>
              </a:spcAft>
              <a:buClr>
                <a:srgbClr val="25231D"/>
              </a:buClr>
              <a:buSzPts val="1900"/>
              <a:buFont typeface="Quattrocento Sans"/>
              <a:buChar char="⮚"/>
            </a:pPr>
            <a:r>
              <a:rPr lang="en-US" sz="1900">
                <a:solidFill>
                  <a:srgbClr val="25231D"/>
                </a:solidFill>
                <a:latin typeface="Quattrocento Sans"/>
                <a:ea typeface="Quattrocento Sans"/>
                <a:cs typeface="Quattrocento Sans"/>
                <a:sym typeface="Quattrocento Sans"/>
              </a:rPr>
              <a:t>100 minutes 5x per week of individual work at home using a schedule and self monitoring checklist</a:t>
            </a:r>
            <a:endParaRPr sz="1900" b="1" i="0" u="none" strike="noStrike" cap="none">
              <a:solidFill>
                <a:srgbClr val="25231D"/>
              </a:solidFill>
              <a:latin typeface="Quattrocento Sans"/>
              <a:ea typeface="Quattrocento Sans"/>
              <a:cs typeface="Quattrocento Sans"/>
              <a:sym typeface="Quattrocento Sans"/>
            </a:endParaRPr>
          </a:p>
          <a:p>
            <a:pPr marL="231775" marR="0" lvl="1" indent="0" algn="l" rtl="0">
              <a:spcBef>
                <a:spcPts val="1200"/>
              </a:spcBef>
              <a:spcAft>
                <a:spcPts val="0"/>
              </a:spcAft>
              <a:buNone/>
            </a:pPr>
            <a:r>
              <a:rPr lang="en-US" sz="2000" b="1" i="0" u="none" strike="noStrike" cap="none">
                <a:solidFill>
                  <a:srgbClr val="25231D"/>
                </a:solidFill>
                <a:latin typeface="Quattrocento Sans"/>
                <a:ea typeface="Quattrocento Sans"/>
                <a:cs typeface="Quattrocento Sans"/>
                <a:sym typeface="Quattrocento Sans"/>
              </a:rPr>
              <a:t>Parent Support </a:t>
            </a:r>
            <a:r>
              <a:rPr lang="en-US" sz="2000" i="0" u="none" strike="noStrike" cap="none">
                <a:solidFill>
                  <a:srgbClr val="25231D"/>
                </a:solidFill>
                <a:latin typeface="Quattrocento Sans"/>
                <a:ea typeface="Quattrocento Sans"/>
                <a:cs typeface="Quattrocento Sans"/>
                <a:sym typeface="Quattrocento Sans"/>
              </a:rPr>
              <a:t>includes </a:t>
            </a:r>
            <a:r>
              <a:rPr lang="en-US" sz="2000">
                <a:solidFill>
                  <a:srgbClr val="25231D"/>
                </a:solidFill>
                <a:latin typeface="Quattrocento Sans"/>
                <a:ea typeface="Quattrocento Sans"/>
                <a:cs typeface="Quattrocento Sans"/>
                <a:sym typeface="Quattrocento Sans"/>
              </a:rPr>
              <a:t>12</a:t>
            </a:r>
            <a:r>
              <a:rPr lang="en-US" sz="2000" i="0" u="none" strike="noStrike" cap="none">
                <a:solidFill>
                  <a:srgbClr val="25231D"/>
                </a:solidFill>
                <a:latin typeface="Quattrocento Sans"/>
                <a:ea typeface="Quattrocento Sans"/>
                <a:cs typeface="Quattrocento Sans"/>
                <a:sym typeface="Quattrocento Sans"/>
              </a:rPr>
              <a:t>0 minutes </a:t>
            </a:r>
            <a:r>
              <a:rPr lang="en-US" sz="2000">
                <a:solidFill>
                  <a:srgbClr val="25231D"/>
                </a:solidFill>
                <a:latin typeface="Quattrocento Sans"/>
                <a:ea typeface="Quattrocento Sans"/>
                <a:cs typeface="Quattrocento Sans"/>
                <a:sym typeface="Quattrocento Sans"/>
              </a:rPr>
              <a:t>per year </a:t>
            </a:r>
            <a:r>
              <a:rPr lang="en-US" sz="2000" i="0" u="none" strike="noStrike" cap="none">
                <a:solidFill>
                  <a:srgbClr val="25231D"/>
                </a:solidFill>
                <a:latin typeface="Quattrocento Sans"/>
                <a:ea typeface="Quattrocento Sans"/>
                <a:cs typeface="Quattrocento Sans"/>
                <a:sym typeface="Quattrocento Sans"/>
              </a:rPr>
              <a:t>of parent training (</a:t>
            </a:r>
            <a:r>
              <a:rPr lang="en-US" sz="2000">
                <a:solidFill>
                  <a:srgbClr val="25231D"/>
                </a:solidFill>
                <a:latin typeface="Quattrocento Sans"/>
                <a:ea typeface="Quattrocento Sans"/>
                <a:cs typeface="Quattrocento Sans"/>
                <a:sym typeface="Quattrocento Sans"/>
              </a:rPr>
              <a:t>related service</a:t>
            </a:r>
            <a:r>
              <a:rPr lang="en-US" sz="2000" i="0" u="none" strike="noStrike" cap="none">
                <a:solidFill>
                  <a:srgbClr val="25231D"/>
                </a:solidFill>
                <a:latin typeface="Quattrocento Sans"/>
                <a:ea typeface="Quattrocento Sans"/>
                <a:cs typeface="Quattrocento Sans"/>
                <a:sym typeface="Quattrocento Sans"/>
              </a:rPr>
              <a:t>) to support the student with a student specific schedule and self </a:t>
            </a:r>
            <a:r>
              <a:rPr lang="en-US" sz="2000">
                <a:solidFill>
                  <a:srgbClr val="25231D"/>
                </a:solidFill>
                <a:latin typeface="Quattrocento Sans"/>
                <a:ea typeface="Quattrocento Sans"/>
                <a:cs typeface="Quattrocento Sans"/>
                <a:sym typeface="Quattrocento Sans"/>
              </a:rPr>
              <a:t>monitoring</a:t>
            </a:r>
            <a:r>
              <a:rPr lang="en-US" sz="2000" i="0" u="none" strike="noStrike" cap="none">
                <a:solidFill>
                  <a:srgbClr val="25231D"/>
                </a:solidFill>
                <a:latin typeface="Quattrocento Sans"/>
                <a:ea typeface="Quattrocento Sans"/>
                <a:cs typeface="Quattrocento Sans"/>
                <a:sym typeface="Quattrocento Sans"/>
              </a:rPr>
              <a:t> checklist.</a:t>
            </a:r>
            <a:endParaRPr>
              <a:latin typeface="Quattrocento Sans"/>
              <a:ea typeface="Quattrocento Sans"/>
              <a:cs typeface="Quattrocento Sans"/>
              <a:sym typeface="Quattrocento Sans"/>
            </a:endParaRPr>
          </a:p>
          <a:p>
            <a:pPr marL="231775" marR="0" lvl="1" indent="0" algn="l" rtl="0">
              <a:spcBef>
                <a:spcPts val="1200"/>
              </a:spcBef>
              <a:spcAft>
                <a:spcPts val="0"/>
              </a:spcAft>
              <a:buNone/>
            </a:pPr>
            <a:r>
              <a:rPr lang="en-US" sz="2000" b="1" i="0" u="none" strike="noStrike" cap="none">
                <a:solidFill>
                  <a:srgbClr val="40403D"/>
                </a:solidFill>
                <a:latin typeface="Quattrocento Sans"/>
                <a:ea typeface="Quattrocento Sans"/>
                <a:cs typeface="Quattrocento Sans"/>
                <a:sym typeface="Quattrocento Sans"/>
              </a:rPr>
              <a:t>Accommodations:</a:t>
            </a:r>
            <a:r>
              <a:rPr lang="en-US" sz="2000" i="0" u="none" strike="noStrike" cap="none">
                <a:solidFill>
                  <a:schemeClr val="dk1"/>
                </a:solidFill>
                <a:latin typeface="Quattrocento Sans"/>
                <a:ea typeface="Quattrocento Sans"/>
                <a:cs typeface="Quattrocento Sans"/>
                <a:sym typeface="Quattrocento Sans"/>
              </a:rPr>
              <a:t> </a:t>
            </a:r>
            <a:r>
              <a:rPr lang="en-US" sz="2000">
                <a:solidFill>
                  <a:schemeClr val="dk1"/>
                </a:solidFill>
                <a:latin typeface="Quattrocento Sans"/>
                <a:ea typeface="Quattrocento Sans"/>
                <a:cs typeface="Quattrocento Sans"/>
                <a:sym typeface="Quattrocento Sans"/>
              </a:rPr>
              <a:t>visual aids, assistance with technology, visual aids, prompts to use student schedule and self monitoring checklist, reinforcement system and use of a visual timer</a:t>
            </a:r>
            <a:endParaRPr sz="2000" i="0" u="none" strike="noStrike" cap="none">
              <a:solidFill>
                <a:srgbClr val="25231D"/>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1"/>
          <p:cNvSpPr txBox="1">
            <a:spLocks noGrp="1"/>
          </p:cNvSpPr>
          <p:nvPr>
            <p:ph type="title"/>
          </p:nvPr>
        </p:nvSpPr>
        <p:spPr>
          <a:xfrm>
            <a:off x="556725" y="323675"/>
            <a:ext cx="11409600" cy="90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4300"/>
              <a:t>Amending Tim’s IEP: Distant Learning Matrix</a:t>
            </a:r>
            <a:endParaRPr sz="4300"/>
          </a:p>
        </p:txBody>
      </p:sp>
      <p:sp>
        <p:nvSpPr>
          <p:cNvPr id="510" name="Google Shape;510;p71">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12</a:t>
            </a:fld>
            <a:endParaRPr sz="1600" b="0" i="0" u="none" strike="noStrike" cap="none">
              <a:solidFill>
                <a:srgbClr val="40403D"/>
              </a:solidFill>
              <a:latin typeface="Quattrocento Sans"/>
              <a:ea typeface="Quattrocento Sans"/>
              <a:cs typeface="Quattrocento Sans"/>
              <a:sym typeface="Quattrocento Sans"/>
            </a:endParaRPr>
          </a:p>
        </p:txBody>
      </p:sp>
      <p:sp>
        <p:nvSpPr>
          <p:cNvPr id="511" name="Google Shape;511;p71"/>
          <p:cNvSpPr/>
          <p:nvPr/>
        </p:nvSpPr>
        <p:spPr>
          <a:xfrm>
            <a:off x="556727" y="1178389"/>
            <a:ext cx="9906000" cy="4001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2000"/>
              <a:buFont typeface="Quattrocento Sans"/>
              <a:buNone/>
            </a:pPr>
            <a:r>
              <a:rPr lang="en-US" sz="2000" b="0" i="0" u="none" strike="noStrike" cap="none">
                <a:solidFill>
                  <a:srgbClr val="40403D"/>
                </a:solidFill>
                <a:latin typeface="Quattrocento Sans"/>
                <a:ea typeface="Quattrocento Sans"/>
                <a:cs typeface="Quattrocento Sans"/>
                <a:sym typeface="Quattrocento Sans"/>
              </a:rPr>
              <a:t>From </a:t>
            </a:r>
            <a:r>
              <a:rPr lang="en-US" sz="2000">
                <a:solidFill>
                  <a:srgbClr val="40403D"/>
                </a:solidFill>
                <a:latin typeface="Quattrocento Sans"/>
                <a:ea typeface="Quattrocento Sans"/>
                <a:cs typeface="Quattrocento Sans"/>
                <a:sym typeface="Quattrocento Sans"/>
              </a:rPr>
              <a:t>Tim</a:t>
            </a:r>
            <a:r>
              <a:rPr lang="en-US" sz="2000" b="0" i="0" u="none" strike="noStrike" cap="none">
                <a:solidFill>
                  <a:srgbClr val="40403D"/>
                </a:solidFill>
                <a:latin typeface="Quattrocento Sans"/>
                <a:ea typeface="Quattrocento Sans"/>
                <a:cs typeface="Quattrocento Sans"/>
                <a:sym typeface="Quattrocento Sans"/>
              </a:rPr>
              <a:t>’s amended IEP, dated 8/6/2020:</a:t>
            </a:r>
            <a:endParaRPr sz="2000" b="0" i="0" u="none" strike="noStrike" cap="none">
              <a:solidFill>
                <a:srgbClr val="40403D"/>
              </a:solidFill>
              <a:latin typeface="Arial"/>
              <a:ea typeface="Arial"/>
              <a:cs typeface="Arial"/>
              <a:sym typeface="Arial"/>
            </a:endParaRPr>
          </a:p>
        </p:txBody>
      </p:sp>
      <p:graphicFrame>
        <p:nvGraphicFramePr>
          <p:cNvPr id="514" name="Google Shape;514;p71"/>
          <p:cNvGraphicFramePr/>
          <p:nvPr>
            <p:extLst>
              <p:ext uri="{D42A27DB-BD31-4B8C-83A1-F6EECF244321}">
                <p14:modId xmlns:p14="http://schemas.microsoft.com/office/powerpoint/2010/main" val="343427937"/>
              </p:ext>
            </p:extLst>
          </p:nvPr>
        </p:nvGraphicFramePr>
        <p:xfrm>
          <a:off x="841519" y="1686678"/>
          <a:ext cx="10757600" cy="2529700"/>
        </p:xfrm>
        <a:graphic>
          <a:graphicData uri="http://schemas.openxmlformats.org/drawingml/2006/table">
            <a:tbl>
              <a:tblPr firstRow="1">
                <a:noFill/>
                <a:tableStyleId>{669B6BE4-A7E9-48FE-A9FD-CA1FF02B4DA6}</a:tableStyleId>
              </a:tblPr>
              <a:tblGrid>
                <a:gridCol w="3602000">
                  <a:extLst>
                    <a:ext uri="{9D8B030D-6E8A-4147-A177-3AD203B41FA5}">
                      <a16:colId xmlns:a16="http://schemas.microsoft.com/office/drawing/2014/main" val="20000"/>
                    </a:ext>
                  </a:extLst>
                </a:gridCol>
                <a:gridCol w="897650">
                  <a:extLst>
                    <a:ext uri="{9D8B030D-6E8A-4147-A177-3AD203B41FA5}">
                      <a16:colId xmlns:a16="http://schemas.microsoft.com/office/drawing/2014/main" val="20001"/>
                    </a:ext>
                  </a:extLst>
                </a:gridCol>
                <a:gridCol w="2858175">
                  <a:extLst>
                    <a:ext uri="{9D8B030D-6E8A-4147-A177-3AD203B41FA5}">
                      <a16:colId xmlns:a16="http://schemas.microsoft.com/office/drawing/2014/main" val="20002"/>
                    </a:ext>
                  </a:extLst>
                </a:gridCol>
                <a:gridCol w="3399775">
                  <a:extLst>
                    <a:ext uri="{9D8B030D-6E8A-4147-A177-3AD203B41FA5}">
                      <a16:colId xmlns:a16="http://schemas.microsoft.com/office/drawing/2014/main" val="20003"/>
                    </a:ext>
                  </a:extLst>
                </a:gridCol>
              </a:tblGrid>
              <a:tr h="293350">
                <a:tc gridSpan="4">
                  <a:txBody>
                    <a:bodyPr/>
                    <a:lstStyle/>
                    <a:p>
                      <a:pPr marL="0" marR="47625" lvl="0" indent="0" algn="ctr" rtl="0">
                        <a:lnSpc>
                          <a:spcPct val="100000"/>
                        </a:lnSpc>
                        <a:spcBef>
                          <a:spcPts val="0"/>
                        </a:spcBef>
                        <a:spcAft>
                          <a:spcPts val="0"/>
                        </a:spcAft>
                        <a:buNone/>
                      </a:pPr>
                      <a:r>
                        <a:rPr lang="en-US" sz="1800" b="1">
                          <a:latin typeface="Quattrocento Sans"/>
                          <a:ea typeface="Quattrocento Sans"/>
                          <a:cs typeface="Quattrocento Sans"/>
                          <a:sym typeface="Quattrocento Sans"/>
                        </a:rPr>
                        <a:t>Distant Model</a:t>
                      </a:r>
                      <a:endParaRPr sz="1800" b="1" u="none" strike="noStrike" cap="none">
                        <a:latin typeface="Quattrocento Sans"/>
                        <a:ea typeface="Quattrocento Sans"/>
                        <a:cs typeface="Quattrocento Sans"/>
                        <a:sym typeface="Quattrocento Sans"/>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99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3350">
                <a:tc>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Service Area</a:t>
                      </a: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Frequency</a:t>
                      </a: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Location (setting)</a:t>
                      </a: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8825">
                <a:tc>
                  <a:txBody>
                    <a:bodyPr/>
                    <a:lstStyle/>
                    <a:p>
                      <a:pPr marL="0" marR="47625" lvl="0" indent="0" algn="l" rtl="0">
                        <a:lnSpc>
                          <a:spcPct val="100000"/>
                        </a:lnSpc>
                        <a:spcBef>
                          <a:spcPts val="0"/>
                        </a:spcBef>
                        <a:spcAft>
                          <a:spcPts val="0"/>
                        </a:spcAft>
                        <a:buNone/>
                      </a:pPr>
                      <a:r>
                        <a:rPr lang="en-US" sz="1800">
                          <a:latin typeface="Quattrocento Sans"/>
                          <a:ea typeface="Quattrocento Sans"/>
                          <a:cs typeface="Quattrocento Sans"/>
                          <a:sym typeface="Quattrocento Sans"/>
                        </a:rPr>
                        <a:t>Adaptive </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1800">
                          <a:latin typeface="Quattrocento Sans"/>
                          <a:ea typeface="Quattrocento Sans"/>
                          <a:cs typeface="Quattrocento Sans"/>
                          <a:sym typeface="Quattrocento Sans"/>
                        </a:rPr>
                        <a:t>500</a:t>
                      </a:r>
                      <a:r>
                        <a:rPr lang="en-US" sz="1800" u="none" strike="noStrike" cap="none">
                          <a:latin typeface="Quattrocento Sans"/>
                          <a:ea typeface="Quattrocento Sans"/>
                          <a:cs typeface="Quattrocento Sans"/>
                          <a:sym typeface="Quattrocento Sans"/>
                        </a:rPr>
                        <a:t> mpw</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1800" u="none" strike="noStrike" cap="none">
                          <a:latin typeface="Quattrocento Sans"/>
                          <a:ea typeface="Quattrocento Sans"/>
                          <a:cs typeface="Quattrocento Sans"/>
                          <a:sym typeface="Quattrocento Sans"/>
                        </a:rPr>
                        <a:t>General Ed </a:t>
                      </a:r>
                      <a:endParaRPr sz="11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0575">
                <a:tc>
                  <a:txBody>
                    <a:bodyPr/>
                    <a:lstStyle/>
                    <a:p>
                      <a:pPr marL="0" marR="47625" lvl="0" indent="0" algn="l" rtl="0">
                        <a:lnSpc>
                          <a:spcPct val="100000"/>
                        </a:lnSpc>
                        <a:spcBef>
                          <a:spcPts val="0"/>
                        </a:spcBef>
                        <a:spcAft>
                          <a:spcPts val="0"/>
                        </a:spcAft>
                        <a:buNone/>
                      </a:pPr>
                      <a:r>
                        <a:rPr lang="en-US" sz="1800">
                          <a:latin typeface="Quattrocento Sans"/>
                          <a:ea typeface="Quattrocento Sans"/>
                          <a:cs typeface="Quattrocento Sans"/>
                          <a:sym typeface="Quattrocento Sans"/>
                        </a:rPr>
                        <a:t>Adaptive</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1800" u="none" strike="noStrike" cap="none">
                          <a:latin typeface="Quattrocento Sans"/>
                          <a:ea typeface="Quattrocento Sans"/>
                          <a:cs typeface="Quattrocento Sans"/>
                          <a:sym typeface="Quattrocento Sans"/>
                        </a:rPr>
                        <a:t>2</a:t>
                      </a:r>
                      <a:r>
                        <a:rPr lang="en-US" sz="1800">
                          <a:latin typeface="Quattrocento Sans"/>
                          <a:ea typeface="Quattrocento Sans"/>
                          <a:cs typeface="Quattrocento Sans"/>
                          <a:sym typeface="Quattrocento Sans"/>
                        </a:rPr>
                        <a:t>50</a:t>
                      </a:r>
                      <a:r>
                        <a:rPr lang="en-US" sz="1800" u="none" strike="noStrike" cap="none">
                          <a:latin typeface="Quattrocento Sans"/>
                          <a:ea typeface="Quattrocento Sans"/>
                          <a:cs typeface="Quattrocento Sans"/>
                          <a:sym typeface="Quattrocento Sans"/>
                        </a:rPr>
                        <a:t> mpw</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1800" u="none" strike="noStrike" cap="none">
                          <a:latin typeface="Quattrocento Sans"/>
                          <a:ea typeface="Quattrocento Sans"/>
                          <a:cs typeface="Quattrocento Sans"/>
                          <a:sym typeface="Quattrocento Sans"/>
                        </a:rPr>
                        <a:t>Special Ed</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50575">
                <a:tc>
                  <a:txBody>
                    <a:bodyPr/>
                    <a:lstStyle/>
                    <a:p>
                      <a:pPr marL="0" marR="47625" lvl="0" indent="0" algn="l" rtl="0">
                        <a:lnSpc>
                          <a:spcPct val="100000"/>
                        </a:lnSpc>
                        <a:spcBef>
                          <a:spcPts val="0"/>
                        </a:spcBef>
                        <a:spcAft>
                          <a:spcPts val="0"/>
                        </a:spcAft>
                        <a:buNone/>
                      </a:pPr>
                      <a:r>
                        <a:rPr lang="en-US" sz="1800">
                          <a:latin typeface="Quattrocento Sans"/>
                          <a:ea typeface="Quattrocento Sans"/>
                          <a:cs typeface="Quattrocento Sans"/>
                          <a:sym typeface="Quattrocento Sans"/>
                        </a:rPr>
                        <a:t>Math</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spcBef>
                          <a:spcPts val="0"/>
                        </a:spcBef>
                        <a:spcAft>
                          <a:spcPts val="0"/>
                        </a:spcAft>
                        <a:buNone/>
                      </a:pPr>
                      <a:r>
                        <a:rPr lang="en-US" sz="1800">
                          <a:latin typeface="Quattrocento Sans"/>
                          <a:ea typeface="Quattrocento Sans"/>
                          <a:cs typeface="Quattrocento Sans"/>
                          <a:sym typeface="Quattrocento Sans"/>
                        </a:rPr>
                        <a:t>90 mpw</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1800" u="none" strike="noStrike" cap="none">
                          <a:latin typeface="Quattrocento Sans"/>
                          <a:ea typeface="Quattrocento Sans"/>
                          <a:cs typeface="Quattrocento Sans"/>
                          <a:sym typeface="Quattrocento Sans"/>
                        </a:rPr>
                        <a:t>Special Ed</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50575">
                <a:tc>
                  <a:txBody>
                    <a:bodyPr/>
                    <a:lstStyle/>
                    <a:p>
                      <a:pPr marL="0" marR="47625" lvl="0" indent="0" algn="l" rtl="0">
                        <a:lnSpc>
                          <a:spcPct val="100000"/>
                        </a:lnSpc>
                        <a:spcBef>
                          <a:spcPts val="0"/>
                        </a:spcBef>
                        <a:spcAft>
                          <a:spcPts val="0"/>
                        </a:spcAft>
                        <a:buNone/>
                      </a:pPr>
                      <a:r>
                        <a:rPr lang="en-US" sz="1800">
                          <a:latin typeface="Quattrocento Sans"/>
                          <a:ea typeface="Quattrocento Sans"/>
                          <a:cs typeface="Quattrocento Sans"/>
                          <a:sym typeface="Quattrocento Sans"/>
                        </a:rPr>
                        <a:t>Written Expression</a:t>
                      </a:r>
                      <a:endParaRPr sz="18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spcBef>
                          <a:spcPts val="0"/>
                        </a:spcBef>
                        <a:spcAft>
                          <a:spcPts val="0"/>
                        </a:spcAft>
                        <a:buClr>
                          <a:srgbClr val="000000"/>
                        </a:buClr>
                        <a:buFont typeface="Arial"/>
                        <a:buNone/>
                      </a:pPr>
                      <a:r>
                        <a:rPr lang="en-US" sz="1800">
                          <a:latin typeface="Quattrocento Sans"/>
                          <a:ea typeface="Quattrocento Sans"/>
                          <a:cs typeface="Quattrocento Sans"/>
                          <a:sym typeface="Quattrocento Sans"/>
                        </a:rPr>
                        <a:t>90 mpw</a:t>
                      </a:r>
                      <a:endParaRPr sz="18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spcBef>
                          <a:spcPts val="0"/>
                        </a:spcBef>
                        <a:spcAft>
                          <a:spcPts val="0"/>
                        </a:spcAft>
                        <a:buClr>
                          <a:srgbClr val="000000"/>
                        </a:buClr>
                        <a:buFont typeface="Arial"/>
                        <a:buNone/>
                      </a:pPr>
                      <a:r>
                        <a:rPr lang="en-US" sz="1800">
                          <a:latin typeface="Quattrocento Sans"/>
                          <a:ea typeface="Quattrocento Sans"/>
                          <a:cs typeface="Quattrocento Sans"/>
                          <a:sym typeface="Quattrocento Sans"/>
                        </a:rPr>
                        <a:t>Special Ed</a:t>
                      </a:r>
                      <a:endParaRPr sz="18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50575">
                <a:tc>
                  <a:txBody>
                    <a:bodyPr/>
                    <a:lstStyle/>
                    <a:p>
                      <a:pPr marL="0" marR="47625" lvl="0" indent="0" algn="l" rtl="0">
                        <a:lnSpc>
                          <a:spcPct val="100000"/>
                        </a:lnSpc>
                        <a:spcBef>
                          <a:spcPts val="0"/>
                        </a:spcBef>
                        <a:spcAft>
                          <a:spcPts val="0"/>
                        </a:spcAft>
                        <a:buNone/>
                      </a:pPr>
                      <a:r>
                        <a:rPr lang="en-US" sz="1800">
                          <a:latin typeface="Quattrocento Sans"/>
                          <a:ea typeface="Quattrocento Sans"/>
                          <a:cs typeface="Quattrocento Sans"/>
                          <a:sym typeface="Quattrocento Sans"/>
                        </a:rPr>
                        <a:t>Speech</a:t>
                      </a:r>
                      <a:endParaRPr sz="18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spcBef>
                          <a:spcPts val="0"/>
                        </a:spcBef>
                        <a:spcAft>
                          <a:spcPts val="0"/>
                        </a:spcAft>
                        <a:buClr>
                          <a:srgbClr val="000000"/>
                        </a:buClr>
                        <a:buFont typeface="Arial"/>
                        <a:buNone/>
                      </a:pPr>
                      <a:r>
                        <a:rPr lang="en-US" sz="1800">
                          <a:latin typeface="Quattrocento Sans"/>
                          <a:ea typeface="Quattrocento Sans"/>
                          <a:cs typeface="Quattrocento Sans"/>
                          <a:sym typeface="Quattrocento Sans"/>
                        </a:rPr>
                        <a:t>30 mpw</a:t>
                      </a:r>
                      <a:endParaRPr sz="18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spcBef>
                          <a:spcPts val="0"/>
                        </a:spcBef>
                        <a:spcAft>
                          <a:spcPts val="0"/>
                        </a:spcAft>
                        <a:buClr>
                          <a:srgbClr val="000000"/>
                        </a:buClr>
                        <a:buFont typeface="Arial"/>
                        <a:buNone/>
                      </a:pPr>
                      <a:r>
                        <a:rPr lang="en-US" sz="1800">
                          <a:latin typeface="Quattrocento Sans"/>
                          <a:ea typeface="Quattrocento Sans"/>
                          <a:cs typeface="Quattrocento Sans"/>
                          <a:sym typeface="Quattrocento Sans"/>
                        </a:rPr>
                        <a:t>Special Ed</a:t>
                      </a:r>
                      <a:endParaRPr sz="18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1875">
                <a:tc>
                  <a:txBody>
                    <a:bodyPr/>
                    <a:lstStyle/>
                    <a:p>
                      <a:pPr marL="0" marR="47625" lvl="0" indent="0" algn="ctr" rtl="0">
                        <a:spcBef>
                          <a:spcPts val="0"/>
                        </a:spcBef>
                        <a:spcAft>
                          <a:spcPts val="0"/>
                        </a:spcAft>
                        <a:buClr>
                          <a:srgbClr val="000000"/>
                        </a:buClr>
                        <a:buFont typeface="Arial"/>
                        <a:buNone/>
                      </a:pPr>
                      <a:r>
                        <a:rPr lang="en-US" b="1">
                          <a:latin typeface="Quattrocento Sans"/>
                          <a:ea typeface="Quattrocento Sans"/>
                          <a:cs typeface="Quattrocento Sans"/>
                          <a:sym typeface="Quattrocento Sans"/>
                        </a:rPr>
                        <a:t>Total instructional minutes per week: 960</a:t>
                      </a:r>
                      <a:endParaRPr sz="1800">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B7B7"/>
                    </a:solidFill>
                  </a:tcPr>
                </a:tc>
                <a:tc gridSpan="2">
                  <a:txBody>
                    <a:bodyPr/>
                    <a:lstStyle/>
                    <a:p>
                      <a:pPr marL="0" marR="47625" lvl="0" indent="0" algn="ctr" rtl="0">
                        <a:spcBef>
                          <a:spcPts val="0"/>
                        </a:spcBef>
                        <a:spcAft>
                          <a:spcPts val="0"/>
                        </a:spcAft>
                        <a:buNone/>
                      </a:pPr>
                      <a:r>
                        <a:rPr lang="en-US" b="1">
                          <a:latin typeface="Quattrocento Sans"/>
                          <a:ea typeface="Quattrocento Sans"/>
                          <a:cs typeface="Quattrocento Sans"/>
                          <a:sym typeface="Quattrocento Sans"/>
                        </a:rPr>
                        <a:t>Weekly minutes in a special ed setting: 460</a:t>
                      </a:r>
                      <a:endParaRPr sz="1800">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B7B7"/>
                    </a:solidFill>
                  </a:tcPr>
                </a:tc>
                <a:tc hMerge="1">
                  <a:txBody>
                    <a:bodyPr/>
                    <a:lstStyle/>
                    <a:p>
                      <a:endParaRPr lang="en-US"/>
                    </a:p>
                  </a:txBody>
                  <a:tcPr/>
                </a:tc>
                <a:tc>
                  <a:txBody>
                    <a:bodyPr/>
                    <a:lstStyle/>
                    <a:p>
                      <a:pPr marL="0" marR="47625" lvl="0" indent="0" algn="ctr" rtl="0">
                        <a:spcBef>
                          <a:spcPts val="0"/>
                        </a:spcBef>
                        <a:spcAft>
                          <a:spcPts val="0"/>
                        </a:spcAft>
                        <a:buNone/>
                      </a:pPr>
                      <a:r>
                        <a:rPr lang="en-US" b="1" dirty="0">
                          <a:latin typeface="Quattrocento Sans"/>
                          <a:ea typeface="Quattrocento Sans"/>
                          <a:cs typeface="Quattrocento Sans"/>
                          <a:sym typeface="Quattrocento Sans"/>
                        </a:rPr>
                        <a:t>LRE Calculation: 52%</a:t>
                      </a:r>
                      <a:endParaRPr sz="1800" dirty="0">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7"/>
                  </a:ext>
                </a:extLst>
              </a:tr>
            </a:tbl>
          </a:graphicData>
        </a:graphic>
      </p:graphicFrame>
      <p:graphicFrame>
        <p:nvGraphicFramePr>
          <p:cNvPr id="513" name="Google Shape;513;p71"/>
          <p:cNvGraphicFramePr/>
          <p:nvPr>
            <p:extLst>
              <p:ext uri="{D42A27DB-BD31-4B8C-83A1-F6EECF244321}">
                <p14:modId xmlns:p14="http://schemas.microsoft.com/office/powerpoint/2010/main" val="4037244304"/>
              </p:ext>
            </p:extLst>
          </p:nvPr>
        </p:nvGraphicFramePr>
        <p:xfrm>
          <a:off x="841523" y="4324557"/>
          <a:ext cx="10757600" cy="548640"/>
        </p:xfrm>
        <a:graphic>
          <a:graphicData uri="http://schemas.openxmlformats.org/drawingml/2006/table">
            <a:tbl>
              <a:tblPr firstRow="1">
                <a:noFill/>
                <a:tableStyleId>{669B6BE4-A7E9-48FE-A9FD-CA1FF02B4DA6}</a:tableStyleId>
              </a:tblPr>
              <a:tblGrid>
                <a:gridCol w="2689400">
                  <a:extLst>
                    <a:ext uri="{9D8B030D-6E8A-4147-A177-3AD203B41FA5}">
                      <a16:colId xmlns:a16="http://schemas.microsoft.com/office/drawing/2014/main" val="20000"/>
                    </a:ext>
                  </a:extLst>
                </a:gridCol>
                <a:gridCol w="2689400">
                  <a:extLst>
                    <a:ext uri="{9D8B030D-6E8A-4147-A177-3AD203B41FA5}">
                      <a16:colId xmlns:a16="http://schemas.microsoft.com/office/drawing/2014/main" val="20001"/>
                    </a:ext>
                  </a:extLst>
                </a:gridCol>
                <a:gridCol w="2689400">
                  <a:extLst>
                    <a:ext uri="{9D8B030D-6E8A-4147-A177-3AD203B41FA5}">
                      <a16:colId xmlns:a16="http://schemas.microsoft.com/office/drawing/2014/main" val="20002"/>
                    </a:ext>
                  </a:extLst>
                </a:gridCol>
                <a:gridCol w="2689400">
                  <a:extLst>
                    <a:ext uri="{9D8B030D-6E8A-4147-A177-3AD203B41FA5}">
                      <a16:colId xmlns:a16="http://schemas.microsoft.com/office/drawing/2014/main" val="20003"/>
                    </a:ext>
                  </a:extLst>
                </a:gridCol>
              </a:tblGrid>
              <a:tr h="231275">
                <a:tc>
                  <a:txBody>
                    <a:bodyPr/>
                    <a:lstStyle/>
                    <a:p>
                      <a:pPr marL="0" marR="47625" lvl="0" indent="0" algn="ctr" rtl="0">
                        <a:lnSpc>
                          <a:spcPct val="100000"/>
                        </a:lnSpc>
                        <a:spcBef>
                          <a:spcPts val="0"/>
                        </a:spcBef>
                        <a:spcAft>
                          <a:spcPts val="0"/>
                        </a:spcAft>
                        <a:buNone/>
                      </a:pPr>
                      <a:r>
                        <a:rPr lang="en-US" sz="1800" b="1">
                          <a:latin typeface="Quattrocento Sans"/>
                          <a:ea typeface="Quattrocento Sans"/>
                          <a:cs typeface="Quattrocento Sans"/>
                          <a:sym typeface="Quattrocento Sans"/>
                        </a:rPr>
                        <a:t>Related Service</a:t>
                      </a: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Frequency</a:t>
                      </a: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Location (setting)</a:t>
                      </a: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ctr" rtl="0">
                        <a:lnSpc>
                          <a:spcPct val="100000"/>
                        </a:lnSpc>
                        <a:spcBef>
                          <a:spcPts val="0"/>
                        </a:spcBef>
                        <a:spcAft>
                          <a:spcPts val="0"/>
                        </a:spcAft>
                        <a:buNone/>
                      </a:pPr>
                      <a:r>
                        <a:rPr lang="en-US" sz="1800" b="1">
                          <a:latin typeface="Quattrocento Sans"/>
                          <a:ea typeface="Quattrocento Sans"/>
                          <a:cs typeface="Quattrocento Sans"/>
                          <a:sym typeface="Quattrocento Sans"/>
                        </a:rPr>
                        <a:t>Duration</a:t>
                      </a:r>
                      <a:endParaRPr sz="1800" b="1" u="none" strike="noStrike" cap="none">
                        <a:latin typeface="Quattrocento Sans"/>
                        <a:ea typeface="Quattrocento Sans"/>
                        <a:cs typeface="Quattrocento Sans"/>
                        <a:sym typeface="Quattrocento Sans"/>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07925">
                <a:tc>
                  <a:txBody>
                    <a:bodyPr/>
                    <a:lstStyle/>
                    <a:p>
                      <a:pPr marL="0" marR="47625" lvl="0" indent="0" algn="l" rtl="0">
                        <a:lnSpc>
                          <a:spcPct val="100000"/>
                        </a:lnSpc>
                        <a:spcBef>
                          <a:spcPts val="0"/>
                        </a:spcBef>
                        <a:spcAft>
                          <a:spcPts val="0"/>
                        </a:spcAft>
                        <a:buNone/>
                      </a:pPr>
                      <a:r>
                        <a:rPr lang="en-US" sz="1800" u="none" strike="noStrike" cap="none">
                          <a:solidFill>
                            <a:srgbClr val="FF0000"/>
                          </a:solidFill>
                          <a:latin typeface="Quattrocento Sans"/>
                          <a:ea typeface="Quattrocento Sans"/>
                          <a:cs typeface="Quattrocento Sans"/>
                          <a:sym typeface="Quattrocento Sans"/>
                        </a:rPr>
                        <a:t>Parent Training</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l" rtl="0">
                        <a:lnSpc>
                          <a:spcPct val="100000"/>
                        </a:lnSpc>
                        <a:spcBef>
                          <a:spcPts val="0"/>
                        </a:spcBef>
                        <a:spcAft>
                          <a:spcPts val="0"/>
                        </a:spcAft>
                        <a:buNone/>
                      </a:pPr>
                      <a:r>
                        <a:rPr lang="en-US" sz="1800">
                          <a:solidFill>
                            <a:srgbClr val="FF0000"/>
                          </a:solidFill>
                          <a:latin typeface="Quattrocento Sans"/>
                          <a:ea typeface="Quattrocento Sans"/>
                          <a:cs typeface="Quattrocento Sans"/>
                          <a:sym typeface="Quattrocento Sans"/>
                        </a:rPr>
                        <a:t>120</a:t>
                      </a:r>
                      <a:r>
                        <a:rPr lang="en-US" sz="1800" u="none" strike="noStrike" cap="none">
                          <a:solidFill>
                            <a:srgbClr val="FF0000"/>
                          </a:solidFill>
                          <a:latin typeface="Quattrocento Sans"/>
                          <a:ea typeface="Quattrocento Sans"/>
                          <a:cs typeface="Quattrocento Sans"/>
                          <a:sym typeface="Quattrocento Sans"/>
                        </a:rPr>
                        <a:t> minutes </a:t>
                      </a:r>
                      <a:r>
                        <a:rPr lang="en-US" sz="1800">
                          <a:solidFill>
                            <a:srgbClr val="FF0000"/>
                          </a:solidFill>
                          <a:latin typeface="Quattrocento Sans"/>
                          <a:ea typeface="Quattrocento Sans"/>
                          <a:cs typeface="Quattrocento Sans"/>
                          <a:sym typeface="Quattrocento Sans"/>
                        </a:rPr>
                        <a:t>per year</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l" rtl="0">
                        <a:lnSpc>
                          <a:spcPct val="100000"/>
                        </a:lnSpc>
                        <a:spcBef>
                          <a:spcPts val="0"/>
                        </a:spcBef>
                        <a:spcAft>
                          <a:spcPts val="0"/>
                        </a:spcAft>
                        <a:buNone/>
                      </a:pPr>
                      <a:r>
                        <a:rPr lang="en-US" sz="1800" u="none" strike="noStrike" cap="none">
                          <a:solidFill>
                            <a:srgbClr val="FF0000"/>
                          </a:solidFill>
                          <a:latin typeface="Quattrocento Sans"/>
                          <a:ea typeface="Quattrocento Sans"/>
                          <a:cs typeface="Quattrocento Sans"/>
                          <a:sym typeface="Quattrocento Sans"/>
                        </a:rPr>
                        <a:t>N/A</a:t>
                      </a:r>
                      <a:endParaRPr sz="18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47625" lvl="0" indent="0" algn="l" rtl="0">
                        <a:spcBef>
                          <a:spcPts val="0"/>
                        </a:spcBef>
                        <a:spcAft>
                          <a:spcPts val="0"/>
                        </a:spcAft>
                        <a:buClr>
                          <a:srgbClr val="000000"/>
                        </a:buClr>
                        <a:buFont typeface="Arial"/>
                        <a:buNone/>
                      </a:pPr>
                      <a:r>
                        <a:rPr lang="en-US" sz="1800" dirty="0">
                          <a:solidFill>
                            <a:srgbClr val="FF0000"/>
                          </a:solidFill>
                          <a:latin typeface="Quattrocento Sans"/>
                          <a:ea typeface="Quattrocento Sans"/>
                          <a:cs typeface="Quattrocento Sans"/>
                          <a:sym typeface="Quattrocento Sans"/>
                        </a:rPr>
                        <a:t>8/6/2020-10/6/2020</a:t>
                      </a:r>
                      <a:endParaRPr sz="1800" u="none" strike="noStrike" cap="none" dirty="0">
                        <a:solidFill>
                          <a:srgbClr val="FF0000"/>
                        </a:solidFill>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12" name="Google Shape;512;p71"/>
          <p:cNvSpPr/>
          <p:nvPr/>
        </p:nvSpPr>
        <p:spPr>
          <a:xfrm>
            <a:off x="556725" y="4985175"/>
            <a:ext cx="11042400" cy="135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2000"/>
              <a:buFont typeface="Quattrocento Sans"/>
              <a:buNone/>
            </a:pPr>
            <a:r>
              <a:rPr lang="en-US" sz="2000" b="1" i="0" u="none" strike="noStrike" cap="none">
                <a:solidFill>
                  <a:srgbClr val="40403D"/>
                </a:solidFill>
                <a:latin typeface="Quattrocento Sans"/>
                <a:ea typeface="Quattrocento Sans"/>
                <a:cs typeface="Quattrocento Sans"/>
                <a:sym typeface="Quattrocento Sans"/>
              </a:rPr>
              <a:t>NOTE:</a:t>
            </a:r>
            <a:endParaRPr sz="2000" b="1" i="0" u="none" strike="noStrike" cap="none">
              <a:solidFill>
                <a:srgbClr val="40403D"/>
              </a:solidFill>
              <a:latin typeface="Quattrocento Sans"/>
              <a:ea typeface="Quattrocento Sans"/>
              <a:cs typeface="Quattrocento Sans"/>
              <a:sym typeface="Quattrocento Sans"/>
            </a:endParaRPr>
          </a:p>
          <a:p>
            <a:pPr marL="466725" marR="0" lvl="0" indent="-330200" algn="l" rtl="0">
              <a:lnSpc>
                <a:spcPct val="100000"/>
              </a:lnSpc>
              <a:spcBef>
                <a:spcPts val="400"/>
              </a:spcBef>
              <a:spcAft>
                <a:spcPts val="0"/>
              </a:spcAft>
              <a:buClr>
                <a:srgbClr val="40403D"/>
              </a:buClr>
              <a:buSzPts val="1800"/>
              <a:buFont typeface="Quattrocento Sans"/>
              <a:buChar char="⮚"/>
            </a:pPr>
            <a:r>
              <a:rPr lang="en-US" sz="1800" i="0" u="none" strike="noStrike" cap="none">
                <a:solidFill>
                  <a:srgbClr val="40403D"/>
                </a:solidFill>
                <a:latin typeface="Quattrocento Sans"/>
                <a:ea typeface="Quattrocento Sans"/>
                <a:cs typeface="Quattrocento Sans"/>
                <a:sym typeface="Quattrocento Sans"/>
              </a:rPr>
              <a:t>The total minutes per week of SDI and LRE ca</a:t>
            </a:r>
            <a:r>
              <a:rPr lang="en-US" sz="1800">
                <a:solidFill>
                  <a:srgbClr val="40403D"/>
                </a:solidFill>
                <a:latin typeface="Quattrocento Sans"/>
                <a:ea typeface="Quattrocento Sans"/>
                <a:cs typeface="Quattrocento Sans"/>
                <a:sym typeface="Quattrocento Sans"/>
              </a:rPr>
              <a:t>lculation </a:t>
            </a:r>
            <a:r>
              <a:rPr lang="en-US" sz="1800" i="0" u="none" strike="noStrike" cap="none">
                <a:solidFill>
                  <a:srgbClr val="40403D"/>
                </a:solidFill>
                <a:latin typeface="Quattrocento Sans"/>
                <a:ea typeface="Quattrocento Sans"/>
                <a:cs typeface="Quattrocento Sans"/>
                <a:sym typeface="Quattrocento Sans"/>
              </a:rPr>
              <a:t>remains the same as the </a:t>
            </a:r>
            <a:r>
              <a:rPr lang="en-US" sz="1800">
                <a:solidFill>
                  <a:srgbClr val="40403D"/>
                </a:solidFill>
                <a:latin typeface="Quattrocento Sans"/>
                <a:ea typeface="Quattrocento Sans"/>
                <a:cs typeface="Quattrocento Sans"/>
                <a:sym typeface="Quattrocento Sans"/>
              </a:rPr>
              <a:t>original</a:t>
            </a:r>
            <a:r>
              <a:rPr lang="en-US" sz="1800" i="0" u="none" strike="noStrike" cap="none">
                <a:solidFill>
                  <a:srgbClr val="40403D"/>
                </a:solidFill>
                <a:latin typeface="Quattrocento Sans"/>
                <a:ea typeface="Quattrocento Sans"/>
                <a:cs typeface="Quattrocento Sans"/>
                <a:sym typeface="Quattrocento Sans"/>
              </a:rPr>
              <a:t> IEP.</a:t>
            </a:r>
            <a:endParaRPr sz="1200">
              <a:latin typeface="Quattrocento Sans"/>
              <a:ea typeface="Quattrocento Sans"/>
              <a:cs typeface="Quattrocento Sans"/>
              <a:sym typeface="Quattrocento Sans"/>
            </a:endParaRPr>
          </a:p>
          <a:p>
            <a:pPr marL="466725" marR="0" lvl="0" indent="-330200" algn="l" rtl="0">
              <a:spcBef>
                <a:spcPts val="400"/>
              </a:spcBef>
              <a:spcAft>
                <a:spcPts val="0"/>
              </a:spcAft>
              <a:buClr>
                <a:schemeClr val="dk1"/>
              </a:buClr>
              <a:buSzPts val="1800"/>
              <a:buFont typeface="Noto Sans Symbols"/>
              <a:buChar char="⮚"/>
            </a:pPr>
            <a:r>
              <a:rPr lang="en-US" sz="1800">
                <a:solidFill>
                  <a:schemeClr val="dk1"/>
                </a:solidFill>
                <a:latin typeface="Quattrocento Sans"/>
                <a:ea typeface="Quattrocento Sans"/>
                <a:cs typeface="Quattrocento Sans"/>
                <a:sym typeface="Quattrocento Sans"/>
              </a:rPr>
              <a:t>An IEP amendment was needed to note changes to paraeducator minutes and to add parent training for the distant learning table.</a:t>
            </a:r>
            <a:endParaRPr sz="1200">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2"/>
          <p:cNvSpPr txBox="1">
            <a:spLocks noGrp="1"/>
          </p:cNvSpPr>
          <p:nvPr>
            <p:ph type="title"/>
          </p:nvPr>
        </p:nvSpPr>
        <p:spPr>
          <a:xfrm>
            <a:off x="838200" y="184776"/>
            <a:ext cx="10515600" cy="65859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3600"/>
              <a:t>IEP Team Planning for Tim’s Hybrid Learning</a:t>
            </a:r>
            <a:endParaRPr sz="3600"/>
          </a:p>
        </p:txBody>
      </p:sp>
      <p:sp>
        <p:nvSpPr>
          <p:cNvPr id="521" name="Google Shape;521;p72"/>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13</a:t>
            </a:fld>
            <a:endParaRPr sz="1600" b="0" i="0" u="none" strike="noStrike" cap="none">
              <a:solidFill>
                <a:srgbClr val="40403D"/>
              </a:solidFill>
              <a:latin typeface="Quattrocento Sans"/>
              <a:ea typeface="Quattrocento Sans"/>
              <a:cs typeface="Quattrocento Sans"/>
              <a:sym typeface="Quattrocento Sans"/>
            </a:endParaRPr>
          </a:p>
        </p:txBody>
      </p:sp>
      <p:sp>
        <p:nvSpPr>
          <p:cNvPr id="522" name="Google Shape;522;p72"/>
          <p:cNvSpPr/>
          <p:nvPr/>
        </p:nvSpPr>
        <p:spPr>
          <a:xfrm>
            <a:off x="225584" y="1005259"/>
            <a:ext cx="11740834" cy="5647700"/>
          </a:xfrm>
          <a:prstGeom prst="rect">
            <a:avLst/>
          </a:prstGeom>
          <a:noFill/>
          <a:ln>
            <a:noFill/>
          </a:ln>
        </p:spPr>
        <p:txBody>
          <a:bodyPr spcFirstLastPara="1" wrap="square" lIns="91425" tIns="45700" rIns="91425" bIns="45700" anchor="t" anchorCtr="0">
            <a:noAutofit/>
          </a:bodyPr>
          <a:lstStyle/>
          <a:p>
            <a:pPr marL="0" marR="81915" lvl="0" indent="0" algn="l" rtl="0">
              <a:spcBef>
                <a:spcPts val="1200"/>
              </a:spcBef>
              <a:spcAft>
                <a:spcPts val="0"/>
              </a:spcAft>
              <a:buNone/>
            </a:pPr>
            <a:r>
              <a:rPr lang="en-US" sz="2100" b="1">
                <a:solidFill>
                  <a:srgbClr val="25231D"/>
                </a:solidFill>
                <a:latin typeface="Quattrocento Sans"/>
                <a:ea typeface="Quattrocento Sans"/>
                <a:cs typeface="Quattrocento Sans"/>
                <a:sym typeface="Quattrocento Sans"/>
              </a:rPr>
              <a:t>Math SDI will include:</a:t>
            </a:r>
            <a:endParaRPr sz="2100" b="1">
              <a:solidFill>
                <a:srgbClr val="25231D"/>
              </a:solidFill>
              <a:latin typeface="Quattrocento Sans"/>
              <a:ea typeface="Quattrocento Sans"/>
              <a:cs typeface="Quattrocento Sans"/>
              <a:sym typeface="Quattrocento Sans"/>
            </a:endParaRPr>
          </a:p>
          <a:p>
            <a:pPr marL="914400" marR="81915" lvl="0" indent="-317500" algn="l" rtl="0">
              <a:spcBef>
                <a:spcPts val="600"/>
              </a:spcBef>
              <a:spcAft>
                <a:spcPts val="0"/>
              </a:spcAft>
              <a:buSzPts val="1400"/>
              <a:buFont typeface="Quattrocento Sans"/>
              <a:buChar char="➢"/>
            </a:pPr>
            <a:r>
              <a:rPr lang="en-US" sz="1900">
                <a:solidFill>
                  <a:srgbClr val="25231D"/>
                </a:solidFill>
                <a:latin typeface="Quattrocento Sans"/>
                <a:ea typeface="Quattrocento Sans"/>
                <a:cs typeface="Quattrocento Sans"/>
                <a:sym typeface="Quattrocento Sans"/>
              </a:rPr>
              <a:t>3x per week of small instruction (</a:t>
            </a:r>
            <a:r>
              <a:rPr lang="en-US" sz="1900" u="sng">
                <a:solidFill>
                  <a:srgbClr val="25231D"/>
                </a:solidFill>
                <a:latin typeface="Quattrocento Sans"/>
                <a:ea typeface="Quattrocento Sans"/>
                <a:cs typeface="Quattrocento Sans"/>
                <a:sym typeface="Quattrocento Sans"/>
              </a:rPr>
              <a:t>one day in person</a:t>
            </a:r>
            <a:r>
              <a:rPr lang="en-US" sz="1900">
                <a:solidFill>
                  <a:srgbClr val="25231D"/>
                </a:solidFill>
                <a:latin typeface="Quattrocento Sans"/>
                <a:ea typeface="Quattrocento Sans"/>
                <a:cs typeface="Quattrocento Sans"/>
                <a:sym typeface="Quattrocento Sans"/>
              </a:rPr>
              <a:t>, two days distant learning)</a:t>
            </a:r>
            <a:endParaRPr sz="1900">
              <a:solidFill>
                <a:srgbClr val="25231D"/>
              </a:solidFill>
              <a:latin typeface="Quattrocento Sans"/>
              <a:ea typeface="Quattrocento Sans"/>
              <a:cs typeface="Quattrocento Sans"/>
              <a:sym typeface="Quattrocento Sans"/>
            </a:endParaRPr>
          </a:p>
          <a:p>
            <a:pPr marL="0" marR="81915" lvl="0" indent="0" algn="l" rtl="0">
              <a:spcBef>
                <a:spcPts val="1200"/>
              </a:spcBef>
              <a:spcAft>
                <a:spcPts val="0"/>
              </a:spcAft>
              <a:buNone/>
            </a:pPr>
            <a:r>
              <a:rPr lang="en-US" sz="2100" b="1">
                <a:solidFill>
                  <a:srgbClr val="25231D"/>
                </a:solidFill>
                <a:latin typeface="Quattrocento Sans"/>
                <a:ea typeface="Quattrocento Sans"/>
                <a:cs typeface="Quattrocento Sans"/>
                <a:sym typeface="Quattrocento Sans"/>
              </a:rPr>
              <a:t>Written Expression SDI will include:</a:t>
            </a:r>
            <a:endParaRPr sz="2100" b="1">
              <a:solidFill>
                <a:srgbClr val="25231D"/>
              </a:solidFill>
              <a:latin typeface="Quattrocento Sans"/>
              <a:ea typeface="Quattrocento Sans"/>
              <a:cs typeface="Quattrocento Sans"/>
              <a:sym typeface="Quattrocento Sans"/>
            </a:endParaRPr>
          </a:p>
          <a:p>
            <a:pPr marL="914400" marR="81915" lvl="0" indent="-317500" algn="l" rtl="0">
              <a:spcBef>
                <a:spcPts val="600"/>
              </a:spcBef>
              <a:spcAft>
                <a:spcPts val="0"/>
              </a:spcAft>
              <a:buSzPts val="1400"/>
              <a:buFont typeface="Quattrocento Sans"/>
              <a:buChar char="➢"/>
            </a:pPr>
            <a:r>
              <a:rPr lang="en-US" sz="1900">
                <a:solidFill>
                  <a:srgbClr val="25231D"/>
                </a:solidFill>
                <a:latin typeface="Quattrocento Sans"/>
                <a:ea typeface="Quattrocento Sans"/>
                <a:cs typeface="Quattrocento Sans"/>
                <a:sym typeface="Quattrocento Sans"/>
              </a:rPr>
              <a:t>2x per week of small instruction (</a:t>
            </a:r>
            <a:r>
              <a:rPr lang="en-US" sz="1900" u="sng">
                <a:solidFill>
                  <a:srgbClr val="25231D"/>
                </a:solidFill>
                <a:latin typeface="Quattrocento Sans"/>
                <a:ea typeface="Quattrocento Sans"/>
                <a:cs typeface="Quattrocento Sans"/>
                <a:sym typeface="Quattrocento Sans"/>
              </a:rPr>
              <a:t>one day in person</a:t>
            </a:r>
            <a:r>
              <a:rPr lang="en-US" sz="1900">
                <a:solidFill>
                  <a:srgbClr val="25231D"/>
                </a:solidFill>
                <a:latin typeface="Quattrocento Sans"/>
                <a:ea typeface="Quattrocento Sans"/>
                <a:cs typeface="Quattrocento Sans"/>
                <a:sym typeface="Quattrocento Sans"/>
              </a:rPr>
              <a:t>, two days distant learning)</a:t>
            </a:r>
            <a:endParaRPr sz="2400" b="1">
              <a:solidFill>
                <a:srgbClr val="25231D"/>
              </a:solidFill>
              <a:latin typeface="Quattrocento Sans"/>
              <a:ea typeface="Quattrocento Sans"/>
              <a:cs typeface="Quattrocento Sans"/>
              <a:sym typeface="Quattrocento Sans"/>
            </a:endParaRPr>
          </a:p>
          <a:p>
            <a:pPr marL="0" marR="81915" lvl="0" indent="0" algn="l" rtl="0">
              <a:spcBef>
                <a:spcPts val="1200"/>
              </a:spcBef>
              <a:spcAft>
                <a:spcPts val="0"/>
              </a:spcAft>
              <a:buNone/>
            </a:pPr>
            <a:r>
              <a:rPr lang="en-US" sz="2100" b="1">
                <a:solidFill>
                  <a:srgbClr val="25231D"/>
                </a:solidFill>
                <a:latin typeface="Quattrocento Sans"/>
                <a:ea typeface="Quattrocento Sans"/>
                <a:cs typeface="Quattrocento Sans"/>
                <a:sym typeface="Quattrocento Sans"/>
              </a:rPr>
              <a:t>Adaptive SDI will include:</a:t>
            </a:r>
            <a:endParaRPr sz="2100" b="1">
              <a:solidFill>
                <a:srgbClr val="25231D"/>
              </a:solidFill>
              <a:latin typeface="Quattrocento Sans"/>
              <a:ea typeface="Quattrocento Sans"/>
              <a:cs typeface="Quattrocento Sans"/>
              <a:sym typeface="Quattrocento Sans"/>
            </a:endParaRPr>
          </a:p>
          <a:p>
            <a:pPr marL="914400" marR="81915" lvl="0" indent="-349250" algn="l" rtl="0">
              <a:spcBef>
                <a:spcPts val="1200"/>
              </a:spcBef>
              <a:spcAft>
                <a:spcPts val="0"/>
              </a:spcAft>
              <a:buClr>
                <a:srgbClr val="25231D"/>
              </a:buClr>
              <a:buSzPts val="1900"/>
              <a:buFont typeface="Quattrocento Sans"/>
              <a:buChar char="➢"/>
            </a:pPr>
            <a:r>
              <a:rPr lang="en-US" sz="1900">
                <a:solidFill>
                  <a:srgbClr val="25231D"/>
                </a:solidFill>
                <a:latin typeface="Quattrocento Sans"/>
                <a:ea typeface="Quattrocento Sans"/>
                <a:cs typeface="Quattrocento Sans"/>
                <a:sym typeface="Quattrocento Sans"/>
              </a:rPr>
              <a:t>2x per week of small group instruction to use schedule and self monitoring schedule (</a:t>
            </a:r>
            <a:r>
              <a:rPr lang="en-US" sz="1900" u="sng">
                <a:solidFill>
                  <a:srgbClr val="25231D"/>
                </a:solidFill>
                <a:latin typeface="Quattrocento Sans"/>
                <a:ea typeface="Quattrocento Sans"/>
                <a:cs typeface="Quattrocento Sans"/>
                <a:sym typeface="Quattrocento Sans"/>
              </a:rPr>
              <a:t>two days in person)</a:t>
            </a:r>
            <a:endParaRPr sz="1500" u="sng">
              <a:latin typeface="Quattrocento Sans"/>
              <a:ea typeface="Quattrocento Sans"/>
              <a:cs typeface="Quattrocento Sans"/>
              <a:sym typeface="Quattrocento Sans"/>
            </a:endParaRPr>
          </a:p>
          <a:p>
            <a:pPr marL="914400" marR="81915" lvl="0" indent="-349250" algn="l" rtl="0">
              <a:spcBef>
                <a:spcPts val="0"/>
              </a:spcBef>
              <a:spcAft>
                <a:spcPts val="0"/>
              </a:spcAft>
              <a:buClr>
                <a:srgbClr val="25231D"/>
              </a:buClr>
              <a:buSzPts val="1900"/>
              <a:buFont typeface="Quattrocento Sans"/>
              <a:buChar char="➢"/>
            </a:pPr>
            <a:r>
              <a:rPr lang="en-US" sz="1900">
                <a:solidFill>
                  <a:srgbClr val="25231D"/>
                </a:solidFill>
                <a:latin typeface="Quattrocento Sans"/>
                <a:ea typeface="Quattrocento Sans"/>
                <a:cs typeface="Quattrocento Sans"/>
                <a:sym typeface="Quattrocento Sans"/>
              </a:rPr>
              <a:t>Twice daily check-in from a paraeducator to support self monitoring checklist and schedule use (</a:t>
            </a:r>
            <a:r>
              <a:rPr lang="en-US" sz="1900" u="sng">
                <a:solidFill>
                  <a:srgbClr val="25231D"/>
                </a:solidFill>
                <a:latin typeface="Quattrocento Sans"/>
                <a:ea typeface="Quattrocento Sans"/>
                <a:cs typeface="Quattrocento Sans"/>
                <a:sym typeface="Quattrocento Sans"/>
              </a:rPr>
              <a:t>two days in person, </a:t>
            </a:r>
            <a:r>
              <a:rPr lang="en-US" sz="1900">
                <a:solidFill>
                  <a:srgbClr val="25231D"/>
                </a:solidFill>
                <a:latin typeface="Quattrocento Sans"/>
                <a:ea typeface="Quattrocento Sans"/>
                <a:cs typeface="Quattrocento Sans"/>
                <a:sym typeface="Quattrocento Sans"/>
              </a:rPr>
              <a:t>three distant learning)</a:t>
            </a:r>
            <a:endParaRPr sz="1500">
              <a:latin typeface="Quattrocento Sans"/>
              <a:ea typeface="Quattrocento Sans"/>
              <a:cs typeface="Quattrocento Sans"/>
              <a:sym typeface="Quattrocento Sans"/>
            </a:endParaRPr>
          </a:p>
          <a:p>
            <a:pPr marL="914400" marR="81915" lvl="0" indent="-349250" algn="l" rtl="0">
              <a:spcBef>
                <a:spcPts val="0"/>
              </a:spcBef>
              <a:spcAft>
                <a:spcPts val="0"/>
              </a:spcAft>
              <a:buClr>
                <a:srgbClr val="25231D"/>
              </a:buClr>
              <a:buSzPts val="1900"/>
              <a:buFont typeface="Quattrocento Sans"/>
              <a:buChar char="➢"/>
            </a:pPr>
            <a:r>
              <a:rPr lang="en-US" sz="1900">
                <a:solidFill>
                  <a:srgbClr val="25231D"/>
                </a:solidFill>
                <a:latin typeface="Quattrocento Sans"/>
                <a:ea typeface="Quattrocento Sans"/>
                <a:cs typeface="Quattrocento Sans"/>
                <a:sym typeface="Quattrocento Sans"/>
              </a:rPr>
              <a:t>3x per week of small group, virtual instruction related to employment goals </a:t>
            </a:r>
            <a:endParaRPr sz="1500">
              <a:latin typeface="Quattrocento Sans"/>
              <a:ea typeface="Quattrocento Sans"/>
              <a:cs typeface="Quattrocento Sans"/>
              <a:sym typeface="Quattrocento Sans"/>
            </a:endParaRPr>
          </a:p>
          <a:p>
            <a:pPr marL="914400" marR="81915" lvl="0" indent="-349250" algn="l" rtl="0">
              <a:spcBef>
                <a:spcPts val="0"/>
              </a:spcBef>
              <a:spcAft>
                <a:spcPts val="0"/>
              </a:spcAft>
              <a:buClr>
                <a:srgbClr val="25231D"/>
              </a:buClr>
              <a:buSzPts val="1900"/>
              <a:buFont typeface="Quattrocento Sans"/>
              <a:buChar char="➢"/>
            </a:pPr>
            <a:r>
              <a:rPr lang="en-US" sz="1900">
                <a:solidFill>
                  <a:srgbClr val="25231D"/>
                </a:solidFill>
                <a:latin typeface="Quattrocento Sans"/>
                <a:ea typeface="Quattrocento Sans"/>
                <a:cs typeface="Quattrocento Sans"/>
                <a:sym typeface="Quattrocento Sans"/>
              </a:rPr>
              <a:t>5x per week, 100 minutes of individual work using a schedule and self monitoring checklist</a:t>
            </a:r>
            <a:r>
              <a:rPr lang="en-US" sz="1900" u="sng">
                <a:solidFill>
                  <a:srgbClr val="25231D"/>
                </a:solidFill>
                <a:latin typeface="Quattrocento Sans"/>
                <a:ea typeface="Quattrocento Sans"/>
                <a:cs typeface="Quattrocento Sans"/>
                <a:sym typeface="Quattrocento Sans"/>
              </a:rPr>
              <a:t> </a:t>
            </a:r>
            <a:endParaRPr sz="1900" u="sng">
              <a:solidFill>
                <a:srgbClr val="25231D"/>
              </a:solidFill>
              <a:latin typeface="Quattrocento Sans"/>
              <a:ea typeface="Quattrocento Sans"/>
              <a:cs typeface="Quattrocento Sans"/>
              <a:sym typeface="Quattrocento Sans"/>
            </a:endParaRPr>
          </a:p>
          <a:p>
            <a:pPr marL="1828800" marR="81915" lvl="1" indent="-349250" algn="l" rtl="0">
              <a:spcBef>
                <a:spcPts val="0"/>
              </a:spcBef>
              <a:spcAft>
                <a:spcPts val="0"/>
              </a:spcAft>
              <a:buClr>
                <a:srgbClr val="25231D"/>
              </a:buClr>
              <a:buSzPts val="1900"/>
              <a:buFont typeface="Quattrocento Sans"/>
              <a:buChar char="○"/>
            </a:pPr>
            <a:r>
              <a:rPr lang="en-US" sz="1900" u="sng">
                <a:solidFill>
                  <a:srgbClr val="25231D"/>
                </a:solidFill>
                <a:latin typeface="Quattrocento Sans"/>
                <a:ea typeface="Quattrocento Sans"/>
                <a:cs typeface="Quattrocento Sans"/>
                <a:sym typeface="Quattrocento Sans"/>
              </a:rPr>
              <a:t>two days in person</a:t>
            </a:r>
            <a:r>
              <a:rPr lang="en-US" sz="1900">
                <a:solidFill>
                  <a:srgbClr val="25231D"/>
                </a:solidFill>
                <a:latin typeface="Quattrocento Sans"/>
                <a:ea typeface="Quattrocento Sans"/>
                <a:cs typeface="Quattrocento Sans"/>
                <a:sym typeface="Quattrocento Sans"/>
              </a:rPr>
              <a:t>: </a:t>
            </a:r>
            <a:r>
              <a:rPr lang="en-US" sz="1900">
                <a:solidFill>
                  <a:srgbClr val="FF0000"/>
                </a:solidFill>
                <a:latin typeface="Quattrocento Sans"/>
                <a:ea typeface="Quattrocento Sans"/>
                <a:cs typeface="Quattrocento Sans"/>
                <a:sym typeface="Quattrocento Sans"/>
              </a:rPr>
              <a:t>changes to special education setting*</a:t>
            </a:r>
            <a:endParaRPr sz="1900">
              <a:solidFill>
                <a:srgbClr val="FF0000"/>
              </a:solidFill>
              <a:latin typeface="Quattrocento Sans"/>
              <a:ea typeface="Quattrocento Sans"/>
              <a:cs typeface="Quattrocento Sans"/>
              <a:sym typeface="Quattrocento Sans"/>
            </a:endParaRPr>
          </a:p>
          <a:p>
            <a:pPr marL="1828800" marR="81915" lvl="1" indent="-349250" algn="l" rtl="0">
              <a:spcBef>
                <a:spcPts val="0"/>
              </a:spcBef>
              <a:spcAft>
                <a:spcPts val="0"/>
              </a:spcAft>
              <a:buClr>
                <a:srgbClr val="25231D"/>
              </a:buClr>
              <a:buSzPts val="1900"/>
              <a:buFont typeface="Quattrocento Sans"/>
              <a:buChar char="○"/>
            </a:pPr>
            <a:r>
              <a:rPr lang="en-US" sz="1900">
                <a:solidFill>
                  <a:srgbClr val="25231D"/>
                </a:solidFill>
                <a:latin typeface="Quattrocento Sans"/>
                <a:ea typeface="Quattrocento Sans"/>
                <a:cs typeface="Quattrocento Sans"/>
                <a:sym typeface="Quattrocento Sans"/>
              </a:rPr>
              <a:t>three days in home: remains general education setting</a:t>
            </a:r>
            <a:endParaRPr sz="1900">
              <a:solidFill>
                <a:srgbClr val="25231D"/>
              </a:solidFill>
              <a:latin typeface="Quattrocento Sans"/>
              <a:ea typeface="Quattrocento Sans"/>
              <a:cs typeface="Quattrocento Sans"/>
              <a:sym typeface="Quattrocento Sans"/>
            </a:endParaRPr>
          </a:p>
          <a:p>
            <a:pPr marL="0" marR="0" lvl="0" indent="0" algn="l" rtl="0">
              <a:lnSpc>
                <a:spcPct val="100000"/>
              </a:lnSpc>
              <a:spcBef>
                <a:spcPts val="600"/>
              </a:spcBef>
              <a:spcAft>
                <a:spcPts val="0"/>
              </a:spcAft>
              <a:buClr>
                <a:srgbClr val="40403D"/>
              </a:buClr>
              <a:buSzPts val="2400"/>
              <a:buFont typeface="Quattrocento Sans"/>
              <a:buNone/>
            </a:pPr>
            <a:r>
              <a:rPr lang="en-US" sz="2100" b="1" i="0" u="none" strike="noStrike" cap="none">
                <a:solidFill>
                  <a:srgbClr val="40403D"/>
                </a:solidFill>
                <a:latin typeface="Quattrocento Sans"/>
                <a:ea typeface="Quattrocento Sans"/>
                <a:cs typeface="Quattrocento Sans"/>
                <a:sym typeface="Quattrocento Sans"/>
              </a:rPr>
              <a:t>Speech </a:t>
            </a:r>
            <a:r>
              <a:rPr lang="en-US" sz="2100">
                <a:solidFill>
                  <a:srgbClr val="40403D"/>
                </a:solidFill>
                <a:latin typeface="Quattrocento Sans"/>
                <a:ea typeface="Quattrocento Sans"/>
                <a:cs typeface="Quattrocento Sans"/>
                <a:sym typeface="Quattrocento Sans"/>
              </a:rPr>
              <a:t>will continue as previously planned.</a:t>
            </a:r>
            <a:endParaRPr sz="2100" i="0" u="none" strike="noStrike" cap="none">
              <a:solidFill>
                <a:srgbClr val="40403D"/>
              </a:solidFill>
              <a:latin typeface="Quattrocento Sans"/>
              <a:ea typeface="Quattrocento Sans"/>
              <a:cs typeface="Quattrocento Sans"/>
              <a:sym typeface="Quattrocento Sans"/>
            </a:endParaRPr>
          </a:p>
          <a:p>
            <a:pPr marL="0" marR="0" lvl="0" indent="0" algn="l" rtl="0">
              <a:lnSpc>
                <a:spcPct val="100000"/>
              </a:lnSpc>
              <a:spcBef>
                <a:spcPts val="600"/>
              </a:spcBef>
              <a:spcAft>
                <a:spcPts val="0"/>
              </a:spcAft>
              <a:buClr>
                <a:srgbClr val="FF0000"/>
              </a:buClr>
              <a:buSzPts val="2400"/>
              <a:buFont typeface="Quattrocento Sans"/>
              <a:buNone/>
            </a:pPr>
            <a:r>
              <a:rPr lang="en-US" sz="2100" b="1" i="0" u="none" strike="noStrike" cap="none">
                <a:solidFill>
                  <a:srgbClr val="FF0000"/>
                </a:solidFill>
                <a:latin typeface="Quattrocento Sans"/>
                <a:ea typeface="Quattrocento Sans"/>
                <a:cs typeface="Quattrocento Sans"/>
                <a:sym typeface="Quattrocento Sans"/>
              </a:rPr>
              <a:t>NOTE:</a:t>
            </a:r>
            <a:r>
              <a:rPr lang="en-US" sz="2100" b="0" i="0" u="none" strike="noStrike" cap="none">
                <a:solidFill>
                  <a:srgbClr val="FF0000"/>
                </a:solidFill>
                <a:latin typeface="Quattrocento Sans"/>
                <a:ea typeface="Quattrocento Sans"/>
                <a:cs typeface="Quattrocento Sans"/>
                <a:sym typeface="Quattrocento Sans"/>
              </a:rPr>
              <a:t> No IEP amendment needed; 8/6/2020 amendment (with a tr</a:t>
            </a:r>
            <a:r>
              <a:rPr lang="en-US" sz="2100">
                <a:solidFill>
                  <a:srgbClr val="FF0000"/>
                </a:solidFill>
                <a:latin typeface="Quattrocento Sans"/>
                <a:ea typeface="Quattrocento Sans"/>
                <a:cs typeface="Quattrocento Sans"/>
                <a:sym typeface="Quattrocento Sans"/>
              </a:rPr>
              <a:t>iple matrix) </a:t>
            </a:r>
            <a:r>
              <a:rPr lang="en-US" sz="2100" b="0" i="0" u="none" strike="noStrike" cap="none">
                <a:solidFill>
                  <a:srgbClr val="FF0000"/>
                </a:solidFill>
                <a:latin typeface="Quattrocento Sans"/>
                <a:ea typeface="Quattrocento Sans"/>
                <a:cs typeface="Quattrocento Sans"/>
                <a:sym typeface="Quattrocento Sans"/>
              </a:rPr>
              <a:t>remains in effect.</a:t>
            </a:r>
            <a:endParaRPr sz="21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2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2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2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3"/>
          <p:cNvSpPr txBox="1">
            <a:spLocks noGrp="1"/>
          </p:cNvSpPr>
          <p:nvPr>
            <p:ph type="title"/>
          </p:nvPr>
        </p:nvSpPr>
        <p:spPr>
          <a:xfrm>
            <a:off x="556725" y="323675"/>
            <a:ext cx="11409600" cy="90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4300"/>
              <a:t>Amending Tim’s IEP: Hybrid Learning Matrix</a:t>
            </a:r>
            <a:endParaRPr sz="4300"/>
          </a:p>
        </p:txBody>
      </p:sp>
      <p:sp>
        <p:nvSpPr>
          <p:cNvPr id="529" name="Google Shape;529;p73">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14</a:t>
            </a:fld>
            <a:endParaRPr sz="1600" b="0" i="0" u="none" strike="noStrike" cap="none">
              <a:solidFill>
                <a:srgbClr val="40403D"/>
              </a:solidFill>
              <a:latin typeface="Quattrocento Sans"/>
              <a:ea typeface="Quattrocento Sans"/>
              <a:cs typeface="Quattrocento Sans"/>
              <a:sym typeface="Quattrocento Sans"/>
            </a:endParaRPr>
          </a:p>
        </p:txBody>
      </p:sp>
      <p:sp>
        <p:nvSpPr>
          <p:cNvPr id="530" name="Google Shape;530;p73"/>
          <p:cNvSpPr/>
          <p:nvPr/>
        </p:nvSpPr>
        <p:spPr>
          <a:xfrm>
            <a:off x="556727" y="1178389"/>
            <a:ext cx="9906000" cy="400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2000"/>
              <a:buFont typeface="Quattrocento Sans"/>
              <a:buNone/>
            </a:pPr>
            <a:r>
              <a:rPr lang="en-US" sz="2000" b="0" i="0" u="none" strike="noStrike" cap="none">
                <a:solidFill>
                  <a:srgbClr val="40403D"/>
                </a:solidFill>
                <a:latin typeface="Quattrocento Sans"/>
                <a:ea typeface="Quattrocento Sans"/>
                <a:cs typeface="Quattrocento Sans"/>
                <a:sym typeface="Quattrocento Sans"/>
              </a:rPr>
              <a:t>From </a:t>
            </a:r>
            <a:r>
              <a:rPr lang="en-US" sz="2000">
                <a:solidFill>
                  <a:srgbClr val="40403D"/>
                </a:solidFill>
                <a:latin typeface="Quattrocento Sans"/>
                <a:ea typeface="Quattrocento Sans"/>
                <a:cs typeface="Quattrocento Sans"/>
                <a:sym typeface="Quattrocento Sans"/>
              </a:rPr>
              <a:t>Tim</a:t>
            </a:r>
            <a:r>
              <a:rPr lang="en-US" sz="2000" b="0" i="0" u="none" strike="noStrike" cap="none">
                <a:solidFill>
                  <a:srgbClr val="40403D"/>
                </a:solidFill>
                <a:latin typeface="Quattrocento Sans"/>
                <a:ea typeface="Quattrocento Sans"/>
                <a:cs typeface="Quattrocento Sans"/>
                <a:sym typeface="Quattrocento Sans"/>
              </a:rPr>
              <a:t>’s amended IEP, dated 8/6/2020:</a:t>
            </a:r>
            <a:endParaRPr sz="2000" b="0" i="0" u="none" strike="noStrike" cap="none">
              <a:solidFill>
                <a:srgbClr val="40403D"/>
              </a:solidFill>
              <a:latin typeface="Arial"/>
              <a:ea typeface="Arial"/>
              <a:cs typeface="Arial"/>
              <a:sym typeface="Arial"/>
            </a:endParaRPr>
          </a:p>
        </p:txBody>
      </p:sp>
      <p:graphicFrame>
        <p:nvGraphicFramePr>
          <p:cNvPr id="532" name="Google Shape;532;p73"/>
          <p:cNvGraphicFramePr/>
          <p:nvPr>
            <p:extLst>
              <p:ext uri="{D42A27DB-BD31-4B8C-83A1-F6EECF244321}">
                <p14:modId xmlns:p14="http://schemas.microsoft.com/office/powerpoint/2010/main" val="647524643"/>
              </p:ext>
            </p:extLst>
          </p:nvPr>
        </p:nvGraphicFramePr>
        <p:xfrm>
          <a:off x="699119" y="1759478"/>
          <a:ext cx="10757600" cy="2131490"/>
        </p:xfrm>
        <a:graphic>
          <a:graphicData uri="http://schemas.openxmlformats.org/drawingml/2006/table">
            <a:tbl>
              <a:tblPr firstRow="1">
                <a:noFill/>
                <a:tableStyleId>{669B6BE4-A7E9-48FE-A9FD-CA1FF02B4DA6}</a:tableStyleId>
              </a:tblPr>
              <a:tblGrid>
                <a:gridCol w="3602000">
                  <a:extLst>
                    <a:ext uri="{9D8B030D-6E8A-4147-A177-3AD203B41FA5}">
                      <a16:colId xmlns:a16="http://schemas.microsoft.com/office/drawing/2014/main" val="20000"/>
                    </a:ext>
                  </a:extLst>
                </a:gridCol>
                <a:gridCol w="897650">
                  <a:extLst>
                    <a:ext uri="{9D8B030D-6E8A-4147-A177-3AD203B41FA5}">
                      <a16:colId xmlns:a16="http://schemas.microsoft.com/office/drawing/2014/main" val="20001"/>
                    </a:ext>
                  </a:extLst>
                </a:gridCol>
                <a:gridCol w="2858175">
                  <a:extLst>
                    <a:ext uri="{9D8B030D-6E8A-4147-A177-3AD203B41FA5}">
                      <a16:colId xmlns:a16="http://schemas.microsoft.com/office/drawing/2014/main" val="20002"/>
                    </a:ext>
                  </a:extLst>
                </a:gridCol>
                <a:gridCol w="3399775">
                  <a:extLst>
                    <a:ext uri="{9D8B030D-6E8A-4147-A177-3AD203B41FA5}">
                      <a16:colId xmlns:a16="http://schemas.microsoft.com/office/drawing/2014/main" val="20003"/>
                    </a:ext>
                  </a:extLst>
                </a:gridCol>
              </a:tblGrid>
              <a:tr h="293350">
                <a:tc gridSpan="4">
                  <a:txBody>
                    <a:bodyPr/>
                    <a:lstStyle/>
                    <a:p>
                      <a:pPr marL="0" marR="47625" lvl="0" indent="0" algn="ctr" rtl="0">
                        <a:lnSpc>
                          <a:spcPct val="100000"/>
                        </a:lnSpc>
                        <a:spcBef>
                          <a:spcPts val="0"/>
                        </a:spcBef>
                        <a:spcAft>
                          <a:spcPts val="0"/>
                        </a:spcAft>
                        <a:buNone/>
                      </a:pPr>
                      <a:r>
                        <a:rPr lang="en-US" sz="1800" b="1">
                          <a:latin typeface="Quattrocento Sans"/>
                          <a:ea typeface="Quattrocento Sans"/>
                          <a:cs typeface="Quattrocento Sans"/>
                          <a:sym typeface="Quattrocento Sans"/>
                        </a:rPr>
                        <a:t>Hybrid Model</a:t>
                      </a:r>
                      <a:endParaRPr sz="1800" b="1" u="none" strike="noStrike" cap="none">
                        <a:latin typeface="Quattrocento Sans"/>
                        <a:ea typeface="Quattrocento Sans"/>
                        <a:cs typeface="Quattrocento Sans"/>
                        <a:sym typeface="Quattrocento Sans"/>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99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3350">
                <a:tc>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Service Area</a:t>
                      </a: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Frequency</a:t>
                      </a: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ctr" rtl="0">
                        <a:lnSpc>
                          <a:spcPct val="100000"/>
                        </a:lnSpc>
                        <a:spcBef>
                          <a:spcPts val="0"/>
                        </a:spcBef>
                        <a:spcAft>
                          <a:spcPts val="0"/>
                        </a:spcAft>
                        <a:buNone/>
                      </a:pPr>
                      <a:r>
                        <a:rPr lang="en-US" sz="1800" b="1" u="none" strike="noStrike" cap="none">
                          <a:latin typeface="Quattrocento Sans"/>
                          <a:ea typeface="Quattrocento Sans"/>
                          <a:cs typeface="Quattrocento Sans"/>
                          <a:sym typeface="Quattrocento Sans"/>
                        </a:rPr>
                        <a:t>Location (setting)</a:t>
                      </a: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32450">
                <a:tc>
                  <a:txBody>
                    <a:bodyPr/>
                    <a:lstStyle/>
                    <a:p>
                      <a:pPr marL="0" marR="47625" lvl="0" indent="0" algn="l" rtl="0">
                        <a:lnSpc>
                          <a:spcPct val="100000"/>
                        </a:lnSpc>
                        <a:spcBef>
                          <a:spcPts val="0"/>
                        </a:spcBef>
                        <a:spcAft>
                          <a:spcPts val="0"/>
                        </a:spcAft>
                        <a:buNone/>
                      </a:pPr>
                      <a:r>
                        <a:rPr lang="en-US" sz="1700">
                          <a:solidFill>
                            <a:srgbClr val="FF0000"/>
                          </a:solidFill>
                          <a:latin typeface="Quattrocento Sans"/>
                          <a:ea typeface="Quattrocento Sans"/>
                          <a:cs typeface="Quattrocento Sans"/>
                          <a:sym typeface="Quattrocento Sans"/>
                        </a:rPr>
                        <a:t>Adaptive </a:t>
                      </a:r>
                      <a:endParaRPr sz="1700" u="none" strike="noStrike" cap="none">
                        <a:solidFill>
                          <a:srgbClr val="FF0000"/>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1700" strike="sngStrike">
                          <a:latin typeface="Quattrocento Sans"/>
                          <a:ea typeface="Quattrocento Sans"/>
                          <a:cs typeface="Quattrocento Sans"/>
                          <a:sym typeface="Quattrocento Sans"/>
                        </a:rPr>
                        <a:t>250</a:t>
                      </a:r>
                      <a:r>
                        <a:rPr lang="en-US" sz="1700">
                          <a:solidFill>
                            <a:srgbClr val="FF0000"/>
                          </a:solidFill>
                          <a:latin typeface="Quattrocento Sans"/>
                          <a:ea typeface="Quattrocento Sans"/>
                          <a:cs typeface="Quattrocento Sans"/>
                          <a:sym typeface="Quattrocento Sans"/>
                        </a:rPr>
                        <a:t> 450</a:t>
                      </a:r>
                      <a:r>
                        <a:rPr lang="en-US" sz="1700" u="none" strike="noStrike" cap="none">
                          <a:solidFill>
                            <a:srgbClr val="FF0000"/>
                          </a:solidFill>
                          <a:latin typeface="Quattrocento Sans"/>
                          <a:ea typeface="Quattrocento Sans"/>
                          <a:cs typeface="Quattrocento Sans"/>
                          <a:sym typeface="Quattrocento Sans"/>
                        </a:rPr>
                        <a:t> mpw</a:t>
                      </a:r>
                      <a:endParaRPr sz="1700" u="none" strike="noStrike" cap="none">
                        <a:solidFill>
                          <a:srgbClr val="FF0000"/>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1700">
                          <a:solidFill>
                            <a:srgbClr val="FF0000"/>
                          </a:solidFill>
                          <a:latin typeface="Quattrocento Sans"/>
                          <a:ea typeface="Quattrocento Sans"/>
                          <a:cs typeface="Quattrocento Sans"/>
                          <a:sym typeface="Quattrocento Sans"/>
                        </a:rPr>
                        <a:t>Special Ed</a:t>
                      </a:r>
                      <a:endParaRPr sz="1000" u="none" strike="noStrike" cap="none">
                        <a:solidFill>
                          <a:srgbClr val="FF0000"/>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1475">
                <a:tc>
                  <a:txBody>
                    <a:bodyPr/>
                    <a:lstStyle/>
                    <a:p>
                      <a:pPr marL="0" marR="47625" lvl="0" indent="0" algn="l" rtl="0">
                        <a:lnSpc>
                          <a:spcPct val="100000"/>
                        </a:lnSpc>
                        <a:spcBef>
                          <a:spcPts val="0"/>
                        </a:spcBef>
                        <a:spcAft>
                          <a:spcPts val="0"/>
                        </a:spcAft>
                        <a:buNone/>
                      </a:pPr>
                      <a:r>
                        <a:rPr lang="en-US" sz="1700">
                          <a:solidFill>
                            <a:srgbClr val="FF0000"/>
                          </a:solidFill>
                          <a:latin typeface="Quattrocento Sans"/>
                          <a:ea typeface="Quattrocento Sans"/>
                          <a:cs typeface="Quattrocento Sans"/>
                          <a:sym typeface="Quattrocento Sans"/>
                        </a:rPr>
                        <a:t>Adaptive</a:t>
                      </a:r>
                      <a:endParaRPr sz="1700" u="none" strike="noStrike" cap="none">
                        <a:solidFill>
                          <a:srgbClr val="FF0000"/>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lnSpc>
                          <a:spcPct val="100000"/>
                        </a:lnSpc>
                        <a:spcBef>
                          <a:spcPts val="0"/>
                        </a:spcBef>
                        <a:spcAft>
                          <a:spcPts val="0"/>
                        </a:spcAft>
                        <a:buNone/>
                      </a:pPr>
                      <a:r>
                        <a:rPr lang="en-US" sz="1700" strike="sngStrike">
                          <a:latin typeface="Quattrocento Sans"/>
                          <a:ea typeface="Quattrocento Sans"/>
                          <a:cs typeface="Quattrocento Sans"/>
                          <a:sym typeface="Quattrocento Sans"/>
                        </a:rPr>
                        <a:t>250</a:t>
                      </a:r>
                      <a:r>
                        <a:rPr lang="en-US" sz="1700">
                          <a:solidFill>
                            <a:srgbClr val="FF0000"/>
                          </a:solidFill>
                          <a:latin typeface="Quattrocento Sans"/>
                          <a:ea typeface="Quattrocento Sans"/>
                          <a:cs typeface="Quattrocento Sans"/>
                          <a:sym typeface="Quattrocento Sans"/>
                        </a:rPr>
                        <a:t> 300</a:t>
                      </a:r>
                      <a:r>
                        <a:rPr lang="en-US" sz="1700" u="none" strike="noStrike" cap="none">
                          <a:solidFill>
                            <a:srgbClr val="FF0000"/>
                          </a:solidFill>
                          <a:latin typeface="Quattrocento Sans"/>
                          <a:ea typeface="Quattrocento Sans"/>
                          <a:cs typeface="Quattrocento Sans"/>
                          <a:sym typeface="Quattrocento Sans"/>
                        </a:rPr>
                        <a:t> mpw</a:t>
                      </a:r>
                      <a:endParaRPr sz="1700" u="none" strike="noStrike" cap="none">
                        <a:solidFill>
                          <a:srgbClr val="FF0000"/>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1700">
                          <a:solidFill>
                            <a:srgbClr val="FF0000"/>
                          </a:solidFill>
                          <a:latin typeface="Quattrocento Sans"/>
                          <a:ea typeface="Quattrocento Sans"/>
                          <a:cs typeface="Quattrocento Sans"/>
                          <a:sym typeface="Quattrocento Sans"/>
                        </a:rPr>
                        <a:t>General</a:t>
                      </a:r>
                      <a:r>
                        <a:rPr lang="en-US" sz="1700" u="none" strike="noStrike" cap="none">
                          <a:solidFill>
                            <a:srgbClr val="FF0000"/>
                          </a:solidFill>
                          <a:latin typeface="Quattrocento Sans"/>
                          <a:ea typeface="Quattrocento Sans"/>
                          <a:cs typeface="Quattrocento Sans"/>
                          <a:sym typeface="Quattrocento Sans"/>
                        </a:rPr>
                        <a:t> Ed</a:t>
                      </a:r>
                      <a:endParaRPr sz="1700" u="none" strike="noStrike" cap="none">
                        <a:solidFill>
                          <a:srgbClr val="FF0000"/>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64200">
                <a:tc>
                  <a:txBody>
                    <a:bodyPr/>
                    <a:lstStyle/>
                    <a:p>
                      <a:pPr marL="0" marR="47625" lvl="0" indent="0" algn="l" rtl="0">
                        <a:lnSpc>
                          <a:spcPct val="100000"/>
                        </a:lnSpc>
                        <a:spcBef>
                          <a:spcPts val="0"/>
                        </a:spcBef>
                        <a:spcAft>
                          <a:spcPts val="0"/>
                        </a:spcAft>
                        <a:buNone/>
                      </a:pPr>
                      <a:r>
                        <a:rPr lang="en-US" sz="1700">
                          <a:latin typeface="Quattrocento Sans"/>
                          <a:ea typeface="Quattrocento Sans"/>
                          <a:cs typeface="Quattrocento Sans"/>
                          <a:sym typeface="Quattrocento Sans"/>
                        </a:rPr>
                        <a:t>Math</a:t>
                      </a:r>
                      <a:endParaRPr sz="17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spcBef>
                          <a:spcPts val="0"/>
                        </a:spcBef>
                        <a:spcAft>
                          <a:spcPts val="0"/>
                        </a:spcAft>
                        <a:buNone/>
                      </a:pPr>
                      <a:r>
                        <a:rPr lang="en-US" sz="1700">
                          <a:latin typeface="Quattrocento Sans"/>
                          <a:ea typeface="Quattrocento Sans"/>
                          <a:cs typeface="Quattrocento Sans"/>
                          <a:sym typeface="Quattrocento Sans"/>
                        </a:rPr>
                        <a:t>90 mpw</a:t>
                      </a:r>
                      <a:endParaRPr sz="17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lnSpc>
                          <a:spcPct val="100000"/>
                        </a:lnSpc>
                        <a:spcBef>
                          <a:spcPts val="0"/>
                        </a:spcBef>
                        <a:spcAft>
                          <a:spcPts val="0"/>
                        </a:spcAft>
                        <a:buNone/>
                      </a:pPr>
                      <a:r>
                        <a:rPr lang="en-US" sz="1700" u="none" strike="noStrike" cap="none">
                          <a:latin typeface="Quattrocento Sans"/>
                          <a:ea typeface="Quattrocento Sans"/>
                          <a:cs typeface="Quattrocento Sans"/>
                          <a:sym typeface="Quattrocento Sans"/>
                        </a:rPr>
                        <a:t>Special Ed</a:t>
                      </a:r>
                      <a:endParaRPr sz="17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6950">
                <a:tc>
                  <a:txBody>
                    <a:bodyPr/>
                    <a:lstStyle/>
                    <a:p>
                      <a:pPr marL="0" marR="47625" lvl="0" indent="0" algn="l" rtl="0">
                        <a:lnSpc>
                          <a:spcPct val="100000"/>
                        </a:lnSpc>
                        <a:spcBef>
                          <a:spcPts val="0"/>
                        </a:spcBef>
                        <a:spcAft>
                          <a:spcPts val="0"/>
                        </a:spcAft>
                        <a:buNone/>
                      </a:pPr>
                      <a:r>
                        <a:rPr lang="en-US" sz="1700">
                          <a:latin typeface="Quattrocento Sans"/>
                          <a:ea typeface="Quattrocento Sans"/>
                          <a:cs typeface="Quattrocento Sans"/>
                          <a:sym typeface="Quattrocento Sans"/>
                        </a:rPr>
                        <a:t>Written Expression</a:t>
                      </a:r>
                      <a:endParaRPr sz="17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spcBef>
                          <a:spcPts val="0"/>
                        </a:spcBef>
                        <a:spcAft>
                          <a:spcPts val="0"/>
                        </a:spcAft>
                        <a:buClr>
                          <a:srgbClr val="000000"/>
                        </a:buClr>
                        <a:buFont typeface="Arial"/>
                        <a:buNone/>
                      </a:pPr>
                      <a:r>
                        <a:rPr lang="en-US" sz="1700">
                          <a:latin typeface="Quattrocento Sans"/>
                          <a:ea typeface="Quattrocento Sans"/>
                          <a:cs typeface="Quattrocento Sans"/>
                          <a:sym typeface="Quattrocento Sans"/>
                        </a:rPr>
                        <a:t>90 mpw</a:t>
                      </a:r>
                      <a:endParaRPr sz="17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spcBef>
                          <a:spcPts val="0"/>
                        </a:spcBef>
                        <a:spcAft>
                          <a:spcPts val="0"/>
                        </a:spcAft>
                        <a:buClr>
                          <a:srgbClr val="000000"/>
                        </a:buClr>
                        <a:buFont typeface="Arial"/>
                        <a:buNone/>
                      </a:pPr>
                      <a:r>
                        <a:rPr lang="en-US" sz="1700">
                          <a:latin typeface="Quattrocento Sans"/>
                          <a:ea typeface="Quattrocento Sans"/>
                          <a:cs typeface="Quattrocento Sans"/>
                          <a:sym typeface="Quattrocento Sans"/>
                        </a:rPr>
                        <a:t>Special Ed</a:t>
                      </a:r>
                      <a:endParaRPr sz="17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6925">
                <a:tc>
                  <a:txBody>
                    <a:bodyPr/>
                    <a:lstStyle/>
                    <a:p>
                      <a:pPr marL="0" marR="47625" lvl="0" indent="0" algn="l" rtl="0">
                        <a:lnSpc>
                          <a:spcPct val="100000"/>
                        </a:lnSpc>
                        <a:spcBef>
                          <a:spcPts val="0"/>
                        </a:spcBef>
                        <a:spcAft>
                          <a:spcPts val="0"/>
                        </a:spcAft>
                        <a:buNone/>
                      </a:pPr>
                      <a:r>
                        <a:rPr lang="en-US" sz="1700">
                          <a:latin typeface="Quattrocento Sans"/>
                          <a:ea typeface="Quattrocento Sans"/>
                          <a:cs typeface="Quattrocento Sans"/>
                          <a:sym typeface="Quattrocento Sans"/>
                        </a:rPr>
                        <a:t>Speech</a:t>
                      </a:r>
                      <a:endParaRPr sz="17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47625" lvl="0" indent="0" algn="l" rtl="0">
                        <a:spcBef>
                          <a:spcPts val="0"/>
                        </a:spcBef>
                        <a:spcAft>
                          <a:spcPts val="0"/>
                        </a:spcAft>
                        <a:buClr>
                          <a:srgbClr val="000000"/>
                        </a:buClr>
                        <a:buFont typeface="Arial"/>
                        <a:buNone/>
                      </a:pPr>
                      <a:r>
                        <a:rPr lang="en-US" sz="1700">
                          <a:latin typeface="Quattrocento Sans"/>
                          <a:ea typeface="Quattrocento Sans"/>
                          <a:cs typeface="Quattrocento Sans"/>
                          <a:sym typeface="Quattrocento Sans"/>
                        </a:rPr>
                        <a:t>30 mpw</a:t>
                      </a:r>
                      <a:endParaRPr sz="17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47625" lvl="0" indent="0" algn="l" rtl="0">
                        <a:spcBef>
                          <a:spcPts val="0"/>
                        </a:spcBef>
                        <a:spcAft>
                          <a:spcPts val="0"/>
                        </a:spcAft>
                        <a:buClr>
                          <a:srgbClr val="000000"/>
                        </a:buClr>
                        <a:buFont typeface="Arial"/>
                        <a:buNone/>
                      </a:pPr>
                      <a:r>
                        <a:rPr lang="en-US" sz="1700">
                          <a:latin typeface="Quattrocento Sans"/>
                          <a:ea typeface="Quattrocento Sans"/>
                          <a:cs typeface="Quattrocento Sans"/>
                          <a:sym typeface="Quattrocento Sans"/>
                        </a:rPr>
                        <a:t>Special Ed</a:t>
                      </a:r>
                      <a:endParaRPr sz="1700" u="none" strike="noStrike" cap="none">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1875">
                <a:tc>
                  <a:txBody>
                    <a:bodyPr/>
                    <a:lstStyle/>
                    <a:p>
                      <a:pPr marL="0" marR="47625" lvl="0" indent="0" algn="ctr" rtl="0">
                        <a:spcBef>
                          <a:spcPts val="0"/>
                        </a:spcBef>
                        <a:spcAft>
                          <a:spcPts val="0"/>
                        </a:spcAft>
                        <a:buNone/>
                      </a:pPr>
                      <a:r>
                        <a:rPr lang="en-US" b="1">
                          <a:latin typeface="Quattrocento Sans"/>
                          <a:ea typeface="Quattrocento Sans"/>
                          <a:cs typeface="Quattrocento Sans"/>
                          <a:sym typeface="Quattrocento Sans"/>
                        </a:rPr>
                        <a:t>Total instructional minutes per week: 960</a:t>
                      </a:r>
                      <a:endParaRPr sz="1800">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B7B7"/>
                    </a:solidFill>
                  </a:tcPr>
                </a:tc>
                <a:tc gridSpan="2">
                  <a:txBody>
                    <a:bodyPr/>
                    <a:lstStyle/>
                    <a:p>
                      <a:pPr marL="0" marR="47625" lvl="0" indent="0" algn="ctr" rtl="0">
                        <a:spcBef>
                          <a:spcPts val="0"/>
                        </a:spcBef>
                        <a:spcAft>
                          <a:spcPts val="0"/>
                        </a:spcAft>
                        <a:buNone/>
                      </a:pPr>
                      <a:r>
                        <a:rPr lang="en-US" b="1">
                          <a:latin typeface="Quattrocento Sans"/>
                          <a:ea typeface="Quattrocento Sans"/>
                          <a:cs typeface="Quattrocento Sans"/>
                          <a:sym typeface="Quattrocento Sans"/>
                        </a:rPr>
                        <a:t>Weekly minutes in a special ed setting: 660</a:t>
                      </a:r>
                      <a:endParaRPr sz="1800">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B7B7"/>
                    </a:solidFill>
                  </a:tcPr>
                </a:tc>
                <a:tc hMerge="1">
                  <a:txBody>
                    <a:bodyPr/>
                    <a:lstStyle/>
                    <a:p>
                      <a:endParaRPr lang="en-US"/>
                    </a:p>
                  </a:txBody>
                  <a:tcPr/>
                </a:tc>
                <a:tc>
                  <a:txBody>
                    <a:bodyPr/>
                    <a:lstStyle/>
                    <a:p>
                      <a:pPr marL="0" marR="47625" lvl="0" indent="0" algn="ctr" rtl="0">
                        <a:spcBef>
                          <a:spcPts val="0"/>
                        </a:spcBef>
                        <a:spcAft>
                          <a:spcPts val="0"/>
                        </a:spcAft>
                        <a:buNone/>
                      </a:pPr>
                      <a:r>
                        <a:rPr lang="en-US" b="1" dirty="0">
                          <a:latin typeface="Quattrocento Sans"/>
                          <a:ea typeface="Quattrocento Sans"/>
                          <a:cs typeface="Quattrocento Sans"/>
                          <a:sym typeface="Quattrocento Sans"/>
                        </a:rPr>
                        <a:t>LRE Calculation: 31%</a:t>
                      </a:r>
                      <a:endParaRPr sz="1800" dirty="0">
                        <a:latin typeface="Quattrocento Sans"/>
                        <a:ea typeface="Quattrocento Sans"/>
                        <a:cs typeface="Quattrocento Sans"/>
                        <a:sym typeface="Quattrocento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7"/>
                  </a:ext>
                </a:extLst>
              </a:tr>
            </a:tbl>
          </a:graphicData>
        </a:graphic>
      </p:graphicFrame>
      <p:sp>
        <p:nvSpPr>
          <p:cNvPr id="531" name="Google Shape;531;p73"/>
          <p:cNvSpPr/>
          <p:nvPr/>
        </p:nvSpPr>
        <p:spPr>
          <a:xfrm>
            <a:off x="574800" y="4150963"/>
            <a:ext cx="11042400" cy="1825200"/>
          </a:xfrm>
          <a:prstGeom prst="rect">
            <a:avLst/>
          </a:prstGeom>
          <a:noFill/>
          <a:ln>
            <a:noFill/>
          </a:ln>
        </p:spPr>
        <p:txBody>
          <a:bodyPr spcFirstLastPara="1" wrap="square" lIns="91425" tIns="45700" rIns="91425" bIns="45700" anchor="ctr" anchorCtr="0">
            <a:noAutofit/>
          </a:bodyPr>
          <a:lstStyle/>
          <a:p>
            <a:pPr marL="0" lvl="0" indent="0" algn="l" rtl="0">
              <a:spcBef>
                <a:spcPts val="800"/>
              </a:spcBef>
              <a:spcAft>
                <a:spcPts val="0"/>
              </a:spcAft>
              <a:buClr>
                <a:srgbClr val="000000"/>
              </a:buClr>
              <a:buFont typeface="Arial"/>
              <a:buNone/>
            </a:pPr>
            <a:r>
              <a:rPr lang="en-US" sz="1800" b="1" i="1">
                <a:solidFill>
                  <a:srgbClr val="FF0000"/>
                </a:solidFill>
                <a:latin typeface="Quattrocento Sans"/>
                <a:ea typeface="Quattrocento Sans"/>
                <a:cs typeface="Quattrocento Sans"/>
                <a:sym typeface="Quattrocento Sans"/>
              </a:rPr>
              <a:t>Para-Educator Support:</a:t>
            </a:r>
            <a:r>
              <a:rPr lang="en-US" sz="1800">
                <a:solidFill>
                  <a:srgbClr val="FF0000"/>
                </a:solidFill>
                <a:latin typeface="Quattrocento Sans"/>
                <a:ea typeface="Quattrocento Sans"/>
                <a:cs typeface="Quattrocento Sans"/>
                <a:sym typeface="Quattrocento Sans"/>
              </a:rPr>
              <a:t> 260 mpw ( 60 mpw + 200 mpw) in the special education setting for adaptive support.</a:t>
            </a:r>
            <a:endParaRPr sz="1800">
              <a:solidFill>
                <a:srgbClr val="FF0000"/>
              </a:solidFill>
              <a:latin typeface="Quattrocento Sans"/>
              <a:ea typeface="Quattrocento Sans"/>
              <a:cs typeface="Quattrocento Sans"/>
              <a:sym typeface="Quattrocento Sans"/>
            </a:endParaRPr>
          </a:p>
          <a:p>
            <a:pPr marL="0" marR="0" lvl="0" indent="0" algn="l" rtl="0">
              <a:lnSpc>
                <a:spcPct val="100000"/>
              </a:lnSpc>
              <a:spcBef>
                <a:spcPts val="800"/>
              </a:spcBef>
              <a:spcAft>
                <a:spcPts val="0"/>
              </a:spcAft>
              <a:buClr>
                <a:srgbClr val="40403D"/>
              </a:buClr>
              <a:buSzPts val="2000"/>
              <a:buFont typeface="Quattrocento Sans"/>
              <a:buNone/>
            </a:pPr>
            <a:r>
              <a:rPr lang="en-US" sz="2000" b="1" i="0" u="none" strike="noStrike" cap="none">
                <a:solidFill>
                  <a:srgbClr val="40403D"/>
                </a:solidFill>
                <a:latin typeface="Quattrocento Sans"/>
                <a:ea typeface="Quattrocento Sans"/>
                <a:cs typeface="Quattrocento Sans"/>
                <a:sym typeface="Quattrocento Sans"/>
              </a:rPr>
              <a:t>NOTE:</a:t>
            </a:r>
            <a:endParaRPr sz="2000" b="1" i="0" u="none" strike="noStrike" cap="none">
              <a:solidFill>
                <a:srgbClr val="40403D"/>
              </a:solidFill>
              <a:latin typeface="Quattrocento Sans"/>
              <a:ea typeface="Quattrocento Sans"/>
              <a:cs typeface="Quattrocento Sans"/>
              <a:sym typeface="Quattrocento Sans"/>
            </a:endParaRPr>
          </a:p>
          <a:p>
            <a:pPr marL="466725" marR="0" lvl="0" indent="-330200" algn="l" rtl="0">
              <a:lnSpc>
                <a:spcPct val="100000"/>
              </a:lnSpc>
              <a:spcBef>
                <a:spcPts val="600"/>
              </a:spcBef>
              <a:spcAft>
                <a:spcPts val="0"/>
              </a:spcAft>
              <a:buClr>
                <a:srgbClr val="40403D"/>
              </a:buClr>
              <a:buSzPts val="1800"/>
              <a:buFont typeface="Quattrocento Sans"/>
              <a:buChar char="⮚"/>
            </a:pPr>
            <a:r>
              <a:rPr lang="en-US" sz="1800">
                <a:solidFill>
                  <a:srgbClr val="40403D"/>
                </a:solidFill>
                <a:latin typeface="Quattrocento Sans"/>
                <a:ea typeface="Quattrocento Sans"/>
                <a:cs typeface="Quattrocento Sans"/>
                <a:sym typeface="Quattrocento Sans"/>
              </a:rPr>
              <a:t>The LRE shifted from 52% to 31%. The IEP team discussed and agreed that this is not a significant change of placement and a reevaluation was not required</a:t>
            </a:r>
            <a:endParaRPr sz="1200">
              <a:latin typeface="Quattrocento Sans"/>
              <a:ea typeface="Quattrocento Sans"/>
              <a:cs typeface="Quattrocento Sans"/>
              <a:sym typeface="Quattrocento Sans"/>
            </a:endParaRPr>
          </a:p>
          <a:p>
            <a:pPr marL="466725" marR="0" lvl="0" indent="-330200" algn="l" rtl="0">
              <a:lnSpc>
                <a:spcPct val="100000"/>
              </a:lnSpc>
              <a:spcBef>
                <a:spcPts val="600"/>
              </a:spcBef>
              <a:spcAft>
                <a:spcPts val="600"/>
              </a:spcAft>
              <a:buClr>
                <a:srgbClr val="40403D"/>
              </a:buClr>
              <a:buSzPts val="1800"/>
              <a:buFont typeface="Quattrocento Sans"/>
              <a:buChar char="⮚"/>
            </a:pPr>
            <a:r>
              <a:rPr lang="en-US" sz="1800">
                <a:solidFill>
                  <a:schemeClr val="dk1"/>
                </a:solidFill>
                <a:latin typeface="Quattrocento Sans"/>
                <a:ea typeface="Quattrocento Sans"/>
                <a:cs typeface="Quattrocento Sans"/>
                <a:sym typeface="Quattrocento Sans"/>
              </a:rPr>
              <a:t>An IEP amendment was needed to note changes to paraeducator minutes, location and LRE calculations</a:t>
            </a:r>
            <a:endParaRPr sz="1200">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None/>
            </a:pPr>
            <a:r>
              <a:rPr lang="en-US"/>
              <a:t>Transition Best Practices and Considerations</a:t>
            </a:r>
            <a:endParaRPr/>
          </a:p>
        </p:txBody>
      </p:sp>
      <p:sp>
        <p:nvSpPr>
          <p:cNvPr id="539" name="Google Shape;539;p74"/>
          <p:cNvSpPr txBox="1">
            <a:spLocks noGrp="1"/>
          </p:cNvSpPr>
          <p:nvPr>
            <p:ph type="sldNum" idx="12"/>
          </p:nvPr>
        </p:nvSpPr>
        <p:spPr>
          <a:xfrm>
            <a:off x="10709328" y="6311900"/>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sz="1200">
                <a:solidFill>
                  <a:srgbClr val="FFFFFF"/>
                </a:solidFill>
                <a:latin typeface="Calibri"/>
                <a:ea typeface="Calibri"/>
                <a:cs typeface="Calibri"/>
                <a:sym typeface="Calibri"/>
              </a:rPr>
              <a:t>15</a:t>
            </a:fld>
            <a:endParaRPr sz="1200">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5">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16</a:t>
            </a:fld>
            <a:endParaRPr sz="1600">
              <a:solidFill>
                <a:srgbClr val="40403D"/>
              </a:solidFill>
              <a:latin typeface="Quattrocento Sans"/>
              <a:ea typeface="Quattrocento Sans"/>
              <a:cs typeface="Quattrocento Sans"/>
              <a:sym typeface="Quattrocento Sans"/>
            </a:endParaRPr>
          </a:p>
        </p:txBody>
      </p:sp>
      <p:sp>
        <p:nvSpPr>
          <p:cNvPr id="546" name="Google Shape;546;p75"/>
          <p:cNvSpPr txBox="1">
            <a:spLocks noGrp="1"/>
          </p:cNvSpPr>
          <p:nvPr>
            <p:ph type="title"/>
          </p:nvPr>
        </p:nvSpPr>
        <p:spPr>
          <a:xfrm>
            <a:off x="587900" y="365150"/>
            <a:ext cx="107658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Transition Resources</a:t>
            </a:r>
            <a:endParaRPr/>
          </a:p>
        </p:txBody>
      </p:sp>
      <p:sp>
        <p:nvSpPr>
          <p:cNvPr id="547" name="Google Shape;547;p75"/>
          <p:cNvSpPr txBox="1">
            <a:spLocks noGrp="1"/>
          </p:cNvSpPr>
          <p:nvPr>
            <p:ph type="body" idx="1"/>
          </p:nvPr>
        </p:nvSpPr>
        <p:spPr>
          <a:xfrm>
            <a:off x="587900" y="1871563"/>
            <a:ext cx="10874400" cy="4255800"/>
          </a:xfrm>
          <a:prstGeom prst="rect">
            <a:avLst/>
          </a:prstGeom>
        </p:spPr>
        <p:txBody>
          <a:bodyPr spcFirstLastPara="1" wrap="square" lIns="91425" tIns="0" rIns="91425" bIns="0" anchor="t" anchorCtr="0">
            <a:noAutofit/>
          </a:bodyPr>
          <a:lstStyle/>
          <a:p>
            <a:pPr marL="0" lvl="0" indent="0" algn="l" rtl="0">
              <a:spcBef>
                <a:spcPts val="1000"/>
              </a:spcBef>
              <a:spcAft>
                <a:spcPts val="0"/>
              </a:spcAft>
              <a:buNone/>
            </a:pPr>
            <a:r>
              <a:rPr lang="en-US" u="sng">
                <a:solidFill>
                  <a:srgbClr val="0070C0"/>
                </a:solidFill>
                <a:hlinkClick r:id="rId3">
                  <a:extLst>
                    <a:ext uri="{A12FA001-AC4F-418D-AE19-62706E023703}">
                      <ahyp:hlinkClr xmlns:ahyp="http://schemas.microsoft.com/office/drawing/2018/hyperlinkcolor" val="tx"/>
                    </a:ext>
                  </a:extLst>
                </a:hlinkClick>
              </a:rPr>
              <a:t>Distance Learning Resources for Transition Activities</a:t>
            </a:r>
            <a:endParaRPr>
              <a:solidFill>
                <a:srgbClr val="0070C0"/>
              </a:solidFill>
            </a:endParaRPr>
          </a:p>
          <a:p>
            <a:pPr marL="0" lvl="0" indent="0" algn="l" rtl="0">
              <a:spcBef>
                <a:spcPts val="1000"/>
              </a:spcBef>
              <a:spcAft>
                <a:spcPts val="0"/>
              </a:spcAft>
              <a:buNone/>
            </a:pPr>
            <a:endParaRPr/>
          </a:p>
          <a:p>
            <a:pPr marL="0" lvl="0" indent="0" algn="l" rtl="0">
              <a:lnSpc>
                <a:spcPct val="100000"/>
              </a:lnSpc>
              <a:spcBef>
                <a:spcPts val="1000"/>
              </a:spcBef>
              <a:spcAft>
                <a:spcPts val="0"/>
              </a:spcAft>
              <a:buNone/>
            </a:pPr>
            <a:r>
              <a:rPr lang="en-US" sz="3500"/>
              <a:t>Resources for families, curriculum, assessment, career exploration, job shadowing, post-secondary education, independent living, recreation, and exercise and fitness!</a:t>
            </a:r>
            <a:endParaRPr sz="5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6"/>
          <p:cNvSpPr txBox="1">
            <a:spLocks noGrp="1"/>
          </p:cNvSpPr>
          <p:nvPr>
            <p:ph type="title"/>
          </p:nvPr>
        </p:nvSpPr>
        <p:spPr>
          <a:xfrm>
            <a:off x="838200" y="189627"/>
            <a:ext cx="10515600" cy="1121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3900"/>
              <a:t>Key Practices to Support Online Learning for Students with Disabilities</a:t>
            </a:r>
            <a:endParaRPr sz="4300"/>
          </a:p>
        </p:txBody>
      </p:sp>
      <p:sp>
        <p:nvSpPr>
          <p:cNvPr id="554" name="Google Shape;554;p76">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17</a:t>
            </a:fld>
            <a:endParaRPr/>
          </a:p>
        </p:txBody>
      </p:sp>
      <p:sp>
        <p:nvSpPr>
          <p:cNvPr id="555" name="Google Shape;555;p76"/>
          <p:cNvSpPr txBox="1"/>
          <p:nvPr/>
        </p:nvSpPr>
        <p:spPr>
          <a:xfrm>
            <a:off x="280800" y="1488613"/>
            <a:ext cx="11630400" cy="4641600"/>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000000"/>
              </a:buClr>
              <a:buSzPts val="2040"/>
              <a:buFont typeface="Arial"/>
              <a:buAutoNum type="arabicPeriod"/>
            </a:pPr>
            <a:r>
              <a:rPr lang="en-US" sz="2400" b="0" i="0" u="none" strike="noStrike" cap="none">
                <a:solidFill>
                  <a:schemeClr val="dk2"/>
                </a:solidFill>
                <a:latin typeface="Quattrocento Sans"/>
                <a:ea typeface="Quattrocento Sans"/>
                <a:cs typeface="Quattrocento Sans"/>
                <a:sym typeface="Quattrocento Sans"/>
              </a:rPr>
              <a:t>Ensure digital and language equity and orientation to tools and platforms.</a:t>
            </a:r>
            <a:endParaRPr/>
          </a:p>
          <a:p>
            <a:pPr marL="571500" marR="0" lvl="0" indent="-457200" algn="l" rtl="0">
              <a:lnSpc>
                <a:spcPct val="100000"/>
              </a:lnSpc>
              <a:spcBef>
                <a:spcPts val="800"/>
              </a:spcBef>
              <a:spcAft>
                <a:spcPts val="0"/>
              </a:spcAft>
              <a:buClr>
                <a:srgbClr val="000000"/>
              </a:buClr>
              <a:buSzPts val="2040"/>
              <a:buFont typeface="Arial"/>
              <a:buAutoNum type="arabicPeriod"/>
            </a:pPr>
            <a:r>
              <a:rPr lang="en-US" sz="2400" b="0" i="0" u="none" strike="noStrike" cap="none">
                <a:solidFill>
                  <a:schemeClr val="dk2"/>
                </a:solidFill>
                <a:latin typeface="Quattrocento Sans"/>
                <a:ea typeface="Quattrocento Sans"/>
                <a:cs typeface="Quattrocento Sans"/>
                <a:sym typeface="Quattrocento Sans"/>
              </a:rPr>
              <a:t>Maintain reciprocal communication with students</a:t>
            </a:r>
            <a:r>
              <a:rPr lang="en-US" sz="2400">
                <a:solidFill>
                  <a:schemeClr val="dk2"/>
                </a:solidFill>
                <a:latin typeface="Quattrocento Sans"/>
                <a:ea typeface="Quattrocento Sans"/>
                <a:cs typeface="Quattrocento Sans"/>
                <a:sym typeface="Quattrocento Sans"/>
              </a:rPr>
              <a:t>, </a:t>
            </a:r>
            <a:r>
              <a:rPr lang="en-US" sz="2400" b="0" i="0" u="none" strike="noStrike" cap="none">
                <a:solidFill>
                  <a:schemeClr val="dk2"/>
                </a:solidFill>
                <a:latin typeface="Quattrocento Sans"/>
                <a:ea typeface="Quattrocento Sans"/>
                <a:cs typeface="Quattrocento Sans"/>
                <a:sym typeface="Quattrocento Sans"/>
              </a:rPr>
              <a:t>families, and providers related to schedules, routines, and expectations.</a:t>
            </a:r>
            <a:endParaRPr/>
          </a:p>
          <a:p>
            <a:pPr marL="571500" marR="0" lvl="0" indent="-457200" algn="l" rtl="0">
              <a:lnSpc>
                <a:spcPct val="100000"/>
              </a:lnSpc>
              <a:spcBef>
                <a:spcPts val="800"/>
              </a:spcBef>
              <a:spcAft>
                <a:spcPts val="0"/>
              </a:spcAft>
              <a:buClr>
                <a:srgbClr val="000000"/>
              </a:buClr>
              <a:buSzPts val="2040"/>
              <a:buFont typeface="Arial"/>
              <a:buAutoNum type="arabicPeriod"/>
            </a:pPr>
            <a:r>
              <a:rPr lang="en-US" sz="2400" b="0" i="0" u="none" strike="noStrike" cap="none">
                <a:solidFill>
                  <a:schemeClr val="dk2"/>
                </a:solidFill>
                <a:latin typeface="Quattrocento Sans"/>
                <a:ea typeface="Quattrocento Sans"/>
                <a:cs typeface="Quattrocento Sans"/>
                <a:sym typeface="Quattrocento Sans"/>
              </a:rPr>
              <a:t>Review and reinforce predictable routines for delivering SDI and engagement in synchronous and asynchronous learning and transition services.</a:t>
            </a:r>
            <a:endParaRPr/>
          </a:p>
          <a:p>
            <a:pPr marL="571500" marR="0" lvl="0" indent="-457200" algn="l" rtl="0">
              <a:lnSpc>
                <a:spcPct val="100000"/>
              </a:lnSpc>
              <a:spcBef>
                <a:spcPts val="800"/>
              </a:spcBef>
              <a:spcAft>
                <a:spcPts val="0"/>
              </a:spcAft>
              <a:buClr>
                <a:srgbClr val="000000"/>
              </a:buClr>
              <a:buSzPts val="2040"/>
              <a:buFont typeface="Arial"/>
              <a:buAutoNum type="arabicPeriod"/>
            </a:pPr>
            <a:r>
              <a:rPr lang="en-US" sz="2400" b="0" i="0" u="none" strike="noStrike" cap="none">
                <a:solidFill>
                  <a:schemeClr val="dk2"/>
                </a:solidFill>
                <a:latin typeface="Quattrocento Sans"/>
                <a:ea typeface="Quattrocento Sans"/>
                <a:cs typeface="Quattrocento Sans"/>
                <a:sym typeface="Quattrocento Sans"/>
              </a:rPr>
              <a:t>Develop flexible distance learning and assessment plans based on individual student strengths and needs.</a:t>
            </a:r>
            <a:endParaRPr/>
          </a:p>
          <a:p>
            <a:pPr marL="571500" marR="0" lvl="0" indent="-457200" algn="l" rtl="0">
              <a:lnSpc>
                <a:spcPct val="100000"/>
              </a:lnSpc>
              <a:spcBef>
                <a:spcPts val="800"/>
              </a:spcBef>
              <a:spcAft>
                <a:spcPts val="0"/>
              </a:spcAft>
              <a:buClr>
                <a:srgbClr val="000000"/>
              </a:buClr>
              <a:buSzPts val="2040"/>
              <a:buFont typeface="Arial"/>
              <a:buAutoNum type="arabicPeriod"/>
            </a:pPr>
            <a:r>
              <a:rPr lang="en-US" sz="2400" b="0" i="0" u="none" strike="noStrike" cap="none">
                <a:solidFill>
                  <a:schemeClr val="dk2"/>
                </a:solidFill>
                <a:latin typeface="Quattrocento Sans"/>
                <a:ea typeface="Quattrocento Sans"/>
                <a:cs typeface="Quattrocento Sans"/>
                <a:sym typeface="Quattrocento Sans"/>
              </a:rPr>
              <a:t>Establish partnerships with families and provide training as well as ongoing support to ensure access to continuous learning and prepare for transition.</a:t>
            </a:r>
            <a:endParaRPr/>
          </a:p>
          <a:p>
            <a:pPr marL="571500" marR="0" lvl="0" indent="-457200" algn="l" rtl="0">
              <a:lnSpc>
                <a:spcPct val="100000"/>
              </a:lnSpc>
              <a:spcBef>
                <a:spcPts val="800"/>
              </a:spcBef>
              <a:spcAft>
                <a:spcPts val="0"/>
              </a:spcAft>
              <a:buClr>
                <a:srgbClr val="000000"/>
              </a:buClr>
              <a:buSzPts val="2040"/>
              <a:buFont typeface="Arial"/>
              <a:buAutoNum type="arabicPeriod"/>
            </a:pPr>
            <a:r>
              <a:rPr lang="en-US" sz="2400" b="0" i="0" u="none" strike="noStrike" cap="none">
                <a:solidFill>
                  <a:schemeClr val="dk2"/>
                </a:solidFill>
                <a:latin typeface="Quattrocento Sans"/>
                <a:ea typeface="Quattrocento Sans"/>
                <a:cs typeface="Quattrocento Sans"/>
                <a:sym typeface="Quattrocento Sans"/>
              </a:rPr>
              <a:t>Collaborate with general education and community partners to ensure access to general education instruction and </a:t>
            </a:r>
            <a:r>
              <a:rPr lang="en-US" sz="2400">
                <a:solidFill>
                  <a:schemeClr val="dk2"/>
                </a:solidFill>
                <a:latin typeface="Quattrocento Sans"/>
                <a:ea typeface="Quattrocento Sans"/>
                <a:cs typeface="Quattrocento Sans"/>
                <a:sym typeface="Quattrocento Sans"/>
              </a:rPr>
              <a:t>integrated </a:t>
            </a:r>
            <a:r>
              <a:rPr lang="en-US" sz="2400" b="0" i="0" u="none" strike="noStrike" cap="none">
                <a:solidFill>
                  <a:schemeClr val="dk2"/>
                </a:solidFill>
                <a:latin typeface="Quattrocento Sans"/>
                <a:ea typeface="Quattrocento Sans"/>
                <a:cs typeface="Quattrocento Sans"/>
                <a:sym typeface="Quattrocento Sans"/>
              </a:rPr>
              <a:t>peer interactions.</a:t>
            </a:r>
            <a:endParaRPr/>
          </a:p>
        </p:txBody>
      </p:sp>
      <p:sp>
        <p:nvSpPr>
          <p:cNvPr id="556" name="Google Shape;556;p76"/>
          <p:cNvSpPr/>
          <p:nvPr/>
        </p:nvSpPr>
        <p:spPr>
          <a:xfrm>
            <a:off x="225583" y="6317166"/>
            <a:ext cx="968894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Adapted from: </a:t>
            </a:r>
            <a:r>
              <a:rPr lang="en-US" sz="1800"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NCII Supporting Students with Disabilities at School and at Home</a:t>
            </a:r>
            <a:endParaRPr sz="1800">
              <a:solidFill>
                <a:srgbClr val="0070C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77"/>
          <p:cNvSpPr txBox="1">
            <a:spLocks noGrp="1"/>
          </p:cNvSpPr>
          <p:nvPr>
            <p:ph type="title"/>
          </p:nvPr>
        </p:nvSpPr>
        <p:spPr>
          <a:xfrm>
            <a:off x="345440" y="339316"/>
            <a:ext cx="11008360" cy="87439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4000"/>
              <a:t>Remote Learning Resources &amp; Supports</a:t>
            </a:r>
            <a:endParaRPr/>
          </a:p>
        </p:txBody>
      </p:sp>
      <p:sp>
        <p:nvSpPr>
          <p:cNvPr id="563" name="Google Shape;563;p77"/>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18</a:t>
            </a:fld>
            <a:endParaRPr/>
          </a:p>
        </p:txBody>
      </p:sp>
      <p:sp>
        <p:nvSpPr>
          <p:cNvPr id="564" name="Google Shape;564;p77"/>
          <p:cNvSpPr txBox="1"/>
          <p:nvPr/>
        </p:nvSpPr>
        <p:spPr>
          <a:xfrm>
            <a:off x="528320" y="1213711"/>
            <a:ext cx="10825480" cy="5094388"/>
          </a:xfrm>
          <a:prstGeom prst="rect">
            <a:avLst/>
          </a:prstGeom>
          <a:noFill/>
          <a:ln>
            <a:noFill/>
          </a:ln>
        </p:spPr>
        <p:txBody>
          <a:bodyPr spcFirstLastPara="1" wrap="square" lIns="91425" tIns="45700" rIns="91425" bIns="45700" anchor="t" anchorCtr="0">
            <a:noAutofit/>
          </a:bodyPr>
          <a:lstStyle/>
          <a:p>
            <a:pPr marL="466725" marR="0" lvl="0" indent="-466725" algn="l" rtl="0">
              <a:lnSpc>
                <a:spcPct val="100000"/>
              </a:lnSpc>
              <a:spcBef>
                <a:spcPts val="0"/>
              </a:spcBef>
              <a:spcAft>
                <a:spcPts val="0"/>
              </a:spcAft>
              <a:buClr>
                <a:schemeClr val="dk1"/>
              </a:buClr>
              <a:buSzPts val="2210"/>
              <a:buFont typeface="Noto Sans Symbols"/>
              <a:buChar char="⮚"/>
            </a:pPr>
            <a:r>
              <a:rPr lang="en-US" sz="2600" b="0" i="0" u="sng" strike="noStrike" cap="none">
                <a:solidFill>
                  <a:srgbClr val="0070C0"/>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OSPI Open Educational Resources (OER) Commons list</a:t>
            </a:r>
            <a:endParaRPr sz="2600" b="0" i="0" u="none" strike="noStrike" cap="none">
              <a:solidFill>
                <a:srgbClr val="0070C0"/>
              </a:solidFill>
              <a:latin typeface="Quattrocento Sans"/>
              <a:ea typeface="Quattrocento Sans"/>
              <a:cs typeface="Quattrocento Sans"/>
              <a:sym typeface="Quattrocento Sans"/>
            </a:endParaRPr>
          </a:p>
          <a:p>
            <a:pPr marL="466725" marR="0" lvl="0" indent="-466725" algn="l" rtl="0">
              <a:lnSpc>
                <a:spcPct val="100000"/>
              </a:lnSpc>
              <a:spcBef>
                <a:spcPts val="1800"/>
              </a:spcBef>
              <a:spcAft>
                <a:spcPts val="0"/>
              </a:spcAft>
              <a:buClr>
                <a:schemeClr val="dk1"/>
              </a:buClr>
              <a:buSzPts val="2210"/>
              <a:buFont typeface="Noto Sans Symbols"/>
              <a:buChar char="⮚"/>
            </a:pPr>
            <a:r>
              <a:rPr lang="en-US" sz="2600" b="0" i="0" u="sng" strike="noStrike" cap="none">
                <a:solidFill>
                  <a:srgbClr val="0070C0"/>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OSPI Special Education list: PD Opportunities</a:t>
            </a:r>
            <a:endParaRPr sz="2600" b="0" i="0" u="none" strike="noStrike" cap="none">
              <a:solidFill>
                <a:srgbClr val="0070C0"/>
              </a:solidFill>
              <a:latin typeface="Quattrocento Sans"/>
              <a:ea typeface="Quattrocento Sans"/>
              <a:cs typeface="Quattrocento Sans"/>
              <a:sym typeface="Quattrocento Sans"/>
            </a:endParaRPr>
          </a:p>
          <a:p>
            <a:pPr marL="466725" marR="0" lvl="0" indent="-466725" algn="l" rtl="0">
              <a:lnSpc>
                <a:spcPct val="100000"/>
              </a:lnSpc>
              <a:spcBef>
                <a:spcPts val="1800"/>
              </a:spcBef>
              <a:spcAft>
                <a:spcPts val="0"/>
              </a:spcAft>
              <a:buClr>
                <a:schemeClr val="dk1"/>
              </a:buClr>
              <a:buSzPts val="2210"/>
              <a:buFont typeface="Noto Sans Symbols"/>
              <a:buChar char="⮚"/>
            </a:pPr>
            <a:r>
              <a:rPr lang="en-US" sz="2600" b="0" i="0" u="sng" strike="noStrike" cap="none">
                <a:solidFill>
                  <a:srgbClr val="0070C0"/>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OSPI Special Education list: Online &amp; Offline Resources</a:t>
            </a:r>
            <a:endParaRPr sz="2600" b="0" i="0" u="none" strike="noStrike" cap="none">
              <a:solidFill>
                <a:srgbClr val="0070C0"/>
              </a:solidFill>
              <a:latin typeface="Quattrocento Sans"/>
              <a:ea typeface="Quattrocento Sans"/>
              <a:cs typeface="Quattrocento Sans"/>
              <a:sym typeface="Quattrocento Sans"/>
            </a:endParaRPr>
          </a:p>
          <a:p>
            <a:pPr marL="466725" marR="0" lvl="0" indent="-466725" algn="l" rtl="0">
              <a:lnSpc>
                <a:spcPct val="100000"/>
              </a:lnSpc>
              <a:spcBef>
                <a:spcPts val="1800"/>
              </a:spcBef>
              <a:spcAft>
                <a:spcPts val="0"/>
              </a:spcAft>
              <a:buClr>
                <a:schemeClr val="dk1"/>
              </a:buClr>
              <a:buSzPts val="2210"/>
              <a:buFont typeface="Noto Sans Symbols"/>
              <a:buChar char="⮚"/>
            </a:pPr>
            <a:r>
              <a:rPr lang="en-US" sz="2600" b="0" i="0" u="sng" strike="noStrike" cap="none">
                <a:solidFill>
                  <a:srgbClr val="0070C0"/>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CEC &amp; Marilyn Friend: Online Instruction During COVID-19</a:t>
            </a:r>
            <a:endParaRPr sz="2600" b="0" i="0" u="none" strike="noStrike" cap="none">
              <a:solidFill>
                <a:srgbClr val="0070C0"/>
              </a:solidFill>
              <a:latin typeface="Quattrocento Sans"/>
              <a:ea typeface="Quattrocento Sans"/>
              <a:cs typeface="Quattrocento Sans"/>
              <a:sym typeface="Quattrocento Sans"/>
            </a:endParaRPr>
          </a:p>
          <a:p>
            <a:pPr marL="466725" marR="0" lvl="0" indent="-466725" algn="l" rtl="0">
              <a:lnSpc>
                <a:spcPct val="100000"/>
              </a:lnSpc>
              <a:spcBef>
                <a:spcPts val="1800"/>
              </a:spcBef>
              <a:spcAft>
                <a:spcPts val="0"/>
              </a:spcAft>
              <a:buClr>
                <a:schemeClr val="dk1"/>
              </a:buClr>
              <a:buSzPts val="2210"/>
              <a:buFont typeface="Noto Sans Symbols"/>
              <a:buChar char="⮚"/>
            </a:pPr>
            <a:r>
              <a:rPr lang="en-US" sz="2600" b="0" i="0" u="sng" strike="noStrike" cap="none">
                <a:solidFill>
                  <a:srgbClr val="0070C0"/>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NCII: Supporting Students with Disabilities at School &amp; Home</a:t>
            </a:r>
            <a:endParaRPr sz="2600" b="0" i="0" u="none" strike="noStrike" cap="none">
              <a:solidFill>
                <a:srgbClr val="0070C0"/>
              </a:solidFill>
              <a:latin typeface="Quattrocento Sans"/>
              <a:ea typeface="Quattrocento Sans"/>
              <a:cs typeface="Quattrocento Sans"/>
              <a:sym typeface="Quattrocento Sans"/>
            </a:endParaRPr>
          </a:p>
          <a:p>
            <a:pPr marL="466725" marR="0" lvl="0" indent="-466725" algn="l" rtl="0">
              <a:lnSpc>
                <a:spcPct val="100000"/>
              </a:lnSpc>
              <a:spcBef>
                <a:spcPts val="1800"/>
              </a:spcBef>
              <a:spcAft>
                <a:spcPts val="0"/>
              </a:spcAft>
              <a:buClr>
                <a:schemeClr val="dk1"/>
              </a:buClr>
              <a:buSzPts val="2210"/>
              <a:buFont typeface="Noto Sans Symbols"/>
              <a:buChar char="⮚"/>
            </a:pPr>
            <a:r>
              <a:rPr lang="en-US" sz="2600" b="0" i="0" u="sng" strike="noStrike" cap="none">
                <a:solidFill>
                  <a:srgbClr val="0070C0"/>
                </a:solidFill>
                <a:latin typeface="Quattrocento Sans"/>
                <a:ea typeface="Quattrocento Sans"/>
                <a:cs typeface="Quattrocento Sans"/>
                <a:sym typeface="Quattrocento Sans"/>
                <a:hlinkClick r:id="rId8">
                  <a:extLst>
                    <a:ext uri="{A12FA001-AC4F-418D-AE19-62706E023703}">
                      <ahyp:hlinkClr xmlns:ahyp="http://schemas.microsoft.com/office/drawing/2018/hyperlinkcolor" val="tx"/>
                    </a:ext>
                  </a:extLst>
                </a:hlinkClick>
              </a:rPr>
              <a:t>ISTE: What Works in K–12 Online Learning</a:t>
            </a:r>
            <a:endParaRPr sz="2600" b="0" i="0" u="none" strike="noStrike" cap="none">
              <a:solidFill>
                <a:srgbClr val="0070C0"/>
              </a:solidFill>
              <a:latin typeface="Quattrocento Sans"/>
              <a:ea typeface="Quattrocento Sans"/>
              <a:cs typeface="Quattrocento Sans"/>
              <a:sym typeface="Quattrocento Sans"/>
            </a:endParaRPr>
          </a:p>
          <a:p>
            <a:pPr marL="466725" marR="0" lvl="0" indent="-466725" algn="l" rtl="0">
              <a:lnSpc>
                <a:spcPct val="100000"/>
              </a:lnSpc>
              <a:spcBef>
                <a:spcPts val="1800"/>
              </a:spcBef>
              <a:spcAft>
                <a:spcPts val="0"/>
              </a:spcAft>
              <a:buClr>
                <a:schemeClr val="dk1"/>
              </a:buClr>
              <a:buSzPts val="2210"/>
              <a:buFont typeface="Noto Sans Symbols"/>
              <a:buChar char="⮚"/>
            </a:pPr>
            <a:r>
              <a:rPr lang="en-US" sz="2600" b="0" i="0" u="sng" strike="noStrike" cap="none">
                <a:solidFill>
                  <a:srgbClr val="0070C0"/>
                </a:solidFill>
                <a:latin typeface="Quattrocento Sans"/>
                <a:ea typeface="Quattrocento Sans"/>
                <a:cs typeface="Quattrocento Sans"/>
                <a:sym typeface="Quattrocento Sans"/>
                <a:hlinkClick r:id="rId9">
                  <a:extLst>
                    <a:ext uri="{A12FA001-AC4F-418D-AE19-62706E023703}">
                      <ahyp:hlinkClr xmlns:ahyp="http://schemas.microsoft.com/office/drawing/2018/hyperlinkcolor" val="tx"/>
                    </a:ext>
                  </a:extLst>
                </a:hlinkClick>
              </a:rPr>
              <a:t>UDL on Campus: Executive Functioning in Online Environments</a:t>
            </a:r>
            <a:endParaRPr sz="2600" b="0" i="0" u="none" strike="noStrike" cap="none">
              <a:solidFill>
                <a:srgbClr val="0070C0"/>
              </a:solidFill>
              <a:latin typeface="Quattrocento Sans"/>
              <a:ea typeface="Quattrocento Sans"/>
              <a:cs typeface="Quattrocento Sans"/>
              <a:sym typeface="Quattrocento Sans"/>
            </a:endParaRPr>
          </a:p>
          <a:p>
            <a:pPr marL="466725" marR="0" lvl="0" indent="-466725" algn="l" rtl="0">
              <a:lnSpc>
                <a:spcPct val="100000"/>
              </a:lnSpc>
              <a:spcBef>
                <a:spcPts val="1800"/>
              </a:spcBef>
              <a:spcAft>
                <a:spcPts val="0"/>
              </a:spcAft>
              <a:buClr>
                <a:schemeClr val="dk1"/>
              </a:buClr>
              <a:buSzPts val="2210"/>
              <a:buFont typeface="Noto Sans Symbols"/>
              <a:buChar char="⮚"/>
            </a:pPr>
            <a:r>
              <a:rPr lang="en-US" sz="2600" b="0" i="0" u="sng" strike="noStrike" cap="none">
                <a:solidFill>
                  <a:srgbClr val="0070C0"/>
                </a:solidFill>
                <a:latin typeface="Quattrocento Sans"/>
                <a:ea typeface="Quattrocento Sans"/>
                <a:cs typeface="Quattrocento Sans"/>
                <a:sym typeface="Quattrocento Sans"/>
                <a:hlinkClick r:id="rId10">
                  <a:extLst>
                    <a:ext uri="{A12FA001-AC4F-418D-AE19-62706E023703}">
                      <ahyp:hlinkClr xmlns:ahyp="http://schemas.microsoft.com/office/drawing/2018/hyperlinkcolor" val="tx"/>
                    </a:ext>
                  </a:extLst>
                </a:hlinkClick>
              </a:rPr>
              <a:t>CAST.org: Remote Learning Resources</a:t>
            </a:r>
            <a:endParaRPr sz="2600" b="0" i="0" u="none" strike="noStrike" cap="none">
              <a:solidFill>
                <a:srgbClr val="0070C0"/>
              </a:solidFill>
              <a:latin typeface="Quattrocento Sans"/>
              <a:ea typeface="Quattrocento Sans"/>
              <a:cs typeface="Quattrocento Sans"/>
              <a:sym typeface="Quattrocento Sans"/>
            </a:endParaRPr>
          </a:p>
          <a:p>
            <a:pPr marL="466725" marR="0" lvl="0" indent="-326390" algn="l" rtl="0">
              <a:lnSpc>
                <a:spcPct val="100000"/>
              </a:lnSpc>
              <a:spcBef>
                <a:spcPts val="1800"/>
              </a:spcBef>
              <a:spcAft>
                <a:spcPts val="0"/>
              </a:spcAft>
              <a:buClr>
                <a:schemeClr val="dk1"/>
              </a:buClr>
              <a:buSzPts val="2210"/>
              <a:buFont typeface="Noto Sans Symbols"/>
              <a:buNone/>
            </a:pPr>
            <a:endParaRPr sz="26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8"/>
          <p:cNvSpPr txBox="1">
            <a:spLocks noGrp="1"/>
          </p:cNvSpPr>
          <p:nvPr>
            <p:ph type="title"/>
          </p:nvPr>
        </p:nvSpPr>
        <p:spPr>
          <a:xfrm>
            <a:off x="838200" y="365125"/>
            <a:ext cx="10515600" cy="73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highlight>
                  <a:srgbClr val="FFFFFF"/>
                </a:highlight>
              </a:rPr>
              <a:t>Parent/Family Training &amp; Support</a:t>
            </a:r>
            <a:endParaRPr>
              <a:highlight>
                <a:srgbClr val="FFFFFF"/>
              </a:highlight>
            </a:endParaRPr>
          </a:p>
        </p:txBody>
      </p:sp>
      <p:sp>
        <p:nvSpPr>
          <p:cNvPr id="571" name="Google Shape;571;p78"/>
          <p:cNvSpPr txBox="1">
            <a:spLocks noGrp="1"/>
          </p:cNvSpPr>
          <p:nvPr>
            <p:ph type="body" idx="4294967295"/>
          </p:nvPr>
        </p:nvSpPr>
        <p:spPr>
          <a:xfrm>
            <a:off x="246300" y="1100500"/>
            <a:ext cx="11720100" cy="5496600"/>
          </a:xfrm>
          <a:prstGeom prst="rect">
            <a:avLst/>
          </a:prstGeom>
        </p:spPr>
        <p:txBody>
          <a:bodyPr spcFirstLastPara="1" wrap="square" lIns="91425" tIns="45700" rIns="91425" bIns="45700" anchor="t" anchorCtr="0">
            <a:noAutofit/>
          </a:bodyPr>
          <a:lstStyle/>
          <a:p>
            <a:pPr marL="457200" lvl="0" indent="-387350" algn="l" rtl="0">
              <a:lnSpc>
                <a:spcPct val="100000"/>
              </a:lnSpc>
              <a:spcBef>
                <a:spcPts val="1000"/>
              </a:spcBef>
              <a:spcAft>
                <a:spcPts val="0"/>
              </a:spcAft>
              <a:buClr>
                <a:srgbClr val="000000"/>
              </a:buClr>
              <a:buSzPts val="2500"/>
              <a:buChar char="➢"/>
            </a:pPr>
            <a:r>
              <a:rPr lang="en-US" sz="2500">
                <a:solidFill>
                  <a:srgbClr val="000000"/>
                </a:solidFill>
              </a:rPr>
              <a:t>Parent/family training can be provided generally or be specifically designed for a student and included on the IEP as part of a district’s offer of FAPE.</a:t>
            </a:r>
            <a:endParaRPr sz="2500">
              <a:solidFill>
                <a:srgbClr val="000000"/>
              </a:solidFill>
            </a:endParaRPr>
          </a:p>
          <a:p>
            <a:pPr marL="457200" lvl="0" indent="-387350" algn="l" rtl="0">
              <a:lnSpc>
                <a:spcPct val="100000"/>
              </a:lnSpc>
              <a:spcBef>
                <a:spcPts val="1000"/>
              </a:spcBef>
              <a:spcAft>
                <a:spcPts val="0"/>
              </a:spcAft>
              <a:buClr>
                <a:srgbClr val="000000"/>
              </a:buClr>
              <a:buSzPts val="2500"/>
              <a:buChar char="➢"/>
            </a:pPr>
            <a:r>
              <a:rPr lang="en-US" sz="2500">
                <a:solidFill>
                  <a:srgbClr val="000000"/>
                </a:solidFill>
              </a:rPr>
              <a:t>IEP teams can add parent training to an IEP based on the intended function:</a:t>
            </a:r>
            <a:endParaRPr sz="2500">
              <a:solidFill>
                <a:srgbClr val="000000"/>
              </a:solidFill>
            </a:endParaRPr>
          </a:p>
          <a:p>
            <a:pPr marL="914400" lvl="1" indent="-374650" algn="l" rtl="0">
              <a:lnSpc>
                <a:spcPct val="100000"/>
              </a:lnSpc>
              <a:spcBef>
                <a:spcPts val="1000"/>
              </a:spcBef>
              <a:spcAft>
                <a:spcPts val="0"/>
              </a:spcAft>
              <a:buClr>
                <a:srgbClr val="000000"/>
              </a:buClr>
              <a:buSzPts val="2300"/>
              <a:buChar char="•"/>
            </a:pPr>
            <a:r>
              <a:rPr lang="en-US" sz="2300" b="1">
                <a:solidFill>
                  <a:srgbClr val="000000"/>
                </a:solidFill>
              </a:rPr>
              <a:t>Related Service:</a:t>
            </a:r>
            <a:r>
              <a:rPr lang="en-US" sz="2300">
                <a:solidFill>
                  <a:srgbClr val="000000"/>
                </a:solidFill>
              </a:rPr>
              <a:t> to enable to the student to benefit from specially designed instruction.</a:t>
            </a:r>
            <a:endParaRPr sz="2300">
              <a:solidFill>
                <a:srgbClr val="000000"/>
              </a:solidFill>
            </a:endParaRPr>
          </a:p>
          <a:p>
            <a:pPr marL="914400" lvl="1" indent="-374650" algn="l" rtl="0">
              <a:lnSpc>
                <a:spcPct val="100000"/>
              </a:lnSpc>
              <a:spcBef>
                <a:spcPts val="1000"/>
              </a:spcBef>
              <a:spcAft>
                <a:spcPts val="0"/>
              </a:spcAft>
              <a:buClr>
                <a:srgbClr val="000000"/>
              </a:buClr>
              <a:buSzPts val="2300"/>
              <a:buChar char="•"/>
            </a:pPr>
            <a:r>
              <a:rPr lang="en-US" sz="2300" b="1">
                <a:solidFill>
                  <a:srgbClr val="000000"/>
                </a:solidFill>
              </a:rPr>
              <a:t>Supplementary Aids and Services</a:t>
            </a:r>
            <a:r>
              <a:rPr lang="en-US" sz="2300">
                <a:solidFill>
                  <a:srgbClr val="000000"/>
                </a:solidFill>
              </a:rPr>
              <a:t>: to enable to the student to benefit from general education instruction.</a:t>
            </a:r>
            <a:endParaRPr sz="2300">
              <a:solidFill>
                <a:srgbClr val="000000"/>
              </a:solidFill>
            </a:endParaRPr>
          </a:p>
          <a:p>
            <a:pPr marL="457200" lvl="0" indent="-387350" algn="l" rtl="0">
              <a:lnSpc>
                <a:spcPct val="100000"/>
              </a:lnSpc>
              <a:spcBef>
                <a:spcPts val="1000"/>
              </a:spcBef>
              <a:spcAft>
                <a:spcPts val="0"/>
              </a:spcAft>
              <a:buClr>
                <a:srgbClr val="000000"/>
              </a:buClr>
              <a:buSzPts val="2500"/>
              <a:buChar char="➢"/>
            </a:pPr>
            <a:r>
              <a:rPr lang="en-US" sz="2500">
                <a:solidFill>
                  <a:srgbClr val="000000"/>
                </a:solidFill>
              </a:rPr>
              <a:t>Parent/family training videos &amp; resources:</a:t>
            </a:r>
            <a:endParaRPr sz="2500">
              <a:solidFill>
                <a:srgbClr val="000000"/>
              </a:solidFill>
            </a:endParaRPr>
          </a:p>
          <a:p>
            <a:pPr marL="914400" lvl="1" indent="-381000" algn="l" rtl="0">
              <a:lnSpc>
                <a:spcPct val="100000"/>
              </a:lnSpc>
              <a:spcBef>
                <a:spcPts val="1000"/>
              </a:spcBef>
              <a:spcAft>
                <a:spcPts val="0"/>
              </a:spcAft>
              <a:buSzPts val="2400"/>
              <a:buChar char="•"/>
            </a:pPr>
            <a:r>
              <a:rPr lang="en-US">
                <a:solidFill>
                  <a:srgbClr val="000000"/>
                </a:solidFill>
              </a:rPr>
              <a:t>Supporting Positive Behavior Across Environments:</a:t>
            </a:r>
            <a:r>
              <a:rPr lang="en-US"/>
              <a:t> </a:t>
            </a:r>
            <a:r>
              <a:rPr lang="en-US" u="sng">
                <a:solidFill>
                  <a:srgbClr val="0070C0"/>
                </a:solidFill>
                <a:hlinkClick r:id="rId3">
                  <a:extLst>
                    <a:ext uri="{A12FA001-AC4F-418D-AE19-62706E023703}">
                      <ahyp:hlinkClr xmlns:ahyp="http://schemas.microsoft.com/office/drawing/2018/hyperlinkcolor" val="tx"/>
                    </a:ext>
                  </a:extLst>
                </a:hlinkClick>
              </a:rPr>
              <a:t>Part 1</a:t>
            </a:r>
            <a:r>
              <a:rPr lang="en-US"/>
              <a:t>, </a:t>
            </a:r>
            <a:r>
              <a:rPr lang="en-US" u="sng">
                <a:solidFill>
                  <a:srgbClr val="0070C0"/>
                </a:solidFill>
                <a:hlinkClick r:id="rId4">
                  <a:extLst>
                    <a:ext uri="{A12FA001-AC4F-418D-AE19-62706E023703}">
                      <ahyp:hlinkClr xmlns:ahyp="http://schemas.microsoft.com/office/drawing/2018/hyperlinkcolor" val="tx"/>
                    </a:ext>
                  </a:extLst>
                </a:hlinkClick>
              </a:rPr>
              <a:t>Part 2</a:t>
            </a:r>
            <a:r>
              <a:rPr lang="en-US"/>
              <a:t> </a:t>
            </a:r>
            <a:r>
              <a:rPr lang="en-US">
                <a:solidFill>
                  <a:srgbClr val="000000"/>
                </a:solidFill>
              </a:rPr>
              <a:t>and </a:t>
            </a:r>
            <a:r>
              <a:rPr lang="en-US" u="sng">
                <a:solidFill>
                  <a:srgbClr val="0070C0"/>
                </a:solidFill>
                <a:hlinkClick r:id="rId5">
                  <a:extLst>
                    <a:ext uri="{A12FA001-AC4F-418D-AE19-62706E023703}">
                      <ahyp:hlinkClr xmlns:ahyp="http://schemas.microsoft.com/office/drawing/2018/hyperlinkcolor" val="tx"/>
                    </a:ext>
                  </a:extLst>
                </a:hlinkClick>
              </a:rPr>
              <a:t>Part 3</a:t>
            </a:r>
            <a:endParaRPr>
              <a:solidFill>
                <a:srgbClr val="0070C0"/>
              </a:solidFill>
            </a:endParaRPr>
          </a:p>
          <a:p>
            <a:pPr marL="914400" lvl="1" indent="-381000" algn="l" rtl="0">
              <a:lnSpc>
                <a:spcPct val="100000"/>
              </a:lnSpc>
              <a:spcBef>
                <a:spcPts val="1000"/>
              </a:spcBef>
              <a:spcAft>
                <a:spcPts val="0"/>
              </a:spcAft>
              <a:buSzPts val="2400"/>
              <a:buChar char="•"/>
            </a:pPr>
            <a:r>
              <a:rPr lang="en-US" u="sng">
                <a:solidFill>
                  <a:srgbClr val="0070C0"/>
                </a:solidFill>
                <a:hlinkClick r:id="rId6">
                  <a:extLst>
                    <a:ext uri="{A12FA001-AC4F-418D-AE19-62706E023703}">
                      <ahyp:hlinkClr xmlns:ahyp="http://schemas.microsoft.com/office/drawing/2018/hyperlinkcolor" val="tx"/>
                    </a:ext>
                  </a:extLst>
                </a:hlinkClick>
              </a:rPr>
              <a:t>Informing Families - Ages 14-21</a:t>
            </a:r>
            <a:r>
              <a:rPr lang="en-US"/>
              <a:t>; </a:t>
            </a:r>
            <a:r>
              <a:rPr lang="en-US" u="sng">
                <a:solidFill>
                  <a:srgbClr val="0070C0"/>
                </a:solidFill>
                <a:hlinkClick r:id="rId7">
                  <a:extLst>
                    <a:ext uri="{A12FA001-AC4F-418D-AE19-62706E023703}">
                      <ahyp:hlinkClr xmlns:ahyp="http://schemas.microsoft.com/office/drawing/2018/hyperlinkcolor" val="tx"/>
                    </a:ext>
                  </a:extLst>
                </a:hlinkClick>
              </a:rPr>
              <a:t>Benefits Planning (Plan to Work)</a:t>
            </a:r>
            <a:endParaRPr>
              <a:solidFill>
                <a:srgbClr val="0070C0"/>
              </a:solidFill>
            </a:endParaRPr>
          </a:p>
          <a:p>
            <a:pPr marL="914400" lvl="1" indent="-381000" algn="l" rtl="0">
              <a:lnSpc>
                <a:spcPct val="100000"/>
              </a:lnSpc>
              <a:spcBef>
                <a:spcPts val="1000"/>
              </a:spcBef>
              <a:spcAft>
                <a:spcPts val="600"/>
              </a:spcAft>
              <a:buSzPts val="2400"/>
              <a:buChar char="•"/>
            </a:pPr>
            <a:r>
              <a:rPr lang="en-US">
                <a:solidFill>
                  <a:srgbClr val="000000"/>
                </a:solidFill>
              </a:rPr>
              <a:t>Iris Center -</a:t>
            </a:r>
            <a:r>
              <a:rPr lang="en-US"/>
              <a:t> </a:t>
            </a:r>
            <a:r>
              <a:rPr lang="en-US" u="sng">
                <a:solidFill>
                  <a:srgbClr val="0070C0"/>
                </a:solidFill>
                <a:hlinkClick r:id="rId8">
                  <a:extLst>
                    <a:ext uri="{A12FA001-AC4F-418D-AE19-62706E023703}">
                      <ahyp:hlinkClr xmlns:ahyp="http://schemas.microsoft.com/office/drawing/2018/hyperlinkcolor" val="tx"/>
                    </a:ext>
                  </a:extLst>
                </a:hlinkClick>
              </a:rPr>
              <a:t>Parents: Supporting Learning During the COVID-19 Pandemic</a:t>
            </a:r>
            <a:endParaRPr>
              <a:solidFill>
                <a:srgbClr val="0070C0"/>
              </a:solidFill>
            </a:endParaRPr>
          </a:p>
        </p:txBody>
      </p:sp>
      <p:sp>
        <p:nvSpPr>
          <p:cNvPr id="572" name="Google Shape;572;p78"/>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1">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sp>
        <p:nvSpPr>
          <p:cNvPr id="421" name="Google Shape;421;p61"/>
          <p:cNvSpPr txBox="1">
            <a:spLocks noGrp="1"/>
          </p:cNvSpPr>
          <p:nvPr>
            <p:ph type="title"/>
          </p:nvPr>
        </p:nvSpPr>
        <p:spPr>
          <a:xfrm>
            <a:off x="838200" y="-1325563"/>
            <a:ext cx="105156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800"/>
              <a:buNone/>
            </a:pPr>
            <a:r>
              <a:rPr lang="en-US"/>
              <a:t>LRE Case Studies Resource</a:t>
            </a:r>
            <a:endParaRPr/>
          </a:p>
        </p:txBody>
      </p:sp>
      <p:pic>
        <p:nvPicPr>
          <p:cNvPr id="418" name="Google Shape;418;p61" descr="Screenshot of the cover of the Special Education Reopening Guidance: Least Restrictive Environment (LRE) Case Studies document."/>
          <p:cNvPicPr preferRelativeResize="0"/>
          <p:nvPr/>
        </p:nvPicPr>
        <p:blipFill rotWithShape="1">
          <a:blip r:embed="rId3">
            <a:alphaModFix/>
          </a:blip>
          <a:srcRect r="10996" b="3698"/>
          <a:stretch/>
        </p:blipFill>
        <p:spPr>
          <a:xfrm>
            <a:off x="381523" y="663994"/>
            <a:ext cx="5487170" cy="5180070"/>
          </a:xfrm>
          <a:prstGeom prst="rect">
            <a:avLst/>
          </a:prstGeom>
          <a:noFill/>
          <a:ln>
            <a:noFill/>
          </a:ln>
        </p:spPr>
      </p:pic>
      <p:sp>
        <p:nvSpPr>
          <p:cNvPr id="420" name="Google Shape;420;p61"/>
          <p:cNvSpPr/>
          <p:nvPr/>
        </p:nvSpPr>
        <p:spPr>
          <a:xfrm>
            <a:off x="6218350" y="435400"/>
            <a:ext cx="5595600" cy="5437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Noto Sans Symbols"/>
              <a:buChar char="⮚"/>
            </a:pPr>
            <a:r>
              <a:rPr lang="en-US" sz="2400" b="1" dirty="0">
                <a:solidFill>
                  <a:schemeClr val="dk1"/>
                </a:solidFill>
                <a:latin typeface="Quattrocento Sans"/>
                <a:ea typeface="Quattrocento Sans"/>
                <a:cs typeface="Quattrocento Sans"/>
                <a:sym typeface="Quattrocento Sans"/>
              </a:rPr>
              <a:t>IEP Guidelines</a:t>
            </a:r>
            <a:endParaRPr dirty="0"/>
          </a:p>
          <a:p>
            <a:pPr marL="342900" marR="0" lvl="0" indent="-342900" algn="l" rtl="0">
              <a:spcBef>
                <a:spcPts val="1000"/>
              </a:spcBef>
              <a:spcAft>
                <a:spcPts val="0"/>
              </a:spcAft>
              <a:buClr>
                <a:schemeClr val="dk1"/>
              </a:buClr>
              <a:buSzPts val="2400"/>
              <a:buFont typeface="Noto Sans Symbols"/>
              <a:buChar char="⮚"/>
            </a:pPr>
            <a:r>
              <a:rPr lang="en-US" sz="2400" b="1" dirty="0">
                <a:solidFill>
                  <a:schemeClr val="dk1"/>
                </a:solidFill>
                <a:latin typeface="Quattrocento Sans"/>
                <a:ea typeface="Quattrocento Sans"/>
                <a:cs typeface="Quattrocento Sans"/>
                <a:sym typeface="Quattrocento Sans"/>
              </a:rPr>
              <a:t>LRE Requirements</a:t>
            </a:r>
            <a:endParaRPr dirty="0"/>
          </a:p>
          <a:p>
            <a:pPr marL="342900" marR="0" lvl="0" indent="-342900" algn="l" rtl="0">
              <a:spcBef>
                <a:spcPts val="1000"/>
              </a:spcBef>
              <a:spcAft>
                <a:spcPts val="0"/>
              </a:spcAft>
              <a:buClr>
                <a:schemeClr val="dk1"/>
              </a:buClr>
              <a:buSzPts val="2400"/>
              <a:buFont typeface="Noto Sans Symbols"/>
              <a:buChar char="⮚"/>
            </a:pPr>
            <a:r>
              <a:rPr lang="en-US" sz="2400" b="1" dirty="0">
                <a:solidFill>
                  <a:schemeClr val="dk1"/>
                </a:solidFill>
                <a:latin typeface="Quattrocento Sans"/>
                <a:ea typeface="Quattrocento Sans"/>
                <a:cs typeface="Quattrocento Sans"/>
                <a:sym typeface="Quattrocento Sans"/>
              </a:rPr>
              <a:t>Settings across Reopening Models</a:t>
            </a:r>
            <a:endParaRPr dirty="0"/>
          </a:p>
          <a:p>
            <a:pPr marL="342900" marR="0" lvl="0" indent="-342900" algn="l" rtl="0">
              <a:spcBef>
                <a:spcPts val="1000"/>
              </a:spcBef>
              <a:spcAft>
                <a:spcPts val="0"/>
              </a:spcAft>
              <a:buClr>
                <a:schemeClr val="dk1"/>
              </a:buClr>
              <a:buSzPts val="2400"/>
              <a:buFont typeface="Noto Sans Symbols"/>
              <a:buChar char="⮚"/>
            </a:pPr>
            <a:r>
              <a:rPr lang="en-US" sz="2400" b="1" dirty="0">
                <a:solidFill>
                  <a:schemeClr val="dk1"/>
                </a:solidFill>
                <a:latin typeface="Quattrocento Sans"/>
                <a:ea typeface="Quattrocento Sans"/>
                <a:cs typeface="Quattrocento Sans"/>
                <a:sym typeface="Quattrocento Sans"/>
              </a:rPr>
              <a:t>Accommodations &amp; Modifications</a:t>
            </a:r>
            <a:endParaRPr dirty="0"/>
          </a:p>
          <a:p>
            <a:pPr marL="342900" marR="0" lvl="0" indent="-342900" algn="l" rtl="0">
              <a:spcBef>
                <a:spcPts val="1000"/>
              </a:spcBef>
              <a:spcAft>
                <a:spcPts val="0"/>
              </a:spcAft>
              <a:buClr>
                <a:schemeClr val="dk1"/>
              </a:buClr>
              <a:buSzPts val="2400"/>
              <a:buFont typeface="Noto Sans Symbols"/>
              <a:buChar char="⮚"/>
            </a:pPr>
            <a:r>
              <a:rPr lang="en-US" sz="2400" b="1" dirty="0">
                <a:solidFill>
                  <a:schemeClr val="dk1"/>
                </a:solidFill>
                <a:latin typeface="Quattrocento Sans"/>
                <a:ea typeface="Quattrocento Sans"/>
                <a:cs typeface="Quattrocento Sans"/>
                <a:sym typeface="Quattrocento Sans"/>
              </a:rPr>
              <a:t>Parent Engagement &amp; Support</a:t>
            </a:r>
            <a:endParaRPr dirty="0"/>
          </a:p>
          <a:p>
            <a:pPr marL="342900" marR="0" lvl="0" indent="-342900" algn="l" rtl="0">
              <a:spcBef>
                <a:spcPts val="1000"/>
              </a:spcBef>
              <a:spcAft>
                <a:spcPts val="0"/>
              </a:spcAft>
              <a:buClr>
                <a:schemeClr val="dk1"/>
              </a:buClr>
              <a:buSzPts val="2400"/>
              <a:buFont typeface="Noto Sans Symbols"/>
              <a:buChar char="⮚"/>
            </a:pPr>
            <a:r>
              <a:rPr lang="en-US" sz="2400" b="1" dirty="0">
                <a:solidFill>
                  <a:schemeClr val="dk1"/>
                </a:solidFill>
                <a:latin typeface="Quattrocento Sans"/>
                <a:ea typeface="Quattrocento Sans"/>
                <a:cs typeface="Quattrocento Sans"/>
                <a:sym typeface="Quattrocento Sans"/>
              </a:rPr>
              <a:t>LRE Case Studies</a:t>
            </a:r>
            <a:endParaRPr dirty="0"/>
          </a:p>
          <a:p>
            <a:pPr marL="914400" marR="0" lvl="1" indent="-457200" algn="l" rtl="0">
              <a:spcBef>
                <a:spcPts val="1000"/>
              </a:spcBef>
              <a:spcAft>
                <a:spcPts val="0"/>
              </a:spcAft>
              <a:buClr>
                <a:schemeClr val="dk1"/>
              </a:buClr>
              <a:buSzPts val="2400"/>
              <a:buFont typeface="Arial"/>
              <a:buChar char="•"/>
            </a:pPr>
            <a:r>
              <a:rPr lang="en-US" sz="2400" b="1" i="0" u="none" strike="noStrike" cap="none" dirty="0">
                <a:solidFill>
                  <a:schemeClr val="dk1"/>
                </a:solidFill>
                <a:latin typeface="Quattrocento Sans"/>
                <a:ea typeface="Quattrocento Sans"/>
                <a:cs typeface="Quattrocento Sans"/>
                <a:sym typeface="Quattrocento Sans"/>
              </a:rPr>
              <a:t>Elementary</a:t>
            </a:r>
            <a:endParaRPr dirty="0"/>
          </a:p>
          <a:p>
            <a:pPr marL="914400" marR="0" lvl="1" indent="-457200" algn="l" rtl="0">
              <a:spcBef>
                <a:spcPts val="1000"/>
              </a:spcBef>
              <a:spcAft>
                <a:spcPts val="0"/>
              </a:spcAft>
              <a:buClr>
                <a:schemeClr val="dk1"/>
              </a:buClr>
              <a:buSzPts val="2400"/>
              <a:buFont typeface="Arial"/>
              <a:buChar char="•"/>
            </a:pPr>
            <a:r>
              <a:rPr lang="en-US" sz="2400" b="1" i="0" u="none" strike="noStrike" cap="none" dirty="0">
                <a:solidFill>
                  <a:schemeClr val="dk1"/>
                </a:solidFill>
                <a:latin typeface="Quattrocento Sans"/>
                <a:ea typeface="Quattrocento Sans"/>
                <a:cs typeface="Quattrocento Sans"/>
                <a:sym typeface="Quattrocento Sans"/>
              </a:rPr>
              <a:t>Behavior</a:t>
            </a:r>
            <a:endParaRPr dirty="0"/>
          </a:p>
          <a:p>
            <a:pPr marL="914400" marR="0" lvl="1" indent="-457200" algn="l" rtl="0">
              <a:spcBef>
                <a:spcPts val="1000"/>
              </a:spcBef>
              <a:spcAft>
                <a:spcPts val="0"/>
              </a:spcAft>
              <a:buClr>
                <a:schemeClr val="dk1"/>
              </a:buClr>
              <a:buSzPts val="2400"/>
              <a:buFont typeface="Arial"/>
              <a:buChar char="•"/>
            </a:pPr>
            <a:r>
              <a:rPr lang="en-US" sz="2400" b="1" i="0" u="none" strike="noStrike" cap="none" dirty="0">
                <a:solidFill>
                  <a:schemeClr val="dk1"/>
                </a:solidFill>
                <a:latin typeface="Quattrocento Sans"/>
                <a:ea typeface="Quattrocento Sans"/>
                <a:cs typeface="Quattrocento Sans"/>
                <a:sym typeface="Quattrocento Sans"/>
              </a:rPr>
              <a:t>Secondary Transition</a:t>
            </a:r>
            <a:endParaRPr dirty="0"/>
          </a:p>
          <a:p>
            <a:pPr marL="914400" marR="0" lvl="1" indent="-457200" algn="l" rtl="0">
              <a:spcBef>
                <a:spcPts val="1000"/>
              </a:spcBef>
              <a:spcAft>
                <a:spcPts val="0"/>
              </a:spcAft>
              <a:buClr>
                <a:schemeClr val="dk1"/>
              </a:buClr>
              <a:buSzPts val="2400"/>
              <a:buFont typeface="Arial"/>
              <a:buChar char="•"/>
            </a:pPr>
            <a:r>
              <a:rPr lang="en-US" sz="2400" b="1" i="0" u="none" strike="noStrike" cap="none" dirty="0">
                <a:solidFill>
                  <a:schemeClr val="dk1"/>
                </a:solidFill>
                <a:highlight>
                  <a:srgbClr val="FFFF00"/>
                </a:highlight>
                <a:latin typeface="Quattrocento Sans"/>
                <a:ea typeface="Quattrocento Sans"/>
                <a:cs typeface="Quattrocento Sans"/>
                <a:sym typeface="Quattrocento Sans"/>
              </a:rPr>
              <a:t>Early Childhood </a:t>
            </a:r>
            <a:r>
              <a:rPr lang="en-US" sz="2400" b="1" i="1" u="none" strike="noStrike" cap="none" dirty="0">
                <a:solidFill>
                  <a:schemeClr val="dk1"/>
                </a:solidFill>
                <a:highlight>
                  <a:srgbClr val="FFFF00"/>
                </a:highlight>
                <a:latin typeface="Quattrocento Sans"/>
                <a:ea typeface="Quattrocento Sans"/>
                <a:cs typeface="Quattrocento Sans"/>
                <a:sym typeface="Quattrocento Sans"/>
              </a:rPr>
              <a:t>(in development)</a:t>
            </a:r>
            <a:endParaRPr sz="2400" b="1" i="1" u="none" strike="noStrike" cap="none" dirty="0">
              <a:solidFill>
                <a:schemeClr val="dk1"/>
              </a:solidFill>
              <a:highlight>
                <a:srgbClr val="FFFF00"/>
              </a:highlight>
              <a:latin typeface="Quattrocento Sans"/>
              <a:ea typeface="Quattrocento Sans"/>
              <a:cs typeface="Quattrocento Sans"/>
              <a:sym typeface="Quattrocento Sans"/>
            </a:endParaRPr>
          </a:p>
          <a:p>
            <a:pPr marL="914400" marR="0" lvl="1" indent="-457200" algn="l" rtl="0">
              <a:spcBef>
                <a:spcPts val="1000"/>
              </a:spcBef>
              <a:spcAft>
                <a:spcPts val="0"/>
              </a:spcAft>
              <a:buClr>
                <a:schemeClr val="dk1"/>
              </a:buClr>
              <a:buSzPts val="2400"/>
              <a:buChar char="•"/>
            </a:pPr>
            <a:r>
              <a:rPr lang="en-US" sz="2400" b="1" i="1" dirty="0">
                <a:solidFill>
                  <a:schemeClr val="dk1"/>
                </a:solidFill>
                <a:highlight>
                  <a:srgbClr val="FFFF00"/>
                </a:highlight>
                <a:latin typeface="Quattrocento Sans"/>
                <a:ea typeface="Quattrocento Sans"/>
                <a:cs typeface="Quattrocento Sans"/>
                <a:sym typeface="Quattrocento Sans"/>
              </a:rPr>
              <a:t>LRE FAQs (in development)</a:t>
            </a:r>
            <a:endParaRPr sz="2400" b="1" i="1" dirty="0">
              <a:solidFill>
                <a:schemeClr val="dk1"/>
              </a:solidFill>
              <a:highlight>
                <a:srgbClr val="FFFF00"/>
              </a:highlight>
              <a:latin typeface="Quattrocento Sans"/>
              <a:ea typeface="Quattrocento Sans"/>
              <a:cs typeface="Quattrocento Sans"/>
              <a:sym typeface="Quattrocento Sans"/>
            </a:endParaRPr>
          </a:p>
          <a:p>
            <a:pPr marL="342900" marR="0" lvl="0" indent="-190500" algn="l" rtl="0">
              <a:spcBef>
                <a:spcPts val="1000"/>
              </a:spcBef>
              <a:spcAft>
                <a:spcPts val="0"/>
              </a:spcAft>
              <a:buClr>
                <a:schemeClr val="dk1"/>
              </a:buClr>
              <a:buSzPts val="2400"/>
              <a:buFont typeface="Noto Sans Symbols"/>
              <a:buNone/>
            </a:pPr>
            <a:endParaRPr sz="2400" b="1" dirty="0">
              <a:solidFill>
                <a:schemeClr val="dk1"/>
              </a:solidFill>
              <a:latin typeface="Arial"/>
              <a:ea typeface="Arial"/>
              <a:cs typeface="Arial"/>
              <a:sym typeface="Arial"/>
            </a:endParaRPr>
          </a:p>
        </p:txBody>
      </p:sp>
      <p:sp>
        <p:nvSpPr>
          <p:cNvPr id="419" name="Google Shape;419;p61"/>
          <p:cNvSpPr/>
          <p:nvPr/>
        </p:nvSpPr>
        <p:spPr>
          <a:xfrm>
            <a:off x="225583" y="6149003"/>
            <a:ext cx="969366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sng" strike="noStrike" cap="none">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https://www.k12.wa.us/sites/default/files/public/specialed/pubdocs/LRE-Case-Study.pdf</a:t>
            </a:r>
            <a:r>
              <a:rPr lang="en-US" sz="1800" b="0" i="0" u="none" strike="noStrike" cap="none">
                <a:solidFill>
                  <a:srgbClr val="0070C0"/>
                </a:solidFill>
                <a:latin typeface="Arial"/>
                <a:ea typeface="Arial"/>
                <a:cs typeface="Arial"/>
                <a:sym typeface="Arial"/>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9"/>
          <p:cNvSpPr txBox="1">
            <a:spLocks noGrp="1"/>
          </p:cNvSpPr>
          <p:nvPr>
            <p:ph type="title"/>
          </p:nvPr>
        </p:nvSpPr>
        <p:spPr>
          <a:xfrm>
            <a:off x="252250" y="212725"/>
            <a:ext cx="10949100" cy="892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a:latin typeface="Quattrocento Sans"/>
                <a:ea typeface="Quattrocento Sans"/>
                <a:cs typeface="Quattrocento Sans"/>
                <a:sym typeface="Quattrocento Sans"/>
              </a:rPr>
              <a:t>Progress Monitoring</a:t>
            </a:r>
            <a:endParaRPr/>
          </a:p>
        </p:txBody>
      </p:sp>
      <p:sp>
        <p:nvSpPr>
          <p:cNvPr id="579" name="Google Shape;579;p79">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20</a:t>
            </a:fld>
            <a:endParaRPr/>
          </a:p>
        </p:txBody>
      </p:sp>
      <p:sp>
        <p:nvSpPr>
          <p:cNvPr id="580" name="Google Shape;580;p79"/>
          <p:cNvSpPr txBox="1">
            <a:spLocks noGrp="1"/>
          </p:cNvSpPr>
          <p:nvPr>
            <p:ph type="body" idx="4294967295"/>
          </p:nvPr>
        </p:nvSpPr>
        <p:spPr>
          <a:xfrm>
            <a:off x="176050" y="1174525"/>
            <a:ext cx="7547400" cy="52701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Char char="•"/>
            </a:pPr>
            <a:r>
              <a:rPr lang="en-US" sz="2600">
                <a:latin typeface="Quattrocento Sans"/>
                <a:ea typeface="Quattrocento Sans"/>
                <a:cs typeface="Quattrocento Sans"/>
                <a:sym typeface="Quattrocento Sans"/>
              </a:rPr>
              <a:t>Continues across all reopening models.</a:t>
            </a:r>
            <a:endParaRPr sz="2600"/>
          </a:p>
          <a:p>
            <a:pPr marL="457200" lvl="0" indent="-393700" algn="l" rtl="0">
              <a:lnSpc>
                <a:spcPct val="100000"/>
              </a:lnSpc>
              <a:spcBef>
                <a:spcPts val="1200"/>
              </a:spcBef>
              <a:spcAft>
                <a:spcPts val="0"/>
              </a:spcAft>
              <a:buSzPts val="2600"/>
              <a:buChar char="•"/>
            </a:pPr>
            <a:r>
              <a:rPr lang="en-US" sz="2600">
                <a:latin typeface="Quattrocento Sans"/>
                <a:ea typeface="Quattrocento Sans"/>
                <a:cs typeface="Quattrocento Sans"/>
                <a:sym typeface="Quattrocento Sans"/>
              </a:rPr>
              <a:t>Monitor progress on IEP goals and objectives (frequency / duration).</a:t>
            </a:r>
            <a:endParaRPr sz="2600">
              <a:latin typeface="Quattrocento Sans"/>
              <a:ea typeface="Quattrocento Sans"/>
              <a:cs typeface="Quattrocento Sans"/>
              <a:sym typeface="Quattrocento Sans"/>
            </a:endParaRPr>
          </a:p>
          <a:p>
            <a:pPr marL="457200" lvl="0" indent="-393700" algn="l" rtl="0">
              <a:lnSpc>
                <a:spcPct val="100000"/>
              </a:lnSpc>
              <a:spcBef>
                <a:spcPts val="1200"/>
              </a:spcBef>
              <a:spcAft>
                <a:spcPts val="0"/>
              </a:spcAft>
              <a:buSzPts val="2600"/>
              <a:buChar char="•"/>
            </a:pPr>
            <a:r>
              <a:rPr lang="en-US" sz="2600"/>
              <a:t>Review High School and Beyond Plan (HSBP) and graduation pathway progress.</a:t>
            </a:r>
            <a:endParaRPr sz="2600"/>
          </a:p>
          <a:p>
            <a:pPr marL="457200" lvl="0" indent="-393700" algn="l" rtl="0">
              <a:lnSpc>
                <a:spcPct val="100000"/>
              </a:lnSpc>
              <a:spcBef>
                <a:spcPts val="1200"/>
              </a:spcBef>
              <a:spcAft>
                <a:spcPts val="0"/>
              </a:spcAft>
              <a:buSzPts val="2600"/>
              <a:buChar char="•"/>
            </a:pPr>
            <a:r>
              <a:rPr lang="en-US" sz="2600">
                <a:latin typeface="Quattrocento Sans"/>
                <a:ea typeface="Quattrocento Sans"/>
                <a:cs typeface="Quattrocento Sans"/>
                <a:sym typeface="Quattrocento Sans"/>
              </a:rPr>
              <a:t>Evaluate </a:t>
            </a:r>
            <a:r>
              <a:rPr lang="en-US" sz="2600"/>
              <a:t>impact</a:t>
            </a:r>
            <a:r>
              <a:rPr lang="en-US" sz="2600">
                <a:latin typeface="Quattrocento Sans"/>
                <a:ea typeface="Quattrocento Sans"/>
                <a:cs typeface="Quattrocento Sans"/>
                <a:sym typeface="Quattrocento Sans"/>
              </a:rPr>
              <a:t> of instruction and engagement in </a:t>
            </a:r>
            <a:r>
              <a:rPr lang="en-US" sz="2600"/>
              <a:t>distance</a:t>
            </a:r>
            <a:r>
              <a:rPr lang="en-US" sz="2600">
                <a:latin typeface="Quattrocento Sans"/>
                <a:ea typeface="Quattrocento Sans"/>
                <a:cs typeface="Quattrocento Sans"/>
                <a:sym typeface="Quattrocento Sans"/>
              </a:rPr>
              <a:t> learning and transition services</a:t>
            </a:r>
            <a:r>
              <a:rPr lang="en-US" sz="2600"/>
              <a:t>.</a:t>
            </a:r>
            <a:endParaRPr sz="2600"/>
          </a:p>
          <a:p>
            <a:pPr marL="457200" lvl="0" indent="-393700" algn="l" rtl="0">
              <a:lnSpc>
                <a:spcPct val="100000"/>
              </a:lnSpc>
              <a:spcBef>
                <a:spcPts val="1200"/>
              </a:spcBef>
              <a:spcAft>
                <a:spcPts val="0"/>
              </a:spcAft>
              <a:buSzPts val="2600"/>
              <a:buChar char="•"/>
            </a:pPr>
            <a:r>
              <a:rPr lang="en-US" sz="2600">
                <a:latin typeface="Quattrocento Sans"/>
                <a:ea typeface="Quattrocento Sans"/>
                <a:cs typeface="Quattrocento Sans"/>
                <a:sym typeface="Quattrocento Sans"/>
              </a:rPr>
              <a:t>Determine whether the student is making </a:t>
            </a:r>
            <a:r>
              <a:rPr lang="en-US" sz="2600"/>
              <a:t>reasonable </a:t>
            </a:r>
            <a:r>
              <a:rPr lang="en-US" sz="2600">
                <a:latin typeface="Quattrocento Sans"/>
                <a:ea typeface="Quattrocento Sans"/>
                <a:cs typeface="Quattrocento Sans"/>
                <a:sym typeface="Quattrocento Sans"/>
              </a:rPr>
              <a:t>progress.</a:t>
            </a:r>
            <a:endParaRPr sz="2600"/>
          </a:p>
          <a:p>
            <a:pPr marL="457200" lvl="0" indent="-393700" algn="l" rtl="0">
              <a:lnSpc>
                <a:spcPct val="100000"/>
              </a:lnSpc>
              <a:spcBef>
                <a:spcPts val="1200"/>
              </a:spcBef>
              <a:spcAft>
                <a:spcPts val="0"/>
              </a:spcAft>
              <a:buSzPts val="2600"/>
              <a:buChar char="•"/>
            </a:pPr>
            <a:r>
              <a:rPr lang="en-US" sz="2600">
                <a:latin typeface="Quattrocento Sans"/>
                <a:ea typeface="Quattrocento Sans"/>
                <a:cs typeface="Quattrocento Sans"/>
                <a:sym typeface="Quattrocento Sans"/>
              </a:rPr>
              <a:t>Continue instruction or adapt, change or modify materials, goals or interventions, as needed.</a:t>
            </a:r>
            <a:endParaRPr sz="2600"/>
          </a:p>
          <a:p>
            <a:pPr marL="114300" lvl="0" indent="0" algn="l" rtl="0">
              <a:lnSpc>
                <a:spcPct val="100000"/>
              </a:lnSpc>
              <a:spcBef>
                <a:spcPts val="1200"/>
              </a:spcBef>
              <a:spcAft>
                <a:spcPts val="0"/>
              </a:spcAft>
              <a:buSzPts val="2800"/>
              <a:buNone/>
            </a:pPr>
            <a:br>
              <a:rPr lang="en-US" sz="2600"/>
            </a:br>
            <a:br>
              <a:rPr lang="en-US" sz="2600"/>
            </a:br>
            <a:endParaRPr sz="2600"/>
          </a:p>
          <a:p>
            <a:pPr marL="457200" lvl="0" indent="-228600" algn="l" rtl="0">
              <a:lnSpc>
                <a:spcPct val="100000"/>
              </a:lnSpc>
              <a:spcBef>
                <a:spcPts val="1200"/>
              </a:spcBef>
              <a:spcAft>
                <a:spcPts val="1200"/>
              </a:spcAft>
              <a:buSzPts val="2800"/>
              <a:buNone/>
            </a:pPr>
            <a:endParaRPr sz="2600">
              <a:latin typeface="Quattrocento Sans"/>
              <a:ea typeface="Quattrocento Sans"/>
              <a:cs typeface="Quattrocento Sans"/>
              <a:sym typeface="Quattrocento Sans"/>
            </a:endParaRPr>
          </a:p>
        </p:txBody>
      </p:sp>
      <p:grpSp>
        <p:nvGrpSpPr>
          <p:cNvPr id="581" name="Google Shape;581;p79" descr="Graphic of green arrows showing a circular process for progress monitoring."/>
          <p:cNvGrpSpPr/>
          <p:nvPr/>
        </p:nvGrpSpPr>
        <p:grpSpPr>
          <a:xfrm>
            <a:off x="7224047" y="185942"/>
            <a:ext cx="4864442" cy="4717327"/>
            <a:chOff x="532534" y="884"/>
            <a:chExt cx="4864442" cy="4717327"/>
          </a:xfrm>
        </p:grpSpPr>
        <p:sp>
          <p:nvSpPr>
            <p:cNvPr id="582" name="Google Shape;582;p79"/>
            <p:cNvSpPr/>
            <p:nvPr/>
          </p:nvSpPr>
          <p:spPr>
            <a:xfrm>
              <a:off x="3522824" y="34674"/>
              <a:ext cx="1168241" cy="11682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583" name="Google Shape;583;p79"/>
            <p:cNvSpPr txBox="1"/>
            <p:nvPr/>
          </p:nvSpPr>
          <p:spPr>
            <a:xfrm>
              <a:off x="3522824" y="34674"/>
              <a:ext cx="1168241" cy="116824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10000"/>
                </a:buClr>
                <a:buSzPts val="1000"/>
                <a:buFont typeface="Arial"/>
                <a:buNone/>
              </a:pPr>
              <a:r>
                <a:rPr lang="en-US">
                  <a:solidFill>
                    <a:srgbClr val="010000"/>
                  </a:solidFill>
                  <a:latin typeface="Arial"/>
                  <a:ea typeface="Arial"/>
                  <a:cs typeface="Arial"/>
                  <a:sym typeface="Arial"/>
                </a:rPr>
                <a:t>#1 Establish</a:t>
              </a:r>
              <a:r>
                <a:rPr lang="en-US" b="0" i="0" u="none" strike="noStrike" cap="none">
                  <a:solidFill>
                    <a:srgbClr val="010000"/>
                  </a:solidFill>
                  <a:latin typeface="Arial"/>
                  <a:ea typeface="Arial"/>
                  <a:cs typeface="Arial"/>
                  <a:sym typeface="Arial"/>
                </a:rPr>
                <a:t> </a:t>
              </a:r>
              <a:r>
                <a:rPr lang="en-US">
                  <a:solidFill>
                    <a:srgbClr val="010000"/>
                  </a:solidFill>
                  <a:latin typeface="Arial"/>
                  <a:ea typeface="Arial"/>
                  <a:cs typeface="Arial"/>
                  <a:sym typeface="Arial"/>
                </a:rPr>
                <a:t>baseline</a:t>
              </a:r>
              <a:r>
                <a:rPr lang="en-US" b="0" i="0" u="none" strike="noStrike" cap="none">
                  <a:solidFill>
                    <a:srgbClr val="010000"/>
                  </a:solidFill>
                  <a:latin typeface="Arial"/>
                  <a:ea typeface="Arial"/>
                  <a:cs typeface="Arial"/>
                  <a:sym typeface="Arial"/>
                </a:rPr>
                <a:t> and goals</a:t>
              </a:r>
              <a:endParaRPr sz="1800"/>
            </a:p>
          </p:txBody>
        </p:sp>
        <p:sp>
          <p:nvSpPr>
            <p:cNvPr id="584" name="Google Shape;584;p79"/>
            <p:cNvSpPr/>
            <p:nvPr/>
          </p:nvSpPr>
          <p:spPr>
            <a:xfrm>
              <a:off x="774757" y="884"/>
              <a:ext cx="4379997" cy="4379997"/>
            </a:xfrm>
            <a:custGeom>
              <a:avLst/>
              <a:gdLst/>
              <a:ahLst/>
              <a:cxnLst/>
              <a:rect l="l" t="t" r="r" b="b"/>
              <a:pathLst>
                <a:path w="120000" h="120000" extrusionOk="0">
                  <a:moveTo>
                    <a:pt x="108083" y="31610"/>
                  </a:moveTo>
                  <a:lnTo>
                    <a:pt x="108083" y="31610"/>
                  </a:lnTo>
                  <a:cubicBezTo>
                    <a:pt x="112355" y="38846"/>
                    <a:pt x="114939" y="46952"/>
                    <a:pt x="115643" y="55324"/>
                  </a:cubicBezTo>
                  <a:lnTo>
                    <a:pt x="119790" y="55359"/>
                  </a:lnTo>
                  <a:lnTo>
                    <a:pt x="112717" y="60444"/>
                  </a:lnTo>
                  <a:lnTo>
                    <a:pt x="105227" y="55237"/>
                  </a:lnTo>
                  <a:lnTo>
                    <a:pt x="109372" y="55271"/>
                  </a:lnTo>
                  <a:lnTo>
                    <a:pt x="109372" y="55271"/>
                  </a:lnTo>
                  <a:cubicBezTo>
                    <a:pt x="108679" y="48036"/>
                    <a:pt x="106404" y="41042"/>
                    <a:pt x="102709" y="34783"/>
                  </a:cubicBezTo>
                  <a:close/>
                </a:path>
              </a:pathLst>
            </a:custGeom>
            <a:solidFill>
              <a:srgbClr val="0A576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585" name="Google Shape;585;p79"/>
            <p:cNvSpPr/>
            <p:nvPr/>
          </p:nvSpPr>
          <p:spPr>
            <a:xfrm>
              <a:off x="4228735" y="2207247"/>
              <a:ext cx="1168241" cy="11682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586" name="Google Shape;586;p79"/>
            <p:cNvSpPr txBox="1"/>
            <p:nvPr/>
          </p:nvSpPr>
          <p:spPr>
            <a:xfrm>
              <a:off x="4228735" y="2207247"/>
              <a:ext cx="1168241" cy="116824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Arial"/>
                <a:buNone/>
              </a:pPr>
              <a:r>
                <a:rPr lang="en-US" sz="1300">
                  <a:solidFill>
                    <a:schemeClr val="dk1"/>
                  </a:solidFill>
                  <a:latin typeface="Arial"/>
                  <a:ea typeface="Arial"/>
                  <a:cs typeface="Arial"/>
                  <a:sym typeface="Arial"/>
                </a:rPr>
                <a:t>#2 Select or design monitoring tools</a:t>
              </a:r>
              <a:endParaRPr sz="1300">
                <a:solidFill>
                  <a:schemeClr val="dk1"/>
                </a:solidFill>
                <a:latin typeface="Arial"/>
                <a:ea typeface="Arial"/>
                <a:cs typeface="Arial"/>
                <a:sym typeface="Arial"/>
              </a:endParaRPr>
            </a:p>
          </p:txBody>
        </p:sp>
        <p:sp>
          <p:nvSpPr>
            <p:cNvPr id="587" name="Google Shape;587;p79"/>
            <p:cNvSpPr/>
            <p:nvPr/>
          </p:nvSpPr>
          <p:spPr>
            <a:xfrm>
              <a:off x="774757" y="884"/>
              <a:ext cx="4379997" cy="4379997"/>
            </a:xfrm>
            <a:custGeom>
              <a:avLst/>
              <a:gdLst/>
              <a:ahLst/>
              <a:cxnLst/>
              <a:rect l="l" t="t" r="r" b="b"/>
              <a:pathLst>
                <a:path w="120000" h="120000" extrusionOk="0">
                  <a:moveTo>
                    <a:pt x="104264" y="94040"/>
                  </a:moveTo>
                  <a:cubicBezTo>
                    <a:pt x="98357" y="101721"/>
                    <a:pt x="90553" y="107732"/>
                    <a:pt x="81620" y="111484"/>
                  </a:cubicBezTo>
                  <a:lnTo>
                    <a:pt x="82866" y="115439"/>
                  </a:lnTo>
                  <a:lnTo>
                    <a:pt x="75847" y="110280"/>
                  </a:lnTo>
                  <a:lnTo>
                    <a:pt x="78489" y="101549"/>
                  </a:lnTo>
                  <a:lnTo>
                    <a:pt x="79735" y="105503"/>
                  </a:lnTo>
                  <a:cubicBezTo>
                    <a:pt x="87451" y="102156"/>
                    <a:pt x="94189" y="96902"/>
                    <a:pt x="99316" y="90235"/>
                  </a:cubicBezTo>
                  <a:close/>
                </a:path>
              </a:pathLst>
            </a:custGeom>
            <a:solidFill>
              <a:srgbClr val="0A576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588" name="Google Shape;588;p79"/>
            <p:cNvSpPr/>
            <p:nvPr/>
          </p:nvSpPr>
          <p:spPr>
            <a:xfrm>
              <a:off x="2380635" y="3549970"/>
              <a:ext cx="1168241" cy="11682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589" name="Google Shape;589;p79"/>
            <p:cNvSpPr txBox="1"/>
            <p:nvPr/>
          </p:nvSpPr>
          <p:spPr>
            <a:xfrm>
              <a:off x="2380635" y="3549970"/>
              <a:ext cx="1168241" cy="116824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Arial"/>
                <a:buNone/>
              </a:pPr>
              <a:r>
                <a:rPr lang="en-US" sz="1300">
                  <a:solidFill>
                    <a:schemeClr val="dk1"/>
                  </a:solidFill>
                  <a:latin typeface="Arial"/>
                  <a:ea typeface="Arial"/>
                  <a:cs typeface="Arial"/>
                  <a:sym typeface="Arial"/>
                </a:rPr>
                <a:t> #3 Monitor progress  regularly (weekly or biweekly)</a:t>
              </a:r>
              <a:endParaRPr sz="1300">
                <a:solidFill>
                  <a:schemeClr val="dk1"/>
                </a:solidFill>
                <a:latin typeface="Arial"/>
                <a:ea typeface="Arial"/>
                <a:cs typeface="Arial"/>
                <a:sym typeface="Arial"/>
              </a:endParaRPr>
            </a:p>
          </p:txBody>
        </p:sp>
        <p:sp>
          <p:nvSpPr>
            <p:cNvPr id="590" name="Google Shape;590;p79"/>
            <p:cNvSpPr/>
            <p:nvPr/>
          </p:nvSpPr>
          <p:spPr>
            <a:xfrm>
              <a:off x="774757" y="884"/>
              <a:ext cx="4379997" cy="4379997"/>
            </a:xfrm>
            <a:custGeom>
              <a:avLst/>
              <a:gdLst/>
              <a:ahLst/>
              <a:cxnLst/>
              <a:rect l="l" t="t" r="r" b="b"/>
              <a:pathLst>
                <a:path w="120000" h="120000" extrusionOk="0">
                  <a:moveTo>
                    <a:pt x="43215" y="113257"/>
                  </a:moveTo>
                  <a:lnTo>
                    <a:pt x="43215" y="113257"/>
                  </a:lnTo>
                  <a:cubicBezTo>
                    <a:pt x="33974" y="110344"/>
                    <a:pt x="25650" y="105077"/>
                    <a:pt x="19061" y="97973"/>
                  </a:cubicBezTo>
                  <a:lnTo>
                    <a:pt x="15773" y="100501"/>
                  </a:lnTo>
                  <a:lnTo>
                    <a:pt x="18210" y="92138"/>
                  </a:lnTo>
                  <a:lnTo>
                    <a:pt x="27318" y="91623"/>
                  </a:lnTo>
                  <a:lnTo>
                    <a:pt x="24032" y="94150"/>
                  </a:lnTo>
                  <a:lnTo>
                    <a:pt x="24032" y="94150"/>
                  </a:lnTo>
                  <a:cubicBezTo>
                    <a:pt x="29823" y="100249"/>
                    <a:pt x="37070" y="104776"/>
                    <a:pt x="45091" y="107304"/>
                  </a:cubicBezTo>
                  <a:close/>
                </a:path>
              </a:pathLst>
            </a:custGeom>
            <a:solidFill>
              <a:srgbClr val="0A576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591" name="Google Shape;591;p79"/>
            <p:cNvSpPr/>
            <p:nvPr/>
          </p:nvSpPr>
          <p:spPr>
            <a:xfrm>
              <a:off x="532534" y="2207247"/>
              <a:ext cx="1168241" cy="11682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592" name="Google Shape;592;p79"/>
            <p:cNvSpPr txBox="1"/>
            <p:nvPr/>
          </p:nvSpPr>
          <p:spPr>
            <a:xfrm>
              <a:off x="532534" y="2207247"/>
              <a:ext cx="1168241" cy="116824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Arial"/>
                <a:buNone/>
              </a:pPr>
              <a:r>
                <a:rPr lang="en-US" sz="1500">
                  <a:solidFill>
                    <a:schemeClr val="dk1"/>
                  </a:solidFill>
                  <a:latin typeface="Arial"/>
                  <a:ea typeface="Arial"/>
                  <a:cs typeface="Arial"/>
                  <a:sym typeface="Arial"/>
                </a:rPr>
                <a:t> #4 Review data with team</a:t>
              </a:r>
              <a:endParaRPr sz="1500">
                <a:solidFill>
                  <a:schemeClr val="dk1"/>
                </a:solidFill>
                <a:latin typeface="Arial"/>
                <a:ea typeface="Arial"/>
                <a:cs typeface="Arial"/>
                <a:sym typeface="Arial"/>
              </a:endParaRPr>
            </a:p>
          </p:txBody>
        </p:sp>
        <p:sp>
          <p:nvSpPr>
            <p:cNvPr id="593" name="Google Shape;593;p79"/>
            <p:cNvSpPr/>
            <p:nvPr/>
          </p:nvSpPr>
          <p:spPr>
            <a:xfrm>
              <a:off x="774757" y="884"/>
              <a:ext cx="4379997" cy="4379997"/>
            </a:xfrm>
            <a:custGeom>
              <a:avLst/>
              <a:gdLst/>
              <a:ahLst/>
              <a:cxnLst/>
              <a:rect l="l" t="t" r="r" b="b"/>
              <a:pathLst>
                <a:path w="120000" h="120000" extrusionOk="0">
                  <a:moveTo>
                    <a:pt x="4163" y="60470"/>
                  </a:moveTo>
                  <a:lnTo>
                    <a:pt x="4163" y="60470"/>
                  </a:lnTo>
                  <a:cubicBezTo>
                    <a:pt x="4092" y="52068"/>
                    <a:pt x="5918" y="43759"/>
                    <a:pt x="9506" y="36161"/>
                  </a:cubicBezTo>
                  <a:lnTo>
                    <a:pt x="5935" y="34052"/>
                  </a:lnTo>
                  <a:lnTo>
                    <a:pt x="14604" y="33197"/>
                  </a:lnTo>
                  <a:lnTo>
                    <a:pt x="18475" y="41457"/>
                  </a:lnTo>
                  <a:lnTo>
                    <a:pt x="14906" y="39349"/>
                  </a:lnTo>
                  <a:lnTo>
                    <a:pt x="14906" y="39349"/>
                  </a:lnTo>
                  <a:cubicBezTo>
                    <a:pt x="11880" y="45957"/>
                    <a:pt x="10343" y="53150"/>
                    <a:pt x="10404" y="60418"/>
                  </a:cubicBezTo>
                  <a:close/>
                </a:path>
              </a:pathLst>
            </a:custGeom>
            <a:solidFill>
              <a:srgbClr val="0A576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594" name="Google Shape;594;p79"/>
            <p:cNvSpPr/>
            <p:nvPr/>
          </p:nvSpPr>
          <p:spPr>
            <a:xfrm>
              <a:off x="1238446" y="34674"/>
              <a:ext cx="1168241" cy="11682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595" name="Google Shape;595;p79"/>
            <p:cNvSpPr txBox="1"/>
            <p:nvPr/>
          </p:nvSpPr>
          <p:spPr>
            <a:xfrm>
              <a:off x="1238446" y="34674"/>
              <a:ext cx="1168241" cy="116824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1000"/>
                <a:buFont typeface="Arial"/>
                <a:buNone/>
              </a:pPr>
              <a:r>
                <a:rPr lang="en-US">
                  <a:solidFill>
                    <a:schemeClr val="dk1"/>
                  </a:solidFill>
                  <a:latin typeface="Arial"/>
                  <a:ea typeface="Arial"/>
                  <a:cs typeface="Arial"/>
                  <a:sym typeface="Arial"/>
                </a:rPr>
                <a:t>#5 Continue or change</a:t>
              </a:r>
              <a:endParaRPr>
                <a:solidFill>
                  <a:schemeClr val="dk1"/>
                </a:solidFill>
                <a:latin typeface="Arial"/>
                <a:ea typeface="Arial"/>
                <a:cs typeface="Arial"/>
                <a:sym typeface="Arial"/>
              </a:endParaRPr>
            </a:p>
          </p:txBody>
        </p:sp>
        <p:sp>
          <p:nvSpPr>
            <p:cNvPr id="596" name="Google Shape;596;p79"/>
            <p:cNvSpPr/>
            <p:nvPr/>
          </p:nvSpPr>
          <p:spPr>
            <a:xfrm>
              <a:off x="774757" y="884"/>
              <a:ext cx="4379997" cy="4379997"/>
            </a:xfrm>
            <a:custGeom>
              <a:avLst/>
              <a:gdLst/>
              <a:ahLst/>
              <a:cxnLst/>
              <a:rect l="l" t="t" r="r" b="b"/>
              <a:pathLst>
                <a:path w="120000" h="120000" extrusionOk="0">
                  <a:moveTo>
                    <a:pt x="43964" y="6513"/>
                  </a:moveTo>
                  <a:lnTo>
                    <a:pt x="43964" y="6513"/>
                  </a:lnTo>
                  <a:cubicBezTo>
                    <a:pt x="52750" y="3879"/>
                    <a:pt x="62049" y="3450"/>
                    <a:pt x="71041" y="5263"/>
                  </a:cubicBezTo>
                  <a:lnTo>
                    <a:pt x="72232" y="1291"/>
                  </a:lnTo>
                  <a:lnTo>
                    <a:pt x="75140" y="9502"/>
                  </a:lnTo>
                  <a:lnTo>
                    <a:pt x="68049" y="15241"/>
                  </a:lnTo>
                  <a:lnTo>
                    <a:pt x="69240" y="11270"/>
                  </a:lnTo>
                  <a:cubicBezTo>
                    <a:pt x="61427" y="9789"/>
                    <a:pt x="53373" y="10208"/>
                    <a:pt x="45756" y="12492"/>
                  </a:cubicBezTo>
                  <a:close/>
                </a:path>
              </a:pathLst>
            </a:custGeom>
            <a:solidFill>
              <a:srgbClr val="0A576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80"/>
          <p:cNvSpPr txBox="1">
            <a:spLocks noGrp="1"/>
          </p:cNvSpPr>
          <p:nvPr>
            <p:ph type="title"/>
          </p:nvPr>
        </p:nvSpPr>
        <p:spPr>
          <a:xfrm>
            <a:off x="838200" y="246375"/>
            <a:ext cx="10515600" cy="73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000">
                <a:latin typeface="Quattrocento Sans"/>
                <a:ea typeface="Quattrocento Sans"/>
                <a:cs typeface="Quattrocento Sans"/>
                <a:sym typeface="Quattrocento Sans"/>
              </a:rPr>
              <a:t>Progress Monitoring Data Collection</a:t>
            </a:r>
            <a:endParaRPr sz="4000"/>
          </a:p>
        </p:txBody>
      </p:sp>
      <p:sp>
        <p:nvSpPr>
          <p:cNvPr id="603" name="Google Shape;603;p80"/>
          <p:cNvSpPr txBox="1">
            <a:spLocks noGrp="1"/>
          </p:cNvSpPr>
          <p:nvPr>
            <p:ph type="body" idx="4294967295"/>
          </p:nvPr>
        </p:nvSpPr>
        <p:spPr>
          <a:xfrm>
            <a:off x="280800" y="1255175"/>
            <a:ext cx="11630400" cy="50406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0"/>
              </a:spcBef>
              <a:spcAft>
                <a:spcPts val="0"/>
              </a:spcAft>
              <a:buSzPts val="2040"/>
              <a:buNone/>
            </a:pPr>
            <a:r>
              <a:rPr lang="en-US" sz="2700" b="1"/>
              <a:t>Review previous &amp; existing</a:t>
            </a:r>
            <a:r>
              <a:rPr lang="en-US" sz="2700"/>
              <a:t> </a:t>
            </a:r>
            <a:r>
              <a:rPr lang="en-US" sz="2700" b="1"/>
              <a:t>data</a:t>
            </a:r>
            <a:r>
              <a:rPr lang="en-US" sz="2700"/>
              <a:t>: observations; educator, employer/coach, and parent reports; spring 2020 data related to IEP goals, post-secondary goals, and distance learning.</a:t>
            </a:r>
            <a:endParaRPr sz="2700"/>
          </a:p>
          <a:p>
            <a:pPr marL="114300" lvl="0" indent="0" algn="l" rtl="0">
              <a:lnSpc>
                <a:spcPct val="100000"/>
              </a:lnSpc>
              <a:spcBef>
                <a:spcPts val="1200"/>
              </a:spcBef>
              <a:spcAft>
                <a:spcPts val="0"/>
              </a:spcAft>
              <a:buSzPts val="2040"/>
              <a:buNone/>
            </a:pPr>
            <a:r>
              <a:rPr lang="en-US" sz="2700" b="1">
                <a:latin typeface="Quattrocento Sans"/>
                <a:ea typeface="Quattrocento Sans"/>
                <a:cs typeface="Quattrocento Sans"/>
                <a:sym typeface="Quattrocento Sans"/>
              </a:rPr>
              <a:t>Collect data:</a:t>
            </a:r>
            <a:r>
              <a:rPr lang="en-US" sz="2700">
                <a:latin typeface="Quattrocento Sans"/>
                <a:ea typeface="Quattrocento Sans"/>
                <a:cs typeface="Quattrocento Sans"/>
                <a:sym typeface="Quattrocento Sans"/>
              </a:rPr>
              <a:t> quantitative </a:t>
            </a:r>
            <a:r>
              <a:rPr lang="en-US" sz="2700" i="1">
                <a:latin typeface="Quattrocento Sans"/>
                <a:ea typeface="Quattrocento Sans"/>
                <a:cs typeface="Quattrocento Sans"/>
                <a:sym typeface="Quattrocento Sans"/>
              </a:rPr>
              <a:t>and </a:t>
            </a:r>
            <a:r>
              <a:rPr lang="en-US" sz="2700">
                <a:latin typeface="Quattrocento Sans"/>
                <a:ea typeface="Quattrocento Sans"/>
                <a:cs typeface="Quattrocento Sans"/>
                <a:sym typeface="Quattrocento Sans"/>
              </a:rPr>
              <a:t>narrative data to evaluate student progress </a:t>
            </a:r>
            <a:r>
              <a:rPr lang="en-US" sz="2700"/>
              <a:t>across delivery models;</a:t>
            </a:r>
            <a:r>
              <a:rPr lang="en-US" sz="2700">
                <a:latin typeface="Quattrocento Sans"/>
                <a:ea typeface="Quattrocento Sans"/>
                <a:cs typeface="Quattrocento Sans"/>
                <a:sym typeface="Quattrocento Sans"/>
              </a:rPr>
              <a:t> to document IEP, </a:t>
            </a:r>
            <a:r>
              <a:rPr lang="en-US" sz="2700"/>
              <a:t>HSBP, and graduation pathway</a:t>
            </a:r>
            <a:r>
              <a:rPr lang="en-US" sz="2700">
                <a:latin typeface="Quattrocento Sans"/>
                <a:ea typeface="Quattrocento Sans"/>
                <a:cs typeface="Quattrocento Sans"/>
                <a:sym typeface="Quattrocento Sans"/>
              </a:rPr>
              <a:t> progress</a:t>
            </a:r>
            <a:r>
              <a:rPr lang="en-US" sz="2700"/>
              <a:t>;</a:t>
            </a:r>
            <a:r>
              <a:rPr lang="en-US" sz="2700">
                <a:latin typeface="Quattrocento Sans"/>
                <a:ea typeface="Quattrocento Sans"/>
                <a:cs typeface="Quattrocento Sans"/>
                <a:sym typeface="Quattrocento Sans"/>
              </a:rPr>
              <a:t> revise services as needed, and determine need for Recovery Services.</a:t>
            </a:r>
            <a:endParaRPr sz="2700"/>
          </a:p>
          <a:p>
            <a:pPr marL="114300" lvl="0" indent="0" algn="l" rtl="0">
              <a:lnSpc>
                <a:spcPct val="100000"/>
              </a:lnSpc>
              <a:spcBef>
                <a:spcPts val="1200"/>
              </a:spcBef>
              <a:spcAft>
                <a:spcPts val="0"/>
              </a:spcAft>
              <a:buSzPts val="2040"/>
              <a:buNone/>
            </a:pPr>
            <a:r>
              <a:rPr lang="en-US" sz="2700" b="1">
                <a:latin typeface="Quattrocento Sans"/>
                <a:ea typeface="Quattrocento Sans"/>
                <a:cs typeface="Quattrocento Sans"/>
                <a:sym typeface="Quattrocento Sans"/>
              </a:rPr>
              <a:t>Data sources: </a:t>
            </a:r>
            <a:r>
              <a:rPr lang="en-US" sz="2700">
                <a:latin typeface="Quattrocento Sans"/>
                <a:ea typeface="Quattrocento Sans"/>
                <a:cs typeface="Quattrocento Sans"/>
                <a:sym typeface="Quattrocento Sans"/>
              </a:rPr>
              <a:t>report card information</a:t>
            </a:r>
            <a:r>
              <a:rPr lang="en-US" sz="2700"/>
              <a:t>;</a:t>
            </a:r>
            <a:r>
              <a:rPr lang="en-US" sz="2700">
                <a:latin typeface="Quattrocento Sans"/>
                <a:ea typeface="Quattrocento Sans"/>
                <a:cs typeface="Quattrocento Sans"/>
                <a:sym typeface="Quattrocento Sans"/>
              </a:rPr>
              <a:t> informal assessment data, formal assessment data</a:t>
            </a:r>
            <a:r>
              <a:rPr lang="en-US" sz="2700"/>
              <a:t>, and transition assessment information; </a:t>
            </a:r>
            <a:r>
              <a:rPr lang="en-US" sz="2700">
                <a:latin typeface="Quattrocento Sans"/>
                <a:ea typeface="Quattrocento Sans"/>
                <a:cs typeface="Quattrocento Sans"/>
                <a:sym typeface="Quattrocento Sans"/>
              </a:rPr>
              <a:t>distance learning activities, including both digital and print-based sources such as tally sheets, work samples, video, audio, self-report, photos of work.</a:t>
            </a:r>
            <a:endParaRPr sz="2700"/>
          </a:p>
          <a:p>
            <a:pPr marL="114300" lvl="0" indent="0" algn="l" rtl="0">
              <a:lnSpc>
                <a:spcPct val="100000"/>
              </a:lnSpc>
              <a:spcBef>
                <a:spcPts val="1200"/>
              </a:spcBef>
              <a:spcAft>
                <a:spcPts val="1200"/>
              </a:spcAft>
              <a:buSzPts val="2040"/>
              <a:buNone/>
            </a:pPr>
            <a:endParaRPr sz="2700"/>
          </a:p>
        </p:txBody>
      </p:sp>
      <p:sp>
        <p:nvSpPr>
          <p:cNvPr id="604" name="Google Shape;604;p80">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21</a:t>
            </a:fld>
            <a:endParaRPr/>
          </a:p>
        </p:txBody>
      </p:sp>
      <p:sp>
        <p:nvSpPr>
          <p:cNvPr id="605" name="Google Shape;605;p80"/>
          <p:cNvSpPr/>
          <p:nvPr/>
        </p:nvSpPr>
        <p:spPr>
          <a:xfrm>
            <a:off x="3280040" y="6295695"/>
            <a:ext cx="6960214" cy="369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40403D"/>
              </a:buClr>
              <a:buSzPts val="1800"/>
              <a:buFont typeface="Arial"/>
              <a:buNone/>
            </a:pPr>
            <a:r>
              <a:rPr lang="en-US" sz="1800" b="0" i="0" u="none" strike="noStrike" cap="none">
                <a:solidFill>
                  <a:srgbClr val="40403D"/>
                </a:solidFill>
                <a:latin typeface="Arial"/>
                <a:ea typeface="Arial"/>
                <a:cs typeface="Arial"/>
                <a:sym typeface="Arial"/>
              </a:rPr>
              <a:t>Adapted from: </a:t>
            </a:r>
            <a:r>
              <a:rPr lang="en-US" sz="1800" b="0" i="0" u="sng" strike="noStrike" cap="none">
                <a:solidFill>
                  <a:srgbClr val="0070C0"/>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IDEA Best Practices during the Covid-19 Crisis</a:t>
            </a:r>
            <a:r>
              <a:rPr lang="en-US" sz="1800" b="0" i="0" u="sng" strike="noStrike" cap="none">
                <a:solidFill>
                  <a:srgbClr val="0070C0"/>
                </a:solidFill>
                <a:latin typeface="Quattrocento Sans"/>
                <a:ea typeface="Quattrocento Sans"/>
                <a:cs typeface="Quattrocento Sans"/>
                <a:sym typeface="Quattrocento Sans"/>
              </a:rPr>
              <a:t> </a:t>
            </a:r>
            <a:endParaRPr sz="1800" b="0" i="0" u="none" strike="noStrike" cap="none">
              <a:solidFill>
                <a:srgbClr val="0070C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a:t>Resources for Monitoring Progress</a:t>
            </a:r>
            <a:endParaRPr/>
          </a:p>
        </p:txBody>
      </p:sp>
      <p:sp>
        <p:nvSpPr>
          <p:cNvPr id="612" name="Google Shape;612;p81"/>
          <p:cNvSpPr txBox="1">
            <a:spLocks noGrp="1"/>
          </p:cNvSpPr>
          <p:nvPr>
            <p:ph type="body" idx="1"/>
          </p:nvPr>
        </p:nvSpPr>
        <p:spPr>
          <a:xfrm>
            <a:off x="522514" y="1825625"/>
            <a:ext cx="11066106" cy="4255861"/>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2380"/>
              <a:buFont typeface="Noto Sans Symbols"/>
              <a:buChar char="⮚"/>
            </a:pPr>
            <a:r>
              <a:rPr lang="en-US" sz="2800" u="sng">
                <a:solidFill>
                  <a:srgbClr val="0070C0"/>
                </a:solidFill>
                <a:hlinkClick r:id="rId3">
                  <a:extLst>
                    <a:ext uri="{A12FA001-AC4F-418D-AE19-62706E023703}">
                      <ahyp:hlinkClr xmlns:ahyp="http://schemas.microsoft.com/office/drawing/2018/hyperlinkcolor" val="tx"/>
                    </a:ext>
                  </a:extLst>
                </a:hlinkClick>
              </a:rPr>
              <a:t>IDEA Best Practices during the Covid-19 Crisis</a:t>
            </a:r>
            <a:endParaRPr sz="2800" u="sng">
              <a:solidFill>
                <a:srgbClr val="0070C0"/>
              </a:solidFill>
            </a:endParaRPr>
          </a:p>
          <a:p>
            <a:pPr marL="457200" lvl="0" indent="-342900" algn="l" rtl="0">
              <a:lnSpc>
                <a:spcPct val="90000"/>
              </a:lnSpc>
              <a:spcBef>
                <a:spcPts val="1000"/>
              </a:spcBef>
              <a:spcAft>
                <a:spcPts val="0"/>
              </a:spcAft>
              <a:buSzPts val="2380"/>
              <a:buFont typeface="Noto Sans Symbols"/>
              <a:buChar char="⮚"/>
            </a:pPr>
            <a:r>
              <a:rPr lang="en-US" sz="2800" u="sng">
                <a:solidFill>
                  <a:srgbClr val="0070C0"/>
                </a:solidFill>
                <a:hlinkClick r:id="rId4">
                  <a:extLst>
                    <a:ext uri="{A12FA001-AC4F-418D-AE19-62706E023703}">
                      <ahyp:hlinkClr xmlns:ahyp="http://schemas.microsoft.com/office/drawing/2018/hyperlinkcolor" val="tx"/>
                    </a:ext>
                  </a:extLst>
                </a:hlinkClick>
              </a:rPr>
              <a:t>NCII FAQ on Collecting Progress Monitoring Data Virtually</a:t>
            </a:r>
            <a:endParaRPr sz="2800">
              <a:solidFill>
                <a:srgbClr val="0070C0"/>
              </a:solidFill>
            </a:endParaRPr>
          </a:p>
          <a:p>
            <a:pPr marL="457200" lvl="0" indent="-342900" algn="l" rtl="0">
              <a:lnSpc>
                <a:spcPct val="90000"/>
              </a:lnSpc>
              <a:spcBef>
                <a:spcPts val="1000"/>
              </a:spcBef>
              <a:spcAft>
                <a:spcPts val="0"/>
              </a:spcAft>
              <a:buSzPts val="2380"/>
              <a:buFont typeface="Noto Sans Symbols"/>
              <a:buChar char="⮚"/>
            </a:pPr>
            <a:r>
              <a:rPr lang="en-US" sz="2800" u="sng">
                <a:solidFill>
                  <a:srgbClr val="0070C0"/>
                </a:solidFill>
                <a:hlinkClick r:id="rId5">
                  <a:extLst>
                    <a:ext uri="{A12FA001-AC4F-418D-AE19-62706E023703}">
                      <ahyp:hlinkClr xmlns:ahyp="http://schemas.microsoft.com/office/drawing/2018/hyperlinkcolor" val="tx"/>
                    </a:ext>
                  </a:extLst>
                </a:hlinkClick>
              </a:rPr>
              <a:t>OSPI Progress Reporting Tip</a:t>
            </a:r>
            <a:endParaRPr sz="2800">
              <a:solidFill>
                <a:srgbClr val="0070C0"/>
              </a:solidFill>
            </a:endParaRPr>
          </a:p>
          <a:p>
            <a:pPr marL="114300" lvl="0" indent="0" algn="l" rtl="0">
              <a:lnSpc>
                <a:spcPct val="90000"/>
              </a:lnSpc>
              <a:spcBef>
                <a:spcPts val="1000"/>
              </a:spcBef>
              <a:spcAft>
                <a:spcPts val="0"/>
              </a:spcAft>
              <a:buSzPts val="1800"/>
              <a:buNone/>
            </a:pPr>
            <a:endParaRPr sz="2800" u="sng">
              <a:solidFill>
                <a:srgbClr val="0070C0"/>
              </a:solidFill>
            </a:endParaRPr>
          </a:p>
          <a:p>
            <a:pPr marL="114300" lvl="0" indent="0" algn="l" rtl="0">
              <a:lnSpc>
                <a:spcPct val="90000"/>
              </a:lnSpc>
              <a:spcBef>
                <a:spcPts val="1000"/>
              </a:spcBef>
              <a:spcAft>
                <a:spcPts val="0"/>
              </a:spcAft>
              <a:buSzPts val="1800"/>
              <a:buNone/>
            </a:pPr>
            <a:r>
              <a:rPr lang="en-US" sz="2800" b="1">
                <a:solidFill>
                  <a:schemeClr val="dk2"/>
                </a:solidFill>
              </a:rPr>
              <a:t>TIES Center Resources:</a:t>
            </a:r>
            <a:endParaRPr/>
          </a:p>
          <a:p>
            <a:pPr marL="457200" lvl="0" indent="-342900" algn="l" rtl="0">
              <a:lnSpc>
                <a:spcPct val="90000"/>
              </a:lnSpc>
              <a:spcBef>
                <a:spcPts val="1000"/>
              </a:spcBef>
              <a:spcAft>
                <a:spcPts val="0"/>
              </a:spcAft>
              <a:buSzPts val="2380"/>
              <a:buFont typeface="Noto Sans Symbols"/>
              <a:buChar char="⮚"/>
            </a:pPr>
            <a:r>
              <a:rPr lang="en-US" sz="2800" u="sng">
                <a:solidFill>
                  <a:srgbClr val="0070C0"/>
                </a:solidFill>
                <a:hlinkClick r:id="rId6">
                  <a:extLst>
                    <a:ext uri="{A12FA001-AC4F-418D-AE19-62706E023703}">
                      <ahyp:hlinkClr xmlns:ahyp="http://schemas.microsoft.com/office/drawing/2018/hyperlinkcolor" val="tx"/>
                    </a:ext>
                  </a:extLst>
                </a:hlinkClick>
              </a:rPr>
              <a:t>Effective SDI within the Distance Learning Environment</a:t>
            </a:r>
            <a:endParaRPr sz="2800" u="sng">
              <a:solidFill>
                <a:srgbClr val="0070C0"/>
              </a:solidFill>
            </a:endParaRPr>
          </a:p>
          <a:p>
            <a:pPr marL="457200" lvl="0" indent="-342900" algn="l" rtl="0">
              <a:lnSpc>
                <a:spcPct val="90000"/>
              </a:lnSpc>
              <a:spcBef>
                <a:spcPts val="1000"/>
              </a:spcBef>
              <a:spcAft>
                <a:spcPts val="0"/>
              </a:spcAft>
              <a:buSzPts val="2380"/>
              <a:buFont typeface="Noto Sans Symbols"/>
              <a:buChar char="⮚"/>
            </a:pPr>
            <a:r>
              <a:rPr lang="en-US" sz="2800" u="sng">
                <a:solidFill>
                  <a:srgbClr val="0070C0"/>
                </a:solidFill>
                <a:hlinkClick r:id="rId7">
                  <a:extLst>
                    <a:ext uri="{A12FA001-AC4F-418D-AE19-62706E023703}">
                      <ahyp:hlinkClr xmlns:ahyp="http://schemas.microsoft.com/office/drawing/2018/hyperlinkcolor" val="tx"/>
                    </a:ext>
                  </a:extLst>
                </a:hlinkClick>
              </a:rPr>
              <a:t>Start Now to Plan for Students Transitioning Back to School</a:t>
            </a:r>
            <a:endParaRPr sz="2800" u="sng">
              <a:solidFill>
                <a:srgbClr val="0070C0"/>
              </a:solidFill>
            </a:endParaRPr>
          </a:p>
        </p:txBody>
      </p:sp>
      <p:sp>
        <p:nvSpPr>
          <p:cNvPr id="613" name="Google Shape;613;p81"/>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22</a:t>
            </a:fld>
            <a:endParaRPr sz="1600" b="0" i="0" u="none" strike="noStrike" cap="none">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Quattrocento Sans"/>
              <a:buNone/>
            </a:pPr>
            <a:r>
              <a:rPr lang="en-US">
                <a:solidFill>
                  <a:srgbClr val="FFFFFF"/>
                </a:solidFill>
              </a:rPr>
              <a:t>Copyright Information</a:t>
            </a:r>
            <a:endParaRPr/>
          </a:p>
        </p:txBody>
      </p:sp>
      <p:sp>
        <p:nvSpPr>
          <p:cNvPr id="638" name="Google Shape;638;p84"/>
          <p:cNvSpPr txBox="1">
            <a:spLocks noGrp="1"/>
          </p:cNvSpPr>
          <p:nvPr>
            <p:ph type="body" idx="1"/>
          </p:nvPr>
        </p:nvSpPr>
        <p:spPr>
          <a:xfrm>
            <a:off x="838200" y="1570518"/>
            <a:ext cx="10515600" cy="40644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2400">
                <a:latin typeface="Quattrocento Sans"/>
                <a:ea typeface="Quattrocento Sans"/>
                <a:cs typeface="Quattrocento Sans"/>
                <a:sym typeface="Quattrocento Sans"/>
              </a:rPr>
              <a:t>Except where otherwise noted, this work by the </a:t>
            </a:r>
            <a:r>
              <a:rPr lang="en-US" sz="2400" u="sng">
                <a:solidFill>
                  <a:schemeClr val="hlink"/>
                </a:solidFill>
                <a:latin typeface="Quattrocento Sans"/>
                <a:ea typeface="Quattrocento Sans"/>
                <a:cs typeface="Quattrocento Sans"/>
                <a:sym typeface="Quattrocento Sans"/>
                <a:hlinkClick r:id="rId3"/>
              </a:rPr>
              <a:t>Office of Superintendent of Public Instruction</a:t>
            </a:r>
            <a:r>
              <a:rPr lang="en-US" sz="2400">
                <a:latin typeface="Quattrocento Sans"/>
                <a:ea typeface="Quattrocento Sans"/>
                <a:cs typeface="Quattrocento Sans"/>
                <a:sym typeface="Quattrocento Sans"/>
              </a:rPr>
              <a:t> is licensed under a </a:t>
            </a:r>
            <a:r>
              <a:rPr lang="en-US" sz="2400" u="sng">
                <a:solidFill>
                  <a:schemeClr val="hlink"/>
                </a:solidFill>
                <a:latin typeface="Quattrocento Sans"/>
                <a:ea typeface="Quattrocento Sans"/>
                <a:cs typeface="Quattrocento Sans"/>
                <a:sym typeface="Quattrocento Sans"/>
                <a:hlinkClick r:id="rId4"/>
              </a:rPr>
              <a:t>Creative Commons Attribution License</a:t>
            </a:r>
            <a:r>
              <a:rPr lang="en-US" sz="2400">
                <a:latin typeface="Quattrocento Sans"/>
                <a:ea typeface="Quattrocento Sans"/>
                <a:cs typeface="Quattrocento Sans"/>
                <a:sym typeface="Quattrocento Sans"/>
              </a:rPr>
              <a:t>.</a:t>
            </a:r>
            <a:endParaRPr sz="3600">
              <a:latin typeface="Quattrocento Sans"/>
              <a:ea typeface="Quattrocento Sans"/>
              <a:cs typeface="Quattrocento Sans"/>
              <a:sym typeface="Quattrocento Sans"/>
            </a:endParaRPr>
          </a:p>
          <a:p>
            <a:pPr marL="0" lvl="0" indent="0" algn="l" rtl="0">
              <a:lnSpc>
                <a:spcPct val="100000"/>
              </a:lnSpc>
              <a:spcBef>
                <a:spcPts val="1000"/>
              </a:spcBef>
              <a:spcAft>
                <a:spcPts val="0"/>
              </a:spcAft>
              <a:buClr>
                <a:schemeClr val="dk1"/>
              </a:buClr>
              <a:buSzPts val="1800"/>
              <a:buNone/>
            </a:pPr>
            <a:r>
              <a:rPr lang="en-US" sz="2400" i="1">
                <a:latin typeface="Quattrocento Sans"/>
                <a:ea typeface="Quattrocento Sans"/>
                <a:cs typeface="Quattrocento Sans"/>
                <a:sym typeface="Quattrocento Sans"/>
              </a:rPr>
              <a:t>This presentation may contain or reference links to websites operated by third parties. These links are provided for your convenience only and do not constitute or imply any affiliation, endorsement, sponsorship, approval, verification, or monitoring by OSPI of any product, service or content offered on the third party websites. In no event will OSPI be responsible for the information or content in linked third party websites or for your use or inability to use such websites. Please confirm the license status of any third-party resources and understand their terms of use before reusing them.</a:t>
            </a:r>
            <a:endParaRPr sz="3600">
              <a:latin typeface="Quattrocento Sans"/>
              <a:ea typeface="Quattrocento Sans"/>
              <a:cs typeface="Quattrocento Sans"/>
              <a:sym typeface="Quattrocento Sans"/>
            </a:endParaRPr>
          </a:p>
        </p:txBody>
      </p:sp>
      <p:pic>
        <p:nvPicPr>
          <p:cNvPr id="639" name="Google Shape;639;p84" descr="Creative Commons"/>
          <p:cNvPicPr preferRelativeResize="0"/>
          <p:nvPr/>
        </p:nvPicPr>
        <p:blipFill rotWithShape="1">
          <a:blip r:embed="rId5">
            <a:alphaModFix/>
          </a:blip>
          <a:srcRect/>
          <a:stretch/>
        </p:blipFill>
        <p:spPr>
          <a:xfrm>
            <a:off x="1016258" y="811530"/>
            <a:ext cx="1072978" cy="410608"/>
          </a:xfrm>
          <a:prstGeom prst="rect">
            <a:avLst/>
          </a:prstGeom>
          <a:noFill/>
          <a:ln>
            <a:noFill/>
          </a:ln>
        </p:spPr>
      </p:pic>
      <p:sp>
        <p:nvSpPr>
          <p:cNvPr id="640" name="Google Shape;640;p84"/>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23</a:t>
            </a:fld>
            <a:endParaRPr sz="1600" b="0" i="0" u="none" strike="noStrike" cap="none">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800"/>
              <a:t>LRE Case Studies Webinar Series</a:t>
            </a:r>
            <a:endParaRPr/>
          </a:p>
        </p:txBody>
      </p:sp>
      <p:sp>
        <p:nvSpPr>
          <p:cNvPr id="428" name="Google Shape;428;p62">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a:t>
            </a:fld>
            <a:endParaRPr/>
          </a:p>
        </p:txBody>
      </p:sp>
      <p:sp>
        <p:nvSpPr>
          <p:cNvPr id="429" name="Google Shape;429;p62"/>
          <p:cNvSpPr/>
          <p:nvPr/>
        </p:nvSpPr>
        <p:spPr>
          <a:xfrm>
            <a:off x="838200" y="2196885"/>
            <a:ext cx="3099661" cy="2464230"/>
          </a:xfrm>
          <a:prstGeom prst="roundRect">
            <a:avLst>
              <a:gd name="adj" fmla="val 16667"/>
            </a:avLst>
          </a:prstGeom>
          <a:gradFill>
            <a:gsLst>
              <a:gs pos="0">
                <a:srgbClr val="BEBEBE"/>
              </a:gs>
              <a:gs pos="35000">
                <a:srgbClr val="D1D1D1"/>
              </a:gs>
              <a:gs pos="100000">
                <a:srgbClr val="EEEEEE"/>
              </a:gs>
            </a:gsLst>
            <a:lin ang="16200000" scaled="0"/>
          </a:gradFill>
          <a:ln w="9525" cap="flat" cmpd="sng">
            <a:solidFill>
              <a:srgbClr val="3E3E3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dk1"/>
                </a:solidFill>
                <a:latin typeface="Quattrocento Sans"/>
                <a:ea typeface="Quattrocento Sans"/>
                <a:cs typeface="Quattrocento Sans"/>
                <a:sym typeface="Quattrocento Sans"/>
              </a:rPr>
              <a:t>Sept 16, 3pm:</a:t>
            </a:r>
            <a:endParaRPr sz="1800" dirty="0">
              <a:solidFill>
                <a:schemeClr val="dk1"/>
              </a:solidFill>
              <a:latin typeface="Arial"/>
              <a:ea typeface="Arial"/>
              <a:cs typeface="Arial"/>
              <a:sym typeface="Arial"/>
            </a:endParaRPr>
          </a:p>
          <a:p>
            <a:pPr marL="0" marR="0" lvl="0" indent="0" algn="ctr" rtl="0">
              <a:spcBef>
                <a:spcPts val="0"/>
              </a:spcBef>
              <a:spcAft>
                <a:spcPts val="0"/>
              </a:spcAft>
              <a:buNone/>
            </a:pPr>
            <a:r>
              <a:rPr lang="en-US" sz="3200" b="1" dirty="0">
                <a:solidFill>
                  <a:schemeClr val="dk1"/>
                </a:solidFill>
                <a:latin typeface="Quattrocento Sans"/>
                <a:ea typeface="Quattrocento Sans"/>
                <a:cs typeface="Quattrocento Sans"/>
                <a:sym typeface="Quattrocento Sans"/>
              </a:rPr>
              <a:t>Elementary</a:t>
            </a:r>
            <a:endParaRPr dirty="0"/>
          </a:p>
          <a:p>
            <a:pPr marL="0" marR="0" lvl="0" indent="0" algn="ctr" rtl="0">
              <a:spcBef>
                <a:spcPts val="0"/>
              </a:spcBef>
              <a:spcAft>
                <a:spcPts val="0"/>
              </a:spcAft>
              <a:buNone/>
            </a:pPr>
            <a:r>
              <a:rPr lang="en-US" sz="3200" b="1" dirty="0">
                <a:solidFill>
                  <a:schemeClr val="dk1"/>
                </a:solidFill>
                <a:latin typeface="Quattrocento Sans"/>
                <a:ea typeface="Quattrocento Sans"/>
                <a:cs typeface="Quattrocento Sans"/>
                <a:sym typeface="Quattrocento Sans"/>
              </a:rPr>
              <a:t>&amp; Behavior</a:t>
            </a:r>
            <a:endParaRPr dirty="0"/>
          </a:p>
        </p:txBody>
      </p:sp>
      <p:sp>
        <p:nvSpPr>
          <p:cNvPr id="433" name="Google Shape;433;p62"/>
          <p:cNvSpPr/>
          <p:nvPr/>
        </p:nvSpPr>
        <p:spPr>
          <a:xfrm>
            <a:off x="911881" y="4798827"/>
            <a:ext cx="2952300" cy="40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a:solidFill>
                  <a:srgbClr val="0070C0"/>
                </a:solidFill>
                <a:hlinkClick r:id="rId3">
                  <a:extLst>
                    <a:ext uri="{A12FA001-AC4F-418D-AE19-62706E023703}">
                      <ahyp:hlinkClr xmlns:ahyp="http://schemas.microsoft.com/office/drawing/2018/hyperlinkcolor" val="tx"/>
                    </a:ext>
                  </a:extLst>
                </a:hlinkClick>
              </a:rPr>
              <a:t>Recording</a:t>
            </a:r>
            <a:r>
              <a:rPr lang="en-US" sz="2000" b="1"/>
              <a:t> &amp; </a:t>
            </a:r>
            <a:r>
              <a:rPr lang="en-US" sz="2000" b="1" u="sng">
                <a:solidFill>
                  <a:srgbClr val="0070C0"/>
                </a:solidFill>
                <a:hlinkClick r:id="rId4">
                  <a:extLst>
                    <a:ext uri="{A12FA001-AC4F-418D-AE19-62706E023703}">
                      <ahyp:hlinkClr xmlns:ahyp="http://schemas.microsoft.com/office/drawing/2018/hyperlinkcolor" val="tx"/>
                    </a:ext>
                  </a:extLst>
                </a:hlinkClick>
              </a:rPr>
              <a:t>Slides</a:t>
            </a:r>
            <a:endParaRPr sz="2000" b="1" u="sng">
              <a:solidFill>
                <a:srgbClr val="0070C0"/>
              </a:solidFill>
              <a:latin typeface="Arial"/>
              <a:ea typeface="Arial"/>
              <a:cs typeface="Arial"/>
              <a:sym typeface="Arial"/>
            </a:endParaRPr>
          </a:p>
        </p:txBody>
      </p:sp>
      <p:sp>
        <p:nvSpPr>
          <p:cNvPr id="430" name="Google Shape;430;p62"/>
          <p:cNvSpPr/>
          <p:nvPr/>
        </p:nvSpPr>
        <p:spPr>
          <a:xfrm>
            <a:off x="4546169" y="2196885"/>
            <a:ext cx="3099661" cy="2464230"/>
          </a:xfrm>
          <a:prstGeom prst="roundRect">
            <a:avLst>
              <a:gd name="adj" fmla="val 16667"/>
            </a:avLst>
          </a:prstGeom>
          <a:gradFill>
            <a:gsLst>
              <a:gs pos="0">
                <a:srgbClr val="BEBEBE"/>
              </a:gs>
              <a:gs pos="35000">
                <a:srgbClr val="D1D1D1"/>
              </a:gs>
              <a:gs pos="100000">
                <a:srgbClr val="EEEEEE"/>
              </a:gs>
            </a:gsLst>
            <a:lin ang="16200000" scaled="0"/>
          </a:gradFill>
          <a:ln w="9525" cap="flat" cmpd="sng">
            <a:solidFill>
              <a:srgbClr val="3E3E3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dk1"/>
                </a:solidFill>
                <a:latin typeface="Quattrocento Sans"/>
                <a:ea typeface="Quattrocento Sans"/>
                <a:cs typeface="Quattrocento Sans"/>
                <a:sym typeface="Quattrocento Sans"/>
              </a:rPr>
              <a:t>Today:</a:t>
            </a:r>
            <a:endParaRPr dirty="0"/>
          </a:p>
          <a:p>
            <a:pPr marL="0" marR="0" lvl="0" indent="0" algn="ctr" rtl="0">
              <a:spcBef>
                <a:spcPts val="0"/>
              </a:spcBef>
              <a:spcAft>
                <a:spcPts val="0"/>
              </a:spcAft>
              <a:buNone/>
            </a:pPr>
            <a:r>
              <a:rPr lang="en-US" sz="3200" b="1" dirty="0">
                <a:solidFill>
                  <a:schemeClr val="dk1"/>
                </a:solidFill>
                <a:latin typeface="Quattrocento Sans"/>
                <a:ea typeface="Quattrocento Sans"/>
                <a:cs typeface="Quattrocento Sans"/>
                <a:sym typeface="Quattrocento Sans"/>
              </a:rPr>
              <a:t>Secondary Transition</a:t>
            </a:r>
            <a:endParaRPr dirty="0"/>
          </a:p>
        </p:txBody>
      </p:sp>
      <p:sp>
        <p:nvSpPr>
          <p:cNvPr id="431" name="Google Shape;431;p62"/>
          <p:cNvSpPr/>
          <p:nvPr/>
        </p:nvSpPr>
        <p:spPr>
          <a:xfrm>
            <a:off x="8254139" y="2196885"/>
            <a:ext cx="3099661" cy="2464230"/>
          </a:xfrm>
          <a:prstGeom prst="roundRect">
            <a:avLst>
              <a:gd name="adj" fmla="val 16667"/>
            </a:avLst>
          </a:prstGeom>
          <a:gradFill>
            <a:gsLst>
              <a:gs pos="0">
                <a:srgbClr val="BEBEBE"/>
              </a:gs>
              <a:gs pos="35000">
                <a:srgbClr val="D1D1D1"/>
              </a:gs>
              <a:gs pos="100000">
                <a:srgbClr val="EEEEEE"/>
              </a:gs>
            </a:gsLst>
            <a:lin ang="16200000" scaled="0"/>
          </a:gradFill>
          <a:ln w="9525" cap="flat" cmpd="sng">
            <a:solidFill>
              <a:srgbClr val="3E3E3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Quattrocento Sans"/>
                <a:ea typeface="Quattrocento Sans"/>
                <a:cs typeface="Quattrocento Sans"/>
                <a:sym typeface="Quattrocento Sans"/>
              </a:rPr>
              <a:t>Sept 30, 3pm:</a:t>
            </a:r>
            <a:endParaRPr/>
          </a:p>
          <a:p>
            <a:pPr marL="0" marR="0" lvl="0" indent="0" algn="ctr" rtl="0">
              <a:spcBef>
                <a:spcPts val="0"/>
              </a:spcBef>
              <a:spcAft>
                <a:spcPts val="0"/>
              </a:spcAft>
              <a:buNone/>
            </a:pPr>
            <a:r>
              <a:rPr lang="en-US" sz="3200" b="1">
                <a:solidFill>
                  <a:schemeClr val="dk1"/>
                </a:solidFill>
                <a:latin typeface="Quattrocento Sans"/>
                <a:ea typeface="Quattrocento Sans"/>
                <a:cs typeface="Quattrocento Sans"/>
                <a:sym typeface="Quattrocento Sans"/>
              </a:rPr>
              <a:t>Early Childhood</a:t>
            </a:r>
            <a:endParaRPr/>
          </a:p>
        </p:txBody>
      </p:sp>
      <p:sp>
        <p:nvSpPr>
          <p:cNvPr id="432" name="Google Shape;432;p62"/>
          <p:cNvSpPr/>
          <p:nvPr/>
        </p:nvSpPr>
        <p:spPr>
          <a:xfrm>
            <a:off x="8327756" y="4798877"/>
            <a:ext cx="2952426"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a:solidFill>
                  <a:srgbClr val="0070C0"/>
                </a:solidFill>
                <a:latin typeface="Arial"/>
                <a:ea typeface="Arial"/>
                <a:cs typeface="Arial"/>
                <a:sym typeface="Arial"/>
                <a:hlinkClick r:id="rId5">
                  <a:extLst>
                    <a:ext uri="{A12FA001-AC4F-418D-AE19-62706E023703}">
                      <ahyp:hlinkClr xmlns:ahyp="http://schemas.microsoft.com/office/drawing/2018/hyperlinkcolor" val="tx"/>
                    </a:ext>
                  </a:extLst>
                </a:hlinkClick>
              </a:rPr>
              <a:t>9/30 Registration Link</a:t>
            </a:r>
            <a:endParaRPr sz="2000" b="1" u="sng">
              <a:solidFill>
                <a:srgbClr val="0070C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3"/>
          <p:cNvSpPr txBox="1">
            <a:spLocks noGrp="1"/>
          </p:cNvSpPr>
          <p:nvPr>
            <p:ph type="title"/>
          </p:nvPr>
        </p:nvSpPr>
        <p:spPr>
          <a:xfrm>
            <a:off x="374742" y="457908"/>
            <a:ext cx="10515600" cy="81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Quattrocento Sans"/>
              <a:buNone/>
            </a:pPr>
            <a:r>
              <a:rPr lang="en-US" sz="4800" b="1"/>
              <a:t>Series Learning Objectives:</a:t>
            </a:r>
            <a:endParaRPr/>
          </a:p>
        </p:txBody>
      </p:sp>
      <p:sp>
        <p:nvSpPr>
          <p:cNvPr id="440" name="Google Shape;440;p63"/>
          <p:cNvSpPr txBox="1">
            <a:spLocks noGrp="1"/>
          </p:cNvSpPr>
          <p:nvPr>
            <p:ph type="body" idx="1"/>
          </p:nvPr>
        </p:nvSpPr>
        <p:spPr>
          <a:xfrm>
            <a:off x="216977" y="1451112"/>
            <a:ext cx="11749500" cy="4353300"/>
          </a:xfrm>
          <a:prstGeom prst="rect">
            <a:avLst/>
          </a:prstGeom>
          <a:noFill/>
          <a:ln>
            <a:noFill/>
          </a:ln>
        </p:spPr>
        <p:txBody>
          <a:bodyPr spcFirstLastPara="1" wrap="square" lIns="91425" tIns="45700" rIns="91425" bIns="45700" anchor="t" anchorCtr="0">
            <a:noAutofit/>
          </a:bodyPr>
          <a:lstStyle/>
          <a:p>
            <a:pPr marL="742950" lvl="0" indent="-539750" algn="l" rtl="0">
              <a:lnSpc>
                <a:spcPct val="100000"/>
              </a:lnSpc>
              <a:spcBef>
                <a:spcPts val="0"/>
              </a:spcBef>
              <a:spcAft>
                <a:spcPts val="0"/>
              </a:spcAft>
              <a:buClr>
                <a:schemeClr val="dk1"/>
              </a:buClr>
              <a:buSzPts val="3100"/>
              <a:buChar char="❑"/>
            </a:pPr>
            <a:r>
              <a:rPr lang="en-US" b="1" dirty="0"/>
              <a:t>Know when an IEP/amendment is necessary (and when it may not be!)</a:t>
            </a:r>
            <a:endParaRPr dirty="0"/>
          </a:p>
          <a:p>
            <a:pPr marL="742950" lvl="0" indent="-539750" algn="l" rtl="0">
              <a:lnSpc>
                <a:spcPct val="100000"/>
              </a:lnSpc>
              <a:spcBef>
                <a:spcPts val="2400"/>
              </a:spcBef>
              <a:spcAft>
                <a:spcPts val="0"/>
              </a:spcAft>
              <a:buSzPts val="3100"/>
              <a:buChar char="❑"/>
            </a:pPr>
            <a:r>
              <a:rPr lang="en-US" b="1" dirty="0"/>
              <a:t>Review strategies for providing instruction and monitoring progress across reopening models</a:t>
            </a:r>
            <a:endParaRPr dirty="0"/>
          </a:p>
          <a:p>
            <a:pPr marL="742950" lvl="0" indent="-539750" algn="l" rtl="0">
              <a:lnSpc>
                <a:spcPct val="100000"/>
              </a:lnSpc>
              <a:spcBef>
                <a:spcPts val="2400"/>
              </a:spcBef>
              <a:spcAft>
                <a:spcPts val="2400"/>
              </a:spcAft>
              <a:buSzPts val="3100"/>
              <a:buChar char="❑"/>
            </a:pPr>
            <a:r>
              <a:rPr lang="en-US" b="1" dirty="0">
                <a:highlight>
                  <a:srgbClr val="FFFFFF"/>
                </a:highlight>
              </a:rPr>
              <a:t>Collaborate to support student growth and effective transitions across the reopening models</a:t>
            </a:r>
            <a:endParaRPr b="1" dirty="0">
              <a:highlight>
                <a:srgbClr val="FFFFFF"/>
              </a:highlight>
            </a:endParaRPr>
          </a:p>
        </p:txBody>
      </p:sp>
      <p:sp>
        <p:nvSpPr>
          <p:cNvPr id="441" name="Google Shape;441;p63"/>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4</a:t>
            </a:fld>
            <a:endParaRPr sz="1600" b="0" i="0" u="none" strike="noStrike" cap="none">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pSp>
        <p:nvGrpSpPr>
          <p:cNvPr id="447" name="Google Shape;447;p64" title="Image of green pencil and checklist with green check marks."/>
          <p:cNvGrpSpPr/>
          <p:nvPr/>
        </p:nvGrpSpPr>
        <p:grpSpPr>
          <a:xfrm>
            <a:off x="7703821" y="184776"/>
            <a:ext cx="4319750" cy="4067184"/>
            <a:chOff x="8302071" y="-283384"/>
            <a:chExt cx="3642939" cy="3779310"/>
          </a:xfrm>
        </p:grpSpPr>
        <p:pic>
          <p:nvPicPr>
            <p:cNvPr id="448" name="Google Shape;448;p64" descr="Related image"/>
            <p:cNvPicPr preferRelativeResize="0"/>
            <p:nvPr/>
          </p:nvPicPr>
          <p:blipFill rotWithShape="1">
            <a:blip r:embed="rId3">
              <a:alphaModFix/>
            </a:blip>
            <a:srcRect/>
            <a:stretch/>
          </p:blipFill>
          <p:spPr>
            <a:xfrm>
              <a:off x="8302071" y="-180683"/>
              <a:ext cx="3610808" cy="3676609"/>
            </a:xfrm>
            <a:prstGeom prst="rect">
              <a:avLst/>
            </a:prstGeom>
            <a:noFill/>
            <a:ln>
              <a:noFill/>
            </a:ln>
          </p:spPr>
        </p:pic>
        <p:sp>
          <p:nvSpPr>
            <p:cNvPr id="449" name="Google Shape;449;p64"/>
            <p:cNvSpPr/>
            <p:nvPr/>
          </p:nvSpPr>
          <p:spPr>
            <a:xfrm>
              <a:off x="8789910" y="-283384"/>
              <a:ext cx="3155100" cy="253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r>
                <a:rPr lang="en-US" sz="1050" b="0" i="0" u="sng" strike="noStrike" cap="none">
                  <a:solidFill>
                    <a:srgbClr val="40403D"/>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http://clipart-library.com/data_images/141710.jpg</a:t>
              </a:r>
              <a:r>
                <a:rPr lang="en-US" sz="1050" b="0" i="0" u="none" strike="noStrike" cap="none">
                  <a:solidFill>
                    <a:srgbClr val="40403D"/>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pSp>
      <p:sp>
        <p:nvSpPr>
          <p:cNvPr id="450" name="Google Shape;450;p64"/>
          <p:cNvSpPr txBox="1">
            <a:spLocks noGrp="1"/>
          </p:cNvSpPr>
          <p:nvPr>
            <p:ph type="title"/>
          </p:nvPr>
        </p:nvSpPr>
        <p:spPr>
          <a:xfrm>
            <a:off x="374742" y="713887"/>
            <a:ext cx="10515600" cy="81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Quattrocento Sans"/>
              <a:buNone/>
            </a:pPr>
            <a:r>
              <a:rPr lang="en-US" sz="4800" b="1"/>
              <a:t>Today’s Discussion:</a:t>
            </a:r>
            <a:endParaRPr/>
          </a:p>
        </p:txBody>
      </p:sp>
      <p:sp>
        <p:nvSpPr>
          <p:cNvPr id="451" name="Google Shape;451;p64"/>
          <p:cNvSpPr txBox="1">
            <a:spLocks noGrp="1"/>
          </p:cNvSpPr>
          <p:nvPr>
            <p:ph type="body" idx="1"/>
          </p:nvPr>
        </p:nvSpPr>
        <p:spPr>
          <a:xfrm>
            <a:off x="478875" y="1866900"/>
            <a:ext cx="10101600" cy="4246200"/>
          </a:xfrm>
          <a:prstGeom prst="rect">
            <a:avLst/>
          </a:prstGeom>
          <a:noFill/>
          <a:ln>
            <a:noFill/>
          </a:ln>
        </p:spPr>
        <p:txBody>
          <a:bodyPr spcFirstLastPara="1" wrap="square" lIns="91425" tIns="45700" rIns="91425" bIns="45700" anchor="t" anchorCtr="0">
            <a:noAutofit/>
          </a:bodyPr>
          <a:lstStyle/>
          <a:p>
            <a:pPr marL="774700" lvl="0" indent="-577850" algn="l" rtl="0">
              <a:lnSpc>
                <a:spcPct val="100000"/>
              </a:lnSpc>
              <a:spcBef>
                <a:spcPts val="0"/>
              </a:spcBef>
              <a:spcAft>
                <a:spcPts val="0"/>
              </a:spcAft>
              <a:buSzPts val="3200"/>
              <a:buFont typeface="Noto Sans Symbols"/>
              <a:buChar char="❑"/>
            </a:pPr>
            <a:r>
              <a:rPr lang="en-US" sz="3100" b="1"/>
              <a:t>LRE &amp; SDI Across Reopening Models</a:t>
            </a:r>
            <a:endParaRPr sz="3100" b="1"/>
          </a:p>
          <a:p>
            <a:pPr marL="742950" lvl="0" indent="-546100" algn="l" rtl="0">
              <a:lnSpc>
                <a:spcPct val="100000"/>
              </a:lnSpc>
              <a:spcBef>
                <a:spcPts val="2400"/>
              </a:spcBef>
              <a:spcAft>
                <a:spcPts val="0"/>
              </a:spcAft>
              <a:buSzPts val="3200"/>
              <a:buChar char="❑"/>
            </a:pPr>
            <a:r>
              <a:rPr lang="en-US" sz="3100" b="1">
                <a:latin typeface="Quattrocento Sans"/>
                <a:ea typeface="Quattrocento Sans"/>
                <a:cs typeface="Quattrocento Sans"/>
                <a:sym typeface="Quattrocento Sans"/>
              </a:rPr>
              <a:t>LRE Case Studies: </a:t>
            </a:r>
            <a:r>
              <a:rPr lang="en-US" sz="3100" b="1"/>
              <a:t>Transition Example</a:t>
            </a:r>
            <a:endParaRPr sz="3300"/>
          </a:p>
          <a:p>
            <a:pPr marL="742950" lvl="0" indent="-546100" algn="l" rtl="0">
              <a:lnSpc>
                <a:spcPct val="100000"/>
              </a:lnSpc>
              <a:spcBef>
                <a:spcPts val="2400"/>
              </a:spcBef>
              <a:spcAft>
                <a:spcPts val="0"/>
              </a:spcAft>
              <a:buSzPts val="3200"/>
              <a:buChar char="❑"/>
            </a:pPr>
            <a:r>
              <a:rPr lang="en-US" sz="3100" b="1"/>
              <a:t>Transition Resources and Best Practices</a:t>
            </a:r>
            <a:endParaRPr sz="3100" b="1"/>
          </a:p>
          <a:p>
            <a:pPr marL="800100" lvl="0" indent="-603250" algn="l" rtl="0">
              <a:lnSpc>
                <a:spcPct val="100000"/>
              </a:lnSpc>
              <a:spcBef>
                <a:spcPts val="2400"/>
              </a:spcBef>
              <a:spcAft>
                <a:spcPts val="0"/>
              </a:spcAft>
              <a:buSzPts val="3200"/>
              <a:buChar char="❑"/>
            </a:pPr>
            <a:r>
              <a:rPr lang="en-US" sz="3100" b="1">
                <a:latin typeface="Quattrocento Sans"/>
                <a:ea typeface="Quattrocento Sans"/>
                <a:cs typeface="Quattrocento Sans"/>
                <a:sym typeface="Quattrocento Sans"/>
              </a:rPr>
              <a:t>Q&amp;A – throughout today’s session</a:t>
            </a:r>
            <a:endParaRPr sz="3100" b="1">
              <a:latin typeface="Quattrocento Sans"/>
              <a:ea typeface="Quattrocento Sans"/>
              <a:cs typeface="Quattrocento Sans"/>
              <a:sym typeface="Quattrocento Sans"/>
            </a:endParaRPr>
          </a:p>
        </p:txBody>
      </p:sp>
      <p:sp>
        <p:nvSpPr>
          <p:cNvPr id="452" name="Google Shape;452;p64"/>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5</a:t>
            </a:fld>
            <a:endParaRPr sz="1600" b="0" i="0" u="none" strike="noStrike" cap="none">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5"/>
          <p:cNvSpPr txBox="1">
            <a:spLocks noGrp="1"/>
          </p:cNvSpPr>
          <p:nvPr>
            <p:ph type="title"/>
          </p:nvPr>
        </p:nvSpPr>
        <p:spPr>
          <a:xfrm>
            <a:off x="225575" y="189750"/>
            <a:ext cx="11709300" cy="89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800"/>
              <a:buNone/>
            </a:pPr>
            <a:r>
              <a:rPr lang="en-US" sz="4000"/>
              <a:t>Review: LRE, SDI &amp; IEPs Across Reopening Models</a:t>
            </a:r>
            <a:endParaRPr sz="4000"/>
          </a:p>
        </p:txBody>
      </p:sp>
      <p:sp>
        <p:nvSpPr>
          <p:cNvPr id="459" name="Google Shape;459;p65"/>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6</a:t>
            </a:fld>
            <a:endParaRPr sz="1600" b="0" i="0" u="none" strike="noStrike" cap="none">
              <a:solidFill>
                <a:srgbClr val="40403D"/>
              </a:solidFill>
              <a:latin typeface="Quattrocento Sans"/>
              <a:ea typeface="Quattrocento Sans"/>
              <a:cs typeface="Quattrocento Sans"/>
              <a:sym typeface="Quattrocento Sans"/>
            </a:endParaRPr>
          </a:p>
        </p:txBody>
      </p:sp>
      <p:sp>
        <p:nvSpPr>
          <p:cNvPr id="460" name="Google Shape;460;p65"/>
          <p:cNvSpPr txBox="1">
            <a:spLocks noGrp="1"/>
          </p:cNvSpPr>
          <p:nvPr>
            <p:ph type="body" idx="4294967295"/>
          </p:nvPr>
        </p:nvSpPr>
        <p:spPr>
          <a:xfrm>
            <a:off x="77950" y="1041800"/>
            <a:ext cx="11925300" cy="5631300"/>
          </a:xfrm>
          <a:prstGeom prst="rect">
            <a:avLst/>
          </a:prstGeom>
          <a:noFill/>
          <a:ln>
            <a:noFill/>
          </a:ln>
        </p:spPr>
        <p:txBody>
          <a:bodyPr spcFirstLastPara="1" wrap="square" lIns="91425" tIns="45700" rIns="91425" bIns="45700" anchor="t" anchorCtr="0">
            <a:noAutofit/>
          </a:bodyPr>
          <a:lstStyle/>
          <a:p>
            <a:pPr marL="628650" lvl="0" indent="-455930" algn="l" rtl="0">
              <a:lnSpc>
                <a:spcPct val="100000"/>
              </a:lnSpc>
              <a:spcBef>
                <a:spcPts val="0"/>
              </a:spcBef>
              <a:spcAft>
                <a:spcPts val="0"/>
              </a:spcAft>
              <a:buClr>
                <a:srgbClr val="000000"/>
              </a:buClr>
              <a:buSzPts val="2680"/>
              <a:buFont typeface="Noto Sans Symbols"/>
              <a:buChar char="⮚"/>
            </a:pPr>
            <a:r>
              <a:rPr lang="en-US">
                <a:solidFill>
                  <a:srgbClr val="000000"/>
                </a:solidFill>
              </a:rPr>
              <a:t>IEPs must include the frequency, location, and duration of services.</a:t>
            </a:r>
            <a:endParaRPr>
              <a:solidFill>
                <a:srgbClr val="000000"/>
              </a:solidFill>
            </a:endParaRPr>
          </a:p>
          <a:p>
            <a:pPr marL="628650" lvl="0" indent="-455930" algn="l" rtl="0">
              <a:lnSpc>
                <a:spcPct val="100000"/>
              </a:lnSpc>
              <a:spcBef>
                <a:spcPts val="1200"/>
              </a:spcBef>
              <a:spcAft>
                <a:spcPts val="0"/>
              </a:spcAft>
              <a:buClr>
                <a:srgbClr val="000000"/>
              </a:buClr>
              <a:buSzPts val="2680"/>
              <a:buFont typeface="Noto Sans Symbols"/>
              <a:buChar char="⮚"/>
            </a:pPr>
            <a:r>
              <a:rPr lang="en-US">
                <a:solidFill>
                  <a:srgbClr val="000000"/>
                </a:solidFill>
              </a:rPr>
              <a:t>Location refers to whether the setting is special education or general education (not whether instruction is provided online, in person, or live).</a:t>
            </a:r>
            <a:endParaRPr>
              <a:solidFill>
                <a:srgbClr val="000000"/>
              </a:solidFill>
            </a:endParaRPr>
          </a:p>
          <a:p>
            <a:pPr marL="628650" lvl="0" indent="-455930" algn="l" rtl="0">
              <a:lnSpc>
                <a:spcPct val="100000"/>
              </a:lnSpc>
              <a:spcBef>
                <a:spcPts val="1200"/>
              </a:spcBef>
              <a:spcAft>
                <a:spcPts val="0"/>
              </a:spcAft>
              <a:buClr>
                <a:srgbClr val="000000"/>
              </a:buClr>
              <a:buSzPts val="2680"/>
              <a:buFont typeface="Noto Sans Symbols"/>
              <a:buChar char="⮚"/>
            </a:pPr>
            <a:r>
              <a:rPr lang="en-US">
                <a:solidFill>
                  <a:srgbClr val="000000"/>
                </a:solidFill>
              </a:rPr>
              <a:t>In many cases, the IEP </a:t>
            </a:r>
            <a:r>
              <a:rPr lang="en-US" b="1" i="1">
                <a:solidFill>
                  <a:srgbClr val="000000"/>
                </a:solidFill>
              </a:rPr>
              <a:t>can</a:t>
            </a:r>
            <a:r>
              <a:rPr lang="en-US">
                <a:solidFill>
                  <a:srgbClr val="000000"/>
                </a:solidFill>
              </a:rPr>
              <a:t> be implemented as written during distance or hybrid instruction.</a:t>
            </a:r>
            <a:endParaRPr>
              <a:solidFill>
                <a:srgbClr val="000000"/>
              </a:solidFill>
            </a:endParaRPr>
          </a:p>
          <a:p>
            <a:pPr marL="1250950" lvl="1" indent="-381000" algn="l" rtl="0">
              <a:lnSpc>
                <a:spcPct val="100000"/>
              </a:lnSpc>
              <a:spcBef>
                <a:spcPts val="1200"/>
              </a:spcBef>
              <a:spcAft>
                <a:spcPts val="0"/>
              </a:spcAft>
              <a:buClr>
                <a:srgbClr val="000000"/>
              </a:buClr>
              <a:buSzPts val="2800"/>
              <a:buFont typeface="Arial"/>
              <a:buChar char="•"/>
            </a:pPr>
            <a:r>
              <a:rPr lang="en-US" sz="2800">
                <a:solidFill>
                  <a:srgbClr val="000000"/>
                </a:solidFill>
              </a:rPr>
              <a:t>IEPs and IEP amendments should document updated present levels, additional need for services, and changes to frequency, location, and duration.</a:t>
            </a:r>
            <a:endParaRPr>
              <a:solidFill>
                <a:srgbClr val="000000"/>
              </a:solidFill>
            </a:endParaRPr>
          </a:p>
          <a:p>
            <a:pPr marL="1250950" lvl="1" indent="-381000" algn="l" rtl="0">
              <a:lnSpc>
                <a:spcPct val="100000"/>
              </a:lnSpc>
              <a:spcBef>
                <a:spcPts val="1200"/>
              </a:spcBef>
              <a:spcAft>
                <a:spcPts val="0"/>
              </a:spcAft>
              <a:buClr>
                <a:srgbClr val="000000"/>
              </a:buClr>
              <a:buSzPts val="2800"/>
              <a:buFont typeface="Arial"/>
              <a:buChar char="•"/>
            </a:pPr>
            <a:r>
              <a:rPr lang="en-US" sz="2800">
                <a:solidFill>
                  <a:srgbClr val="000000"/>
                </a:solidFill>
              </a:rPr>
              <a:t>In some cases, an amendment may not be necessary.</a:t>
            </a:r>
            <a:endParaRPr sz="2800">
              <a:solidFill>
                <a:srgbClr val="000000"/>
              </a:solidFill>
            </a:endParaRPr>
          </a:p>
          <a:p>
            <a:pPr marL="1250950" lvl="1" indent="-381000" algn="l" rtl="0">
              <a:lnSpc>
                <a:spcPct val="100000"/>
              </a:lnSpc>
              <a:spcBef>
                <a:spcPts val="1200"/>
              </a:spcBef>
              <a:spcAft>
                <a:spcPts val="1200"/>
              </a:spcAft>
              <a:buClr>
                <a:srgbClr val="000000"/>
              </a:buClr>
              <a:buSzPts val="2800"/>
              <a:buChar char="•"/>
            </a:pPr>
            <a:r>
              <a:rPr lang="en-US" sz="2800">
                <a:solidFill>
                  <a:srgbClr val="000000"/>
                </a:solidFill>
              </a:rPr>
              <a:t>For considerations around scheduling, including block scheduling, see Question A-1A of the </a:t>
            </a:r>
            <a:r>
              <a:rPr lang="en-US" sz="2800" u="sng">
                <a:solidFill>
                  <a:srgbClr val="0070C0"/>
                </a:solidFill>
                <a:hlinkClick r:id="rId3">
                  <a:extLst>
                    <a:ext uri="{A12FA001-AC4F-418D-AE19-62706E023703}">
                      <ahyp:hlinkClr xmlns:ahyp="http://schemas.microsoft.com/office/drawing/2018/hyperlinkcolor" val="tx"/>
                    </a:ext>
                  </a:extLst>
                </a:hlinkClick>
              </a:rPr>
              <a:t>Special Education COVID Q&amp;A</a:t>
            </a:r>
            <a:r>
              <a:rPr lang="en-US" sz="2800">
                <a:solidFill>
                  <a:srgbClr val="000000"/>
                </a:solidFill>
              </a:rPr>
              <a:t>.</a:t>
            </a:r>
            <a:endParaRPr sz="2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6"/>
          <p:cNvSpPr txBox="1">
            <a:spLocks noGrp="1"/>
          </p:cNvSpPr>
          <p:nvPr>
            <p:ph type="title"/>
          </p:nvPr>
        </p:nvSpPr>
        <p:spPr>
          <a:xfrm>
            <a:off x="240145" y="221083"/>
            <a:ext cx="11726272" cy="8282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Identifying Settings Across Reopening Models</a:t>
            </a:r>
            <a:endParaRPr/>
          </a:p>
        </p:txBody>
      </p:sp>
      <p:sp>
        <p:nvSpPr>
          <p:cNvPr id="467" name="Google Shape;467;p66">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7</a:t>
            </a:fld>
            <a:endParaRPr/>
          </a:p>
        </p:txBody>
      </p:sp>
      <p:sp>
        <p:nvSpPr>
          <p:cNvPr id="468" name="Google Shape;468;p66"/>
          <p:cNvSpPr/>
          <p:nvPr/>
        </p:nvSpPr>
        <p:spPr>
          <a:xfrm>
            <a:off x="337517" y="1106675"/>
            <a:ext cx="11516966" cy="5216813"/>
          </a:xfrm>
          <a:prstGeom prst="rect">
            <a:avLst/>
          </a:prstGeom>
          <a:noFill/>
          <a:ln>
            <a:noFill/>
          </a:ln>
        </p:spPr>
        <p:txBody>
          <a:bodyPr spcFirstLastPara="1" wrap="square" lIns="91425" tIns="45700" rIns="91425" bIns="45700" anchor="t" anchorCtr="0">
            <a:noAutofit/>
          </a:bodyPr>
          <a:lstStyle/>
          <a:p>
            <a:pPr marL="285750" lvl="0" indent="-317500" algn="l" rtl="0">
              <a:spcBef>
                <a:spcPts val="1500"/>
              </a:spcBef>
              <a:spcAft>
                <a:spcPts val="0"/>
              </a:spcAft>
              <a:buSzPts val="2300"/>
              <a:buFont typeface="Noto Sans Symbols"/>
              <a:buChar char="⮚"/>
            </a:pPr>
            <a:r>
              <a:rPr lang="en-US" sz="2300">
                <a:solidFill>
                  <a:schemeClr val="dk1"/>
                </a:solidFill>
              </a:rPr>
              <a:t>IMPORTANT: When calculating LRE, </a:t>
            </a:r>
            <a:r>
              <a:rPr lang="en-US" sz="2300" b="1">
                <a:solidFill>
                  <a:schemeClr val="dk1"/>
                </a:solidFill>
              </a:rPr>
              <a:t>setting is based solely on the level of access to the student’s peer group.</a:t>
            </a:r>
            <a:endParaRPr b="1"/>
          </a:p>
          <a:p>
            <a:pPr marL="914400" lvl="1" indent="-374650" algn="l" rtl="0">
              <a:spcBef>
                <a:spcPts val="1500"/>
              </a:spcBef>
              <a:spcAft>
                <a:spcPts val="0"/>
              </a:spcAft>
              <a:buClr>
                <a:schemeClr val="dk1"/>
              </a:buClr>
              <a:buSzPts val="2300"/>
              <a:buChar char="•"/>
            </a:pPr>
            <a:r>
              <a:rPr lang="en-US" sz="2300">
                <a:solidFill>
                  <a:schemeClr val="dk1"/>
                </a:solidFill>
              </a:rPr>
              <a:t>Setting is ONLY determined by the access to the peer group. Not the instructor nor the content nor the method of delivery.</a:t>
            </a:r>
            <a:endParaRPr sz="2300"/>
          </a:p>
          <a:p>
            <a:pPr marL="285750" marR="0" lvl="0" indent="-285750" algn="l" rtl="0">
              <a:spcBef>
                <a:spcPts val="1500"/>
              </a:spcBef>
              <a:spcAft>
                <a:spcPts val="0"/>
              </a:spcAft>
              <a:buSzPts val="2300"/>
              <a:buFont typeface="Noto Sans Symbols"/>
              <a:buChar char="⮚"/>
            </a:pPr>
            <a:r>
              <a:rPr lang="en-US" sz="2300">
                <a:solidFill>
                  <a:schemeClr val="dk1"/>
                </a:solidFill>
                <a:latin typeface="Arial"/>
                <a:ea typeface="Arial"/>
                <a:cs typeface="Arial"/>
                <a:sym typeface="Arial"/>
              </a:rPr>
              <a:t>In situations where all students in a school or district are participating in </a:t>
            </a:r>
            <a:r>
              <a:rPr lang="en-US" sz="2300">
                <a:solidFill>
                  <a:schemeClr val="dk1"/>
                </a:solidFill>
              </a:rPr>
              <a:t>distance</a:t>
            </a:r>
            <a:r>
              <a:rPr lang="en-US" sz="2300">
                <a:solidFill>
                  <a:schemeClr val="dk1"/>
                </a:solidFill>
                <a:latin typeface="Arial"/>
                <a:ea typeface="Arial"/>
                <a:cs typeface="Arial"/>
                <a:sym typeface="Arial"/>
              </a:rPr>
              <a:t> learning, the student's home is the setting from which all students are accessing their instruction. Therefore, </a:t>
            </a:r>
            <a:r>
              <a:rPr lang="en-US" sz="2300" b="1">
                <a:solidFill>
                  <a:schemeClr val="dk1"/>
                </a:solidFill>
                <a:latin typeface="Arial"/>
                <a:ea typeface="Arial"/>
                <a:cs typeface="Arial"/>
                <a:sym typeface="Arial"/>
              </a:rPr>
              <a:t>the student's home is typically considered </a:t>
            </a:r>
            <a:r>
              <a:rPr lang="en-US" sz="2300" b="1">
                <a:solidFill>
                  <a:schemeClr val="dk1"/>
                </a:solidFill>
              </a:rPr>
              <a:t>a </a:t>
            </a:r>
            <a:r>
              <a:rPr lang="en-US" sz="2300" b="1">
                <a:solidFill>
                  <a:schemeClr val="dk1"/>
                </a:solidFill>
                <a:latin typeface="Arial"/>
                <a:ea typeface="Arial"/>
                <a:cs typeface="Arial"/>
                <a:sym typeface="Arial"/>
              </a:rPr>
              <a:t>general education setting</a:t>
            </a:r>
            <a:r>
              <a:rPr lang="en-US" sz="2300">
                <a:solidFill>
                  <a:schemeClr val="dk1"/>
                </a:solidFill>
                <a:latin typeface="Arial"/>
                <a:ea typeface="Arial"/>
                <a:cs typeface="Arial"/>
                <a:sym typeface="Arial"/>
              </a:rPr>
              <a:t>.</a:t>
            </a:r>
            <a:endParaRPr/>
          </a:p>
          <a:p>
            <a:pPr marL="285750" lvl="0" indent="-317500" algn="l" rtl="0">
              <a:spcBef>
                <a:spcPts val="1500"/>
              </a:spcBef>
              <a:spcAft>
                <a:spcPts val="0"/>
              </a:spcAft>
              <a:buSzPts val="2300"/>
              <a:buFont typeface="Noto Sans Symbols"/>
              <a:buChar char="⮚"/>
            </a:pPr>
            <a:r>
              <a:rPr lang="en-US" sz="2300"/>
              <a:t>Whether services are distance or in-person, synchronous or asynchronous, at home or at school or in the community, just ask yourself: </a:t>
            </a:r>
            <a:r>
              <a:rPr lang="en-US" sz="2300">
                <a:solidFill>
                  <a:srgbClr val="FF0000"/>
                </a:solidFill>
              </a:rPr>
              <a:t>What is the </a:t>
            </a:r>
            <a:r>
              <a:rPr lang="en-US" sz="2300" u="sng">
                <a:solidFill>
                  <a:srgbClr val="FF0000"/>
                </a:solidFill>
              </a:rPr>
              <a:t>level of access to the peer group</a:t>
            </a:r>
            <a:r>
              <a:rPr lang="en-US" sz="2300">
                <a:solidFill>
                  <a:srgbClr val="FF0000"/>
                </a:solidFill>
              </a:rPr>
              <a:t> during this instruction, service, or activity?</a:t>
            </a:r>
            <a:r>
              <a:rPr lang="en-US" sz="2300"/>
              <a:t>Your answer will determine the setting.</a:t>
            </a:r>
            <a:endParaRPr/>
          </a:p>
        </p:txBody>
      </p:sp>
      <p:sp>
        <p:nvSpPr>
          <p:cNvPr id="469" name="Google Shape;469;p66"/>
          <p:cNvSpPr txBox="1"/>
          <p:nvPr/>
        </p:nvSpPr>
        <p:spPr>
          <a:xfrm>
            <a:off x="225574" y="6380825"/>
            <a:ext cx="106407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1800"/>
              <a:buFont typeface="Quattrocento Sans"/>
              <a:buNone/>
            </a:pPr>
            <a:r>
              <a:rPr lang="en-US" sz="1800" i="0" u="none" strike="noStrike" cap="none">
                <a:solidFill>
                  <a:srgbClr val="40403D"/>
                </a:solidFill>
              </a:rPr>
              <a:t>See additional </a:t>
            </a:r>
            <a:r>
              <a:rPr lang="en-US" sz="1800" i="0" u="sng" strike="noStrike" cap="none">
                <a:solidFill>
                  <a:srgbClr val="0070C0"/>
                </a:solidFill>
                <a:hlinkClick r:id="rId3">
                  <a:extLst>
                    <a:ext uri="{A12FA001-AC4F-418D-AE19-62706E023703}">
                      <ahyp:hlinkClr xmlns:ahyp="http://schemas.microsoft.com/office/drawing/2018/hyperlinkcolor" val="tx"/>
                    </a:ext>
                  </a:extLst>
                </a:hlinkClick>
              </a:rPr>
              <a:t>guidance</a:t>
            </a:r>
            <a:r>
              <a:rPr lang="en-US" sz="1800" i="0" u="none" strike="noStrike" cap="none">
                <a:solidFill>
                  <a:srgbClr val="40403D"/>
                </a:solidFill>
              </a:rPr>
              <a:t> from the IDEA Data Center, an OSEP-funded technical assistance center.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7"/>
          <p:cNvSpPr txBox="1">
            <a:spLocks noGrp="1"/>
          </p:cNvSpPr>
          <p:nvPr>
            <p:ph type="title"/>
          </p:nvPr>
        </p:nvSpPr>
        <p:spPr>
          <a:xfrm>
            <a:off x="443344" y="255573"/>
            <a:ext cx="11475435" cy="7126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000" dirty="0"/>
              <a:t>Identifying Settings Across Reopening Models </a:t>
            </a:r>
            <a:endParaRPr sz="4000" b="1" dirty="0"/>
          </a:p>
        </p:txBody>
      </p:sp>
      <p:sp>
        <p:nvSpPr>
          <p:cNvPr id="476" name="Google Shape;476;p67">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40403D"/>
              </a:buClr>
              <a:buSzPts val="1800"/>
              <a:buFont typeface="Quattrocento Sans"/>
              <a:buNone/>
            </a:pPr>
            <a:fld id="{00000000-1234-1234-1234-123412341234}" type="slidenum">
              <a:rPr lang="en-US" sz="1800" b="0" i="0" u="none" strike="noStrike" cap="none">
                <a:solidFill>
                  <a:srgbClr val="40403D"/>
                </a:solidFill>
                <a:latin typeface="Quattrocento Sans"/>
                <a:ea typeface="Quattrocento Sans"/>
                <a:cs typeface="Quattrocento Sans"/>
                <a:sym typeface="Quattrocento Sans"/>
              </a:rPr>
              <a:t>8</a:t>
            </a:fld>
            <a:endParaRPr sz="1800" b="0" i="0" u="none" strike="noStrike" cap="none">
              <a:solidFill>
                <a:srgbClr val="40403D"/>
              </a:solidFill>
              <a:latin typeface="Quattrocento Sans"/>
              <a:ea typeface="Quattrocento Sans"/>
              <a:cs typeface="Quattrocento Sans"/>
              <a:sym typeface="Quattrocento Sans"/>
            </a:endParaRPr>
          </a:p>
        </p:txBody>
      </p:sp>
      <p:graphicFrame>
        <p:nvGraphicFramePr>
          <p:cNvPr id="477" name="Google Shape;477;p67"/>
          <p:cNvGraphicFramePr/>
          <p:nvPr/>
        </p:nvGraphicFramePr>
        <p:xfrm>
          <a:off x="273220" y="1171943"/>
          <a:ext cx="11645575" cy="4981100"/>
        </p:xfrm>
        <a:graphic>
          <a:graphicData uri="http://schemas.openxmlformats.org/drawingml/2006/table">
            <a:tbl>
              <a:tblPr firstRow="1" bandRow="1">
                <a:noFill/>
                <a:tableStyleId>{D5E169C1-628E-4C1B-B68F-95F74416A218}</a:tableStyleId>
              </a:tblPr>
              <a:tblGrid>
                <a:gridCol w="2646450">
                  <a:extLst>
                    <a:ext uri="{9D8B030D-6E8A-4147-A177-3AD203B41FA5}">
                      <a16:colId xmlns:a16="http://schemas.microsoft.com/office/drawing/2014/main" val="20000"/>
                    </a:ext>
                  </a:extLst>
                </a:gridCol>
                <a:gridCol w="4283250">
                  <a:extLst>
                    <a:ext uri="{9D8B030D-6E8A-4147-A177-3AD203B41FA5}">
                      <a16:colId xmlns:a16="http://schemas.microsoft.com/office/drawing/2014/main" val="20001"/>
                    </a:ext>
                  </a:extLst>
                </a:gridCol>
                <a:gridCol w="4715875">
                  <a:extLst>
                    <a:ext uri="{9D8B030D-6E8A-4147-A177-3AD203B41FA5}">
                      <a16:colId xmlns:a16="http://schemas.microsoft.com/office/drawing/2014/main" val="20002"/>
                    </a:ext>
                  </a:extLst>
                </a:gridCol>
              </a:tblGrid>
              <a:tr h="815925">
                <a:tc>
                  <a:txBody>
                    <a:bodyPr/>
                    <a:lstStyle/>
                    <a:p>
                      <a:pPr marL="0" marR="0" lvl="0" indent="0" algn="ctr" rtl="0">
                        <a:lnSpc>
                          <a:spcPct val="100000"/>
                        </a:lnSpc>
                        <a:spcBef>
                          <a:spcPts val="0"/>
                        </a:spcBef>
                        <a:spcAft>
                          <a:spcPts val="0"/>
                        </a:spcAft>
                        <a:buNone/>
                      </a:pPr>
                      <a:endParaRPr sz="2400" u="none" strike="noStrike" cap="none">
                        <a:solidFill>
                          <a:srgbClr val="FFFFFF"/>
                        </a:solidFill>
                        <a:latin typeface="Quattrocento Sans"/>
                        <a:ea typeface="Quattrocento Sans"/>
                        <a:cs typeface="Quattrocento Sans"/>
                        <a:sym typeface="Quattrocento Sans"/>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u="none" strike="noStrike" cap="none">
                          <a:solidFill>
                            <a:srgbClr val="FFFFFF"/>
                          </a:solidFill>
                          <a:latin typeface="Quattrocento Sans"/>
                          <a:ea typeface="Quattrocento Sans"/>
                          <a:cs typeface="Quattrocento Sans"/>
                          <a:sym typeface="Quattrocento Sans"/>
                        </a:rPr>
                        <a:t>General Education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E8E87"/>
                    </a:solidFill>
                  </a:tcPr>
                </a:tc>
                <a:tc>
                  <a:txBody>
                    <a:bodyPr/>
                    <a:lstStyle/>
                    <a:p>
                      <a:pPr marL="0" marR="0" lvl="0" indent="0" algn="ctr" rtl="0">
                        <a:lnSpc>
                          <a:spcPct val="100000"/>
                        </a:lnSpc>
                        <a:spcBef>
                          <a:spcPts val="0"/>
                        </a:spcBef>
                        <a:spcAft>
                          <a:spcPts val="0"/>
                        </a:spcAft>
                        <a:buNone/>
                      </a:pPr>
                      <a:r>
                        <a:rPr lang="en-US" sz="2400" u="none" strike="noStrike" cap="none">
                          <a:solidFill>
                            <a:srgbClr val="FFFFFF"/>
                          </a:solidFill>
                          <a:latin typeface="Quattrocento Sans"/>
                          <a:ea typeface="Quattrocento Sans"/>
                          <a:cs typeface="Quattrocento Sans"/>
                          <a:sym typeface="Quattrocento Sans"/>
                        </a:rPr>
                        <a:t>Special Education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E8E87"/>
                    </a:solidFill>
                  </a:tcPr>
                </a:tc>
                <a:extLst>
                  <a:ext uri="{0D108BD9-81ED-4DB2-BD59-A6C34878D82A}">
                    <a16:rowId xmlns:a16="http://schemas.microsoft.com/office/drawing/2014/main" val="10000"/>
                  </a:ext>
                </a:extLst>
              </a:tr>
              <a:tr h="1218225">
                <a:tc>
                  <a:txBody>
                    <a:bodyPr/>
                    <a:lstStyle/>
                    <a:p>
                      <a:pPr marL="0" marR="0" lvl="0" indent="0" algn="ctr" rtl="0">
                        <a:lnSpc>
                          <a:spcPct val="100000"/>
                        </a:lnSpc>
                        <a:spcBef>
                          <a:spcPts val="0"/>
                        </a:spcBef>
                        <a:spcAft>
                          <a:spcPts val="0"/>
                        </a:spcAft>
                        <a:buNone/>
                      </a:pPr>
                      <a:r>
                        <a:rPr lang="en-US" sz="2800" b="1" u="none" strike="noStrike" cap="none">
                          <a:solidFill>
                            <a:schemeClr val="dk1"/>
                          </a:solidFill>
                          <a:latin typeface="Quattrocento Sans"/>
                          <a:ea typeface="Quattrocento Sans"/>
                          <a:cs typeface="Quattrocento Sans"/>
                          <a:sym typeface="Quattrocento Sans"/>
                        </a:rPr>
                        <a:t>Synchronous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r>
                        <a:rPr lang="en-US" sz="2000" u="none" strike="noStrike" cap="none">
                          <a:solidFill>
                            <a:srgbClr val="000000"/>
                          </a:solidFill>
                          <a:latin typeface="Quattrocento Sans"/>
                          <a:ea typeface="Quattrocento Sans"/>
                          <a:cs typeface="Quattrocento Sans"/>
                          <a:sym typeface="Quattrocento Sans"/>
                        </a:rPr>
                        <a:t>Synchronous online </a:t>
                      </a:r>
                      <a:r>
                        <a:rPr lang="en-US" sz="2000">
                          <a:solidFill>
                            <a:srgbClr val="000000"/>
                          </a:solidFill>
                          <a:latin typeface="Quattrocento Sans"/>
                          <a:ea typeface="Quattrocento Sans"/>
                          <a:cs typeface="Quattrocento Sans"/>
                          <a:sym typeface="Quattrocento Sans"/>
                        </a:rPr>
                        <a:t>career exploration </a:t>
                      </a:r>
                      <a:r>
                        <a:rPr lang="en-US" sz="2000" u="none" strike="noStrike" cap="none">
                          <a:solidFill>
                            <a:srgbClr val="000000"/>
                          </a:solidFill>
                          <a:latin typeface="Quattrocento Sans"/>
                          <a:ea typeface="Quattrocento Sans"/>
                          <a:cs typeface="Quattrocento Sans"/>
                          <a:sym typeface="Quattrocento Sans"/>
                        </a:rPr>
                        <a:t>with peers, via Zoom, with and without disabilities.</a:t>
                      </a:r>
                      <a:endParaRPr sz="2000" b="1" u="none" strike="noStrike" cap="none">
                        <a:solidFill>
                          <a:srgbClr val="000000"/>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000">
                          <a:solidFill>
                            <a:srgbClr val="000000"/>
                          </a:solidFill>
                          <a:latin typeface="Quattrocento Sans"/>
                          <a:ea typeface="Quattrocento Sans"/>
                          <a:cs typeface="Quattrocento Sans"/>
                          <a:sym typeface="Quattrocento Sans"/>
                        </a:rPr>
                        <a:t>Live</a:t>
                      </a:r>
                      <a:r>
                        <a:rPr lang="en-US" sz="2000" u="none" strike="noStrike" cap="none">
                          <a:solidFill>
                            <a:srgbClr val="000000"/>
                          </a:solidFill>
                          <a:latin typeface="Quattrocento Sans"/>
                          <a:ea typeface="Quattrocento Sans"/>
                          <a:cs typeface="Quattrocento Sans"/>
                          <a:sym typeface="Quattrocento Sans"/>
                        </a:rPr>
                        <a:t> online </a:t>
                      </a:r>
                      <a:r>
                        <a:rPr lang="en-US" sz="2000">
                          <a:solidFill>
                            <a:srgbClr val="000000"/>
                          </a:solidFill>
                          <a:latin typeface="Quattrocento Sans"/>
                          <a:ea typeface="Quattrocento Sans"/>
                          <a:cs typeface="Quattrocento Sans"/>
                          <a:sym typeface="Quattrocento Sans"/>
                        </a:rPr>
                        <a:t>instruction on the use of the t-folio</a:t>
                      </a:r>
                      <a:r>
                        <a:rPr lang="en-US" sz="2000" u="none" strike="noStrike" cap="none">
                          <a:solidFill>
                            <a:srgbClr val="000000"/>
                          </a:solidFill>
                          <a:latin typeface="Quattrocento Sans"/>
                          <a:ea typeface="Quattrocento Sans"/>
                          <a:cs typeface="Quattrocento Sans"/>
                          <a:sym typeface="Quattrocento Sans"/>
                        </a:rPr>
                        <a:t> with </a:t>
                      </a:r>
                      <a:r>
                        <a:rPr lang="en-US" sz="2000" b="1" u="none" strike="noStrike" cap="none">
                          <a:solidFill>
                            <a:srgbClr val="000000"/>
                          </a:solidFill>
                          <a:latin typeface="Quattrocento Sans"/>
                          <a:ea typeface="Quattrocento Sans"/>
                          <a:cs typeface="Quattrocento Sans"/>
                          <a:sym typeface="Quattrocento Sans"/>
                        </a:rPr>
                        <a:t>only</a:t>
                      </a:r>
                      <a:r>
                        <a:rPr lang="en-US" sz="2000" u="none" strike="noStrike" cap="none">
                          <a:solidFill>
                            <a:srgbClr val="000000"/>
                          </a:solidFill>
                          <a:latin typeface="Quattrocento Sans"/>
                          <a:ea typeface="Quattrocento Sans"/>
                          <a:cs typeface="Quattrocento Sans"/>
                          <a:sym typeface="Quattrocento Sans"/>
                        </a:rPr>
                        <a:t> peers with disabilities.</a:t>
                      </a:r>
                      <a:endParaRPr sz="2000" b="1" u="none" strike="noStrike" cap="none">
                        <a:solidFill>
                          <a:srgbClr val="000000"/>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1635000">
                <a:tc>
                  <a:txBody>
                    <a:bodyPr/>
                    <a:lstStyle/>
                    <a:p>
                      <a:pPr marL="0" marR="0" lvl="0" indent="0" algn="ctr" rtl="0">
                        <a:lnSpc>
                          <a:spcPct val="100000"/>
                        </a:lnSpc>
                        <a:spcBef>
                          <a:spcPts val="0"/>
                        </a:spcBef>
                        <a:spcAft>
                          <a:spcPts val="0"/>
                        </a:spcAft>
                        <a:buNone/>
                      </a:pPr>
                      <a:r>
                        <a:rPr lang="en-US" sz="2800" b="1" i="0" u="none" strike="noStrike" cap="none">
                          <a:solidFill>
                            <a:srgbClr val="40403D"/>
                          </a:solidFill>
                          <a:latin typeface="Quattrocento Sans"/>
                          <a:ea typeface="Quattrocento Sans"/>
                          <a:cs typeface="Quattrocento Sans"/>
                          <a:sym typeface="Quattrocento Sans"/>
                        </a:rPr>
                        <a:t>Asynchronous</a:t>
                      </a:r>
                      <a:endParaRPr sz="2600" b="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000" b="0" u="none" strike="noStrike" cap="none">
                          <a:solidFill>
                            <a:srgbClr val="000000"/>
                          </a:solidFill>
                          <a:latin typeface="Quattrocento Sans"/>
                          <a:ea typeface="Quattrocento Sans"/>
                          <a:cs typeface="Quattrocento Sans"/>
                          <a:sym typeface="Quattrocento Sans"/>
                        </a:rPr>
                        <a:t>Asynchronous </a:t>
                      </a:r>
                      <a:r>
                        <a:rPr lang="en-US" sz="2000">
                          <a:solidFill>
                            <a:srgbClr val="000000"/>
                          </a:solidFill>
                          <a:latin typeface="Quattrocento Sans"/>
                          <a:ea typeface="Quattrocento Sans"/>
                          <a:cs typeface="Quattrocento Sans"/>
                          <a:sym typeface="Quattrocento Sans"/>
                        </a:rPr>
                        <a:t>transition </a:t>
                      </a:r>
                      <a:r>
                        <a:rPr lang="en-US" sz="2000" b="0" u="none" strike="noStrike" cap="none">
                          <a:solidFill>
                            <a:srgbClr val="000000"/>
                          </a:solidFill>
                          <a:latin typeface="Quattrocento Sans"/>
                          <a:ea typeface="Quattrocento Sans"/>
                          <a:cs typeface="Quattrocento Sans"/>
                          <a:sym typeface="Quattrocento Sans"/>
                        </a:rPr>
                        <a:t>activities </a:t>
                      </a:r>
                      <a:r>
                        <a:rPr lang="en-US" sz="2000">
                          <a:solidFill>
                            <a:srgbClr val="000000"/>
                          </a:solidFill>
                          <a:latin typeface="Quattrocento Sans"/>
                          <a:ea typeface="Quattrocento Sans"/>
                          <a:cs typeface="Quattrocento Sans"/>
                          <a:sym typeface="Quattrocento Sans"/>
                        </a:rPr>
                        <a:t>(e.g., independent assignments; time spent watching </a:t>
                      </a:r>
                      <a:r>
                        <a:rPr lang="en-US" sz="2000" b="0" u="none" strike="noStrike" cap="none">
                          <a:solidFill>
                            <a:srgbClr val="000000"/>
                          </a:solidFill>
                          <a:latin typeface="Quattrocento Sans"/>
                          <a:ea typeface="Quattrocento Sans"/>
                          <a:cs typeface="Quattrocento Sans"/>
                          <a:sym typeface="Quattrocento Sans"/>
                        </a:rPr>
                        <a:t>pre-recorded video</a:t>
                      </a:r>
                      <a:r>
                        <a:rPr lang="en-US" sz="2000">
                          <a:solidFill>
                            <a:srgbClr val="000000"/>
                          </a:solidFill>
                          <a:latin typeface="Quattrocento Sans"/>
                          <a:ea typeface="Quattrocento Sans"/>
                          <a:cs typeface="Quattrocento Sans"/>
                          <a:sym typeface="Quattrocento Sans"/>
                        </a:rPr>
                        <a:t>s available via </a:t>
                      </a:r>
                      <a:r>
                        <a:rPr lang="en-US" sz="2000" u="sng">
                          <a:solidFill>
                            <a:srgbClr val="0070C0"/>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CareerConnect@Home</a:t>
                      </a:r>
                      <a:r>
                        <a:rPr lang="en-US" sz="2000" b="0" u="none" strike="noStrike" cap="none">
                          <a:solidFill>
                            <a:srgbClr val="000000"/>
                          </a:solidFill>
                          <a:latin typeface="Quattrocento Sans"/>
                          <a:ea typeface="Quattrocento Sans"/>
                          <a:cs typeface="Quattrocento Sans"/>
                          <a:sym typeface="Quattrocento Sans"/>
                        </a:rPr>
                        <a:t>).</a:t>
                      </a:r>
                      <a:endParaRPr sz="2000">
                        <a:solidFill>
                          <a:srgbClr val="00000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000" b="0" u="none" strike="noStrike" cap="none">
                          <a:solidFill>
                            <a:srgbClr val="000000"/>
                          </a:solidFill>
                          <a:latin typeface="Quattrocento Sans"/>
                          <a:ea typeface="Quattrocento Sans"/>
                          <a:cs typeface="Quattrocento Sans"/>
                          <a:sym typeface="Quattrocento Sans"/>
                        </a:rPr>
                        <a:t>Asynchronous </a:t>
                      </a:r>
                      <a:r>
                        <a:rPr lang="en-US" sz="2000">
                          <a:solidFill>
                            <a:srgbClr val="000000"/>
                          </a:solidFill>
                          <a:latin typeface="Quattrocento Sans"/>
                          <a:ea typeface="Quattrocento Sans"/>
                          <a:cs typeface="Quattrocento Sans"/>
                          <a:sym typeface="Quattrocento Sans"/>
                        </a:rPr>
                        <a:t>transition </a:t>
                      </a:r>
                      <a:r>
                        <a:rPr lang="en-US" sz="2000" b="0" u="none" strike="noStrike" cap="none">
                          <a:solidFill>
                            <a:srgbClr val="000000"/>
                          </a:solidFill>
                          <a:latin typeface="Quattrocento Sans"/>
                          <a:ea typeface="Quattrocento Sans"/>
                          <a:cs typeface="Quattrocento Sans"/>
                          <a:sym typeface="Quattrocento Sans"/>
                        </a:rPr>
                        <a:t>activities (</a:t>
                      </a:r>
                      <a:r>
                        <a:rPr lang="en-US" sz="2000">
                          <a:solidFill>
                            <a:srgbClr val="000000"/>
                          </a:solidFill>
                          <a:latin typeface="Quattrocento Sans"/>
                          <a:ea typeface="Quattrocento Sans"/>
                          <a:cs typeface="Quattrocento Sans"/>
                          <a:sym typeface="Quattrocento Sans"/>
                        </a:rPr>
                        <a:t>individual work on the t-folio modules</a:t>
                      </a:r>
                      <a:r>
                        <a:rPr lang="en-US" sz="2000" b="0" u="none" strike="noStrike" cap="none">
                          <a:solidFill>
                            <a:srgbClr val="000000"/>
                          </a:solidFill>
                          <a:latin typeface="Quattrocento Sans"/>
                          <a:ea typeface="Quattrocento Sans"/>
                          <a:cs typeface="Quattrocento Sans"/>
                          <a:sym typeface="Quattrocento Sans"/>
                        </a:rPr>
                        <a:t>),</a:t>
                      </a:r>
                      <a:r>
                        <a:rPr lang="en-US" sz="2000" b="1" i="0" u="none" strike="noStrike" cap="none">
                          <a:solidFill>
                            <a:srgbClr val="000000"/>
                          </a:solidFill>
                          <a:latin typeface="Quattrocento Sans"/>
                          <a:ea typeface="Quattrocento Sans"/>
                          <a:cs typeface="Quattrocento Sans"/>
                          <a:sym typeface="Quattrocento Sans"/>
                        </a:rPr>
                        <a:t> </a:t>
                      </a:r>
                      <a:r>
                        <a:rPr lang="en-US" sz="2000" b="0" i="0" u="none" strike="noStrike" cap="none">
                          <a:solidFill>
                            <a:srgbClr val="000000"/>
                          </a:solidFill>
                          <a:latin typeface="Quattrocento Sans"/>
                          <a:ea typeface="Quattrocento Sans"/>
                          <a:cs typeface="Quattrocento Sans"/>
                          <a:sym typeface="Quattrocento Sans"/>
                        </a:rPr>
                        <a:t>intended for follow-up discussion </a:t>
                      </a:r>
                      <a:r>
                        <a:rPr lang="en-US" sz="2000" b="1" i="0" u="none" strike="noStrike" cap="none">
                          <a:solidFill>
                            <a:srgbClr val="000000"/>
                          </a:solidFill>
                          <a:latin typeface="Quattrocento Sans"/>
                          <a:ea typeface="Quattrocento Sans"/>
                          <a:cs typeface="Quattrocento Sans"/>
                          <a:sym typeface="Quattrocento Sans"/>
                        </a:rPr>
                        <a:t>only</a:t>
                      </a:r>
                      <a:r>
                        <a:rPr lang="en-US" sz="2000" b="0" i="0" u="none" strike="noStrike" cap="none">
                          <a:solidFill>
                            <a:srgbClr val="000000"/>
                          </a:solidFill>
                          <a:latin typeface="Quattrocento Sans"/>
                          <a:ea typeface="Quattrocento Sans"/>
                          <a:cs typeface="Quattrocento Sans"/>
                          <a:sym typeface="Quattrocento Sans"/>
                        </a:rPr>
                        <a:t> with other students with disabilities.</a:t>
                      </a:r>
                      <a:endParaRPr sz="2000" b="0" u="none" strike="noStrike" cap="none">
                        <a:solidFill>
                          <a:srgbClr val="000000"/>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311950">
                <a:tc>
                  <a:txBody>
                    <a:bodyPr/>
                    <a:lstStyle/>
                    <a:p>
                      <a:pPr marL="0" marR="0" lvl="0" indent="0" algn="ctr" rtl="0">
                        <a:lnSpc>
                          <a:spcPct val="100000"/>
                        </a:lnSpc>
                        <a:spcBef>
                          <a:spcPts val="0"/>
                        </a:spcBef>
                        <a:spcAft>
                          <a:spcPts val="0"/>
                        </a:spcAft>
                        <a:buNone/>
                      </a:pPr>
                      <a:r>
                        <a:rPr lang="en-US" sz="2800" b="1">
                          <a:solidFill>
                            <a:srgbClr val="40403D"/>
                          </a:solidFill>
                          <a:latin typeface="Quattrocento Sans"/>
                          <a:ea typeface="Quattrocento Sans"/>
                          <a:cs typeface="Quattrocento Sans"/>
                          <a:sym typeface="Quattrocento Sans"/>
                        </a:rPr>
                        <a:t>In-Person</a:t>
                      </a:r>
                      <a:endParaRPr sz="2800" b="1">
                        <a:solidFill>
                          <a:srgbClr val="40403D"/>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rgbClr val="000000"/>
                        </a:buClr>
                        <a:buFont typeface="Arial"/>
                        <a:buNone/>
                      </a:pPr>
                      <a:r>
                        <a:rPr lang="en-US" sz="2000">
                          <a:solidFill>
                            <a:srgbClr val="000000"/>
                          </a:solidFill>
                          <a:latin typeface="Quattrocento Sans"/>
                          <a:ea typeface="Quattrocento Sans"/>
                          <a:cs typeface="Quattrocento Sans"/>
                          <a:sym typeface="Quattrocento Sans"/>
                        </a:rPr>
                        <a:t>Integrated, community-based job placement; independent living or job skills activities in a CTE course with typically developing peers.</a:t>
                      </a:r>
                      <a:endParaRPr sz="2000" b="0" u="none" strike="noStrike" cap="none">
                        <a:solidFill>
                          <a:srgbClr val="000000"/>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rgbClr val="000000"/>
                        </a:buClr>
                        <a:buFont typeface="Arial"/>
                        <a:buNone/>
                      </a:pPr>
                      <a:r>
                        <a:rPr lang="en-US" sz="2000" dirty="0">
                          <a:solidFill>
                            <a:srgbClr val="000000"/>
                          </a:solidFill>
                          <a:latin typeface="Quattrocento Sans"/>
                          <a:ea typeface="Quattrocento Sans"/>
                          <a:cs typeface="Quattrocento Sans"/>
                          <a:sym typeface="Quattrocento Sans"/>
                        </a:rPr>
                        <a:t>Transition-related instruction and activities completed with </a:t>
                      </a:r>
                      <a:r>
                        <a:rPr lang="en-US" sz="2000" b="1" dirty="0">
                          <a:solidFill>
                            <a:srgbClr val="000000"/>
                          </a:solidFill>
                          <a:latin typeface="Quattrocento Sans"/>
                          <a:ea typeface="Quattrocento Sans"/>
                          <a:cs typeface="Quattrocento Sans"/>
                          <a:sym typeface="Quattrocento Sans"/>
                        </a:rPr>
                        <a:t>only </a:t>
                      </a:r>
                      <a:r>
                        <a:rPr lang="en-US" sz="2000" dirty="0">
                          <a:solidFill>
                            <a:srgbClr val="000000"/>
                          </a:solidFill>
                          <a:latin typeface="Quattrocento Sans"/>
                          <a:ea typeface="Quattrocento Sans"/>
                          <a:cs typeface="Quattrocento Sans"/>
                          <a:sym typeface="Quattrocento Sans"/>
                        </a:rPr>
                        <a:t>peers with disabilities.</a:t>
                      </a:r>
                      <a:endParaRPr sz="2000" b="0" u="none" strike="noStrike" cap="none" dirty="0">
                        <a:solidFill>
                          <a:srgbClr val="000000"/>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78" name="Google Shape;478;p67"/>
          <p:cNvSpPr txBox="1"/>
          <p:nvPr/>
        </p:nvSpPr>
        <p:spPr>
          <a:xfrm>
            <a:off x="125550" y="6356800"/>
            <a:ext cx="10363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1800"/>
              <a:buFont typeface="Quattrocento Sans"/>
              <a:buNone/>
            </a:pPr>
            <a:r>
              <a:rPr lang="en-US" sz="1800" i="0" u="none" strike="noStrike" cap="none">
                <a:solidFill>
                  <a:srgbClr val="40403D"/>
                </a:solidFill>
              </a:rPr>
              <a:t>See additional </a:t>
            </a:r>
            <a:r>
              <a:rPr lang="en-US" sz="1800" i="0" u="sng" strike="noStrike" cap="none">
                <a:solidFill>
                  <a:srgbClr val="0070C0"/>
                </a:solidFill>
                <a:hlinkClick r:id="rId4">
                  <a:extLst>
                    <a:ext uri="{A12FA001-AC4F-418D-AE19-62706E023703}">
                      <ahyp:hlinkClr xmlns:ahyp="http://schemas.microsoft.com/office/drawing/2018/hyperlinkcolor" val="tx"/>
                    </a:ext>
                  </a:extLst>
                </a:hlinkClick>
              </a:rPr>
              <a:t>guidance</a:t>
            </a:r>
            <a:r>
              <a:rPr lang="en-US" sz="1800" i="0" u="none" strike="noStrike" cap="none">
                <a:solidFill>
                  <a:srgbClr val="40403D"/>
                </a:solidFill>
              </a:rPr>
              <a:t> from the IDEA Data Center, an OSEP-funded technical assistance center.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8"/>
          <p:cNvSpPr txBox="1">
            <a:spLocks noGrp="1"/>
          </p:cNvSpPr>
          <p:nvPr>
            <p:ph type="title"/>
          </p:nvPr>
        </p:nvSpPr>
        <p:spPr>
          <a:xfrm>
            <a:off x="431368" y="186149"/>
            <a:ext cx="11329261"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800"/>
              <a:t>Transition Case Study:</a:t>
            </a:r>
            <a:endParaRPr sz="4800"/>
          </a:p>
          <a:p>
            <a:pPr marL="0" lvl="0" indent="0" algn="ctr" rtl="0">
              <a:spcBef>
                <a:spcPts val="0"/>
              </a:spcBef>
              <a:spcAft>
                <a:spcPts val="0"/>
              </a:spcAft>
              <a:buSzPts val="1800"/>
              <a:buNone/>
            </a:pPr>
            <a:r>
              <a:rPr lang="en-US"/>
              <a:t>Tim, Half Day Transition Program</a:t>
            </a:r>
            <a:endParaRPr sz="4800"/>
          </a:p>
        </p:txBody>
      </p:sp>
      <p:pic>
        <p:nvPicPr>
          <p:cNvPr id="485" name="Google Shape;485;p6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09843" y="1690688"/>
            <a:ext cx="8372313" cy="4406481"/>
          </a:xfrm>
          <a:prstGeom prst="rect">
            <a:avLst/>
          </a:prstGeom>
          <a:noFill/>
          <a:ln>
            <a:noFill/>
          </a:ln>
        </p:spPr>
      </p:pic>
      <p:sp>
        <p:nvSpPr>
          <p:cNvPr id="486" name="Google Shape;486;p68"/>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b="0" i="0" u="none" strike="noStrike" cap="none">
                <a:solidFill>
                  <a:srgbClr val="40403D"/>
                </a:solidFill>
                <a:latin typeface="Quattrocento Sans"/>
                <a:ea typeface="Quattrocento Sans"/>
                <a:cs typeface="Quattrocento Sans"/>
                <a:sym typeface="Quattrocento Sans"/>
              </a:rPr>
              <a:t>9</a:t>
            </a:fld>
            <a:endParaRPr sz="1600" b="0" i="0" u="none" strike="noStrike" cap="none">
              <a:solidFill>
                <a:srgbClr val="40403D"/>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5978</Words>
  <Application>Microsoft Office PowerPoint</Application>
  <PresentationFormat>Widescreen</PresentationFormat>
  <Paragraphs>434</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Noto Sans Symbols</vt:lpstr>
      <vt:lpstr>Quattrocento Sans</vt:lpstr>
      <vt:lpstr>Times New Roman</vt:lpstr>
      <vt:lpstr>Arial</vt:lpstr>
      <vt:lpstr>Calibri</vt:lpstr>
      <vt:lpstr>Title Slides</vt:lpstr>
      <vt:lpstr>Content Slides</vt:lpstr>
      <vt:lpstr>AESD/OSPI/CCTS LRE Case Study Webinar Series 2 of 3: Secondary Transition</vt:lpstr>
      <vt:lpstr>LRE Case Studies Resource</vt:lpstr>
      <vt:lpstr>LRE Case Studies Webinar Series</vt:lpstr>
      <vt:lpstr>Series Learning Objectives:</vt:lpstr>
      <vt:lpstr>Today’s Discussion:</vt:lpstr>
      <vt:lpstr>Review: LRE, SDI &amp; IEPs Across Reopening Models</vt:lpstr>
      <vt:lpstr>Identifying Settings Across Reopening Models</vt:lpstr>
      <vt:lpstr>Identifying Settings Across Reopening Models </vt:lpstr>
      <vt:lpstr>Transition Case Study: Tim, Half Day Transition Program</vt:lpstr>
      <vt:lpstr>Tim’s Original IEP and Present Levels</vt:lpstr>
      <vt:lpstr>IEP Team Planning for Tim’s Distance Learning</vt:lpstr>
      <vt:lpstr>Amending Tim’s IEP: Distant Learning Matrix</vt:lpstr>
      <vt:lpstr>IEP Team Planning for Tim’s Hybrid Learning</vt:lpstr>
      <vt:lpstr>Amending Tim’s IEP: Hybrid Learning Matrix</vt:lpstr>
      <vt:lpstr>Transition Best Practices and Considerations</vt:lpstr>
      <vt:lpstr>Transition Resources</vt:lpstr>
      <vt:lpstr>Key Practices to Support Online Learning for Students with Disabilities</vt:lpstr>
      <vt:lpstr>Remote Learning Resources &amp; Supports</vt:lpstr>
      <vt:lpstr>Parent/Family Training &amp; Support</vt:lpstr>
      <vt:lpstr>Progress Monitoring</vt:lpstr>
      <vt:lpstr>Progress Monitoring Data Collection</vt:lpstr>
      <vt:lpstr>Resources for Monitoring Progress</vt:lpstr>
      <vt:lpstr>Copyright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AESD/OSPI/CCTS LRE Case Study Webinar Series 2 of 3: Secondary Transition</dc:title>
  <dc:subject>Least Restrictive Environment</dc:subject>
  <dc:creator>OSPI, Special Education</dc:creator>
  <cp:lastModifiedBy>Amber O’Donnell</cp:lastModifiedBy>
  <cp:revision>4</cp:revision>
  <dcterms:modified xsi:type="dcterms:W3CDTF">2020-10-06T18:58:17Z</dcterms:modified>
</cp:coreProperties>
</file>