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4" r:id="rId4"/>
    <p:sldMasterId id="2147483687" r:id="rId5"/>
    <p:sldMasterId id="2147483714" r:id="rId6"/>
  </p:sldMasterIdLst>
  <p:notesMasterIdLst>
    <p:notesMasterId r:id="rId41"/>
  </p:notesMasterIdLst>
  <p:sldIdLst>
    <p:sldId id="256" r:id="rId7"/>
    <p:sldId id="257" r:id="rId8"/>
    <p:sldId id="258" r:id="rId9"/>
    <p:sldId id="853" r:id="rId10"/>
    <p:sldId id="262" r:id="rId11"/>
    <p:sldId id="863" r:id="rId12"/>
    <p:sldId id="857" r:id="rId13"/>
    <p:sldId id="263" r:id="rId14"/>
    <p:sldId id="845" r:id="rId15"/>
    <p:sldId id="409" r:id="rId16"/>
    <p:sldId id="830" r:id="rId17"/>
    <p:sldId id="837" r:id="rId18"/>
    <p:sldId id="864" r:id="rId19"/>
    <p:sldId id="865" r:id="rId20"/>
    <p:sldId id="827" r:id="rId21"/>
    <p:sldId id="836" r:id="rId22"/>
    <p:sldId id="839" r:id="rId23"/>
    <p:sldId id="817" r:id="rId24"/>
    <p:sldId id="852" r:id="rId25"/>
    <p:sldId id="851" r:id="rId26"/>
    <p:sldId id="838" r:id="rId27"/>
    <p:sldId id="828" r:id="rId28"/>
    <p:sldId id="831" r:id="rId29"/>
    <p:sldId id="833" r:id="rId30"/>
    <p:sldId id="858" r:id="rId31"/>
    <p:sldId id="841" r:id="rId32"/>
    <p:sldId id="846" r:id="rId33"/>
    <p:sldId id="856" r:id="rId34"/>
    <p:sldId id="862" r:id="rId35"/>
    <p:sldId id="860" r:id="rId36"/>
    <p:sldId id="832" r:id="rId37"/>
    <p:sldId id="847" r:id="rId38"/>
    <p:sldId id="267" r:id="rId39"/>
    <p:sldId id="835"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phanie Liden" initials="SL" lastIdx="5" clrIdx="0">
    <p:extLst>
      <p:ext uri="{19B8F6BF-5375-455C-9EA6-DF929625EA0E}">
        <p15:presenceInfo xmlns:p15="http://schemas.microsoft.com/office/powerpoint/2012/main" userId="S-1-5-21-1606980848-1425521274-839522115-21198" providerId="AD"/>
      </p:ext>
    </p:extLst>
  </p:cmAuthor>
  <p:cmAuthor id="2" name="Glenna Gallo" initials="GG" lastIdx="11" clrIdx="1">
    <p:extLst>
      <p:ext uri="{19B8F6BF-5375-455C-9EA6-DF929625EA0E}">
        <p15:presenceInfo xmlns:p15="http://schemas.microsoft.com/office/powerpoint/2012/main" userId="S::glenna.gallo@k12.wa.us::d3e3d099-5033-4fe7-9518-caf830ceee13" providerId="AD"/>
      </p:ext>
    </p:extLst>
  </p:cmAuthor>
  <p:cmAuthor id="3" name="Alexandra Toney" initials="AT" lastIdx="17" clrIdx="2">
    <p:extLst>
      <p:ext uri="{19B8F6BF-5375-455C-9EA6-DF929625EA0E}">
        <p15:presenceInfo xmlns:p15="http://schemas.microsoft.com/office/powerpoint/2012/main" userId="S::alexandra.toney@k12.wa.us::699dfcbb-efbf-4e2b-aebe-788624406fcd" providerId="AD"/>
      </p:ext>
    </p:extLst>
  </p:cmAuthor>
  <p:cmAuthor id="4" name="Tania May" initials="TM" lastIdx="22" clrIdx="3">
    <p:extLst>
      <p:ext uri="{19B8F6BF-5375-455C-9EA6-DF929625EA0E}">
        <p15:presenceInfo xmlns:p15="http://schemas.microsoft.com/office/powerpoint/2012/main" userId="S::Tania.May@k12.wa.us::0d101a85-beba-4273-9cac-136cc5e1fa5f" providerId="AD"/>
      </p:ext>
    </p:extLst>
  </p:cmAuthor>
  <p:cmAuthor id="5" name="Alyssa Fairbanks" initials="AF" lastIdx="2" clrIdx="4">
    <p:extLst>
      <p:ext uri="{19B8F6BF-5375-455C-9EA6-DF929625EA0E}">
        <p15:presenceInfo xmlns:p15="http://schemas.microsoft.com/office/powerpoint/2012/main" userId="S::alyssa.fairbanks@k12.wa.us::1544039d-51be-44b8-9d86-0a967c424ef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2CC"/>
    <a:srgbClr val="FFFFFF"/>
    <a:srgbClr val="E2EFD9"/>
    <a:srgbClr val="FBE4D5"/>
    <a:srgbClr val="CEC09E"/>
    <a:srgbClr val="B9A573"/>
    <a:srgbClr val="D7D7D7"/>
    <a:srgbClr val="E1F244"/>
    <a:srgbClr val="F9C477"/>
    <a:srgbClr val="244A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2" d="100"/>
          <a:sy n="122" d="100"/>
        </p:scale>
        <p:origin x="114" y="12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commentAuthors" Target="commen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svg"/><Relationship Id="rId1" Type="http://schemas.openxmlformats.org/officeDocument/2006/relationships/image" Target="../media/image41.png"/><Relationship Id="rId4" Type="http://schemas.openxmlformats.org/officeDocument/2006/relationships/image" Target="../media/image44.svg"/></Relationships>
</file>

<file path=ppt/diagrams/_rels/drawing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2.svg"/><Relationship Id="rId1" Type="http://schemas.openxmlformats.org/officeDocument/2006/relationships/image" Target="../media/image45.png"/><Relationship Id="rId4" Type="http://schemas.openxmlformats.org/officeDocument/2006/relationships/image" Target="../media/image4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457662-5BDE-4C20-8BA7-ECDA96229CD7}" type="doc">
      <dgm:prSet loTypeId="urn:microsoft.com/office/officeart/2005/8/layout/pyramid2" loCatId="pyramid" qsTypeId="urn:microsoft.com/office/officeart/2005/8/quickstyle/simple1" qsCatId="simple" csTypeId="urn:microsoft.com/office/officeart/2005/8/colors/accent1_2" csCatId="accent1" phldr="1"/>
      <dgm:spPr/>
    </dgm:pt>
    <dgm:pt modelId="{CB36467B-BFB2-47FB-85C0-373E17B6BB7A}">
      <dgm:prSet phldrT="[Text]" custT="1"/>
      <dgm:spPr/>
      <dgm:t>
        <a:bodyPr/>
        <a:lstStyle/>
        <a:p>
          <a:pPr algn="l"/>
          <a:r>
            <a:rPr lang="en-US" sz="1300" b="1">
              <a:ea typeface="+mn-lt"/>
              <a:cs typeface="+mn-lt"/>
            </a:rPr>
            <a:t>	IEP teams will also make individualized student 	decisions about Recovery Services </a:t>
          </a:r>
        </a:p>
        <a:p>
          <a:pPr algn="ctr"/>
          <a:endParaRPr lang="en-US" sz="1000" b="1">
            <a:ea typeface="+mn-lt"/>
            <a:cs typeface="+mn-lt"/>
          </a:endParaRPr>
        </a:p>
        <a:p>
          <a:pPr algn="ctr"/>
          <a:r>
            <a:rPr lang="en-US" sz="1000">
              <a:latin typeface="+mn-lt"/>
              <a:ea typeface="+mn-lt"/>
              <a:cs typeface="+mn-lt"/>
            </a:rPr>
            <a:t>These are </a:t>
          </a:r>
          <a:r>
            <a:rPr lang="en-US" sz="1000">
              <a:ea typeface="+mn-lt"/>
              <a:cs typeface="+mn-lt"/>
            </a:rPr>
            <a:t>additional services to address lack of appropriate progress on IEP goals due to missed or limited services or for other reasons as a result of the pandemic.</a:t>
          </a:r>
          <a:endParaRPr lang="en-US" sz="1000"/>
        </a:p>
      </dgm:t>
    </dgm:pt>
    <dgm:pt modelId="{32EAFF50-C815-4893-B5CA-4C81480BA73D}" type="parTrans" cxnId="{21C95A94-102F-4400-B297-7E32DD5D7B44}">
      <dgm:prSet/>
      <dgm:spPr/>
      <dgm:t>
        <a:bodyPr/>
        <a:lstStyle/>
        <a:p>
          <a:endParaRPr lang="en-US"/>
        </a:p>
      </dgm:t>
    </dgm:pt>
    <dgm:pt modelId="{9EABAD74-68CC-4F9F-9832-F4B6EED37468}" type="sibTrans" cxnId="{21C95A94-102F-4400-B297-7E32DD5D7B44}">
      <dgm:prSet/>
      <dgm:spPr/>
      <dgm:t>
        <a:bodyPr/>
        <a:lstStyle/>
        <a:p>
          <a:endParaRPr lang="en-US"/>
        </a:p>
      </dgm:t>
    </dgm:pt>
    <dgm:pt modelId="{1C4AA99B-6AE8-4B91-9942-AA09886D52FA}">
      <dgm:prSet phldrT="[Text]" custT="1"/>
      <dgm:spPr/>
      <dgm:t>
        <a:bodyPr/>
        <a:lstStyle/>
        <a:p>
          <a:pPr algn="l"/>
          <a:r>
            <a:rPr lang="en-US" sz="1300" b="1"/>
            <a:t>	Academic and Student Wellbeing Recovery Plans 	address the general needs of</a:t>
          </a:r>
          <a:r>
            <a:rPr lang="en-US" sz="1300" b="1" u="sng"/>
            <a:t> all </a:t>
          </a:r>
          <a:r>
            <a:rPr lang="en-US" sz="1300" b="1"/>
            <a:t>students resulting 	from building closures and COVID-19</a:t>
          </a:r>
          <a:r>
            <a:rPr lang="en-US" sz="1100" b="1"/>
            <a:t>:</a:t>
          </a:r>
        </a:p>
        <a:p>
          <a:pPr algn="l"/>
          <a:r>
            <a:rPr lang="en-US" sz="1000"/>
            <a:t>-  Identification of specific diagnostic assessments by  grade level to identify gap in learning/wellbeing</a:t>
          </a:r>
        </a:p>
        <a:p>
          <a:pPr algn="l">
            <a:buFont typeface="Symbol" panose="05050102010706020507" pitchFamily="18" charset="2"/>
            <a:buChar char=""/>
          </a:pPr>
          <a:r>
            <a:rPr lang="en-US" sz="1000"/>
            <a:t>- Inclusion of student data</a:t>
          </a:r>
        </a:p>
        <a:p>
          <a:pPr algn="l">
            <a:buFont typeface="Symbol" panose="05050102010706020507" pitchFamily="18" charset="2"/>
            <a:buChar char=""/>
          </a:pPr>
          <a:r>
            <a:rPr lang="en-US" sz="1000"/>
            <a:t>- General student recovery supports to address disproportional impacts of the pandemic which will include additional instruction, well-being support and extracurricular opportunities </a:t>
          </a:r>
        </a:p>
        <a:p>
          <a:pPr algn="l">
            <a:buFont typeface="Symbol" panose="05050102010706020507" pitchFamily="18" charset="2"/>
            <a:buChar char=""/>
          </a:pPr>
          <a:r>
            <a:rPr lang="en-US" sz="1000"/>
            <a:t>-Additional elements to improve positive learning and well being of students</a:t>
          </a:r>
        </a:p>
      </dgm:t>
    </dgm:pt>
    <dgm:pt modelId="{FC8A047F-2294-4BF8-91EB-2E7AB9536CAD}" type="parTrans" cxnId="{110570AD-AF90-468E-A274-42893224D263}">
      <dgm:prSet/>
      <dgm:spPr/>
      <dgm:t>
        <a:bodyPr/>
        <a:lstStyle/>
        <a:p>
          <a:endParaRPr lang="en-US"/>
        </a:p>
      </dgm:t>
    </dgm:pt>
    <dgm:pt modelId="{84AF3C26-85AD-42B6-B6A1-0611DA8DA71F}" type="sibTrans" cxnId="{110570AD-AF90-468E-A274-42893224D263}">
      <dgm:prSet/>
      <dgm:spPr/>
      <dgm:t>
        <a:bodyPr/>
        <a:lstStyle/>
        <a:p>
          <a:endParaRPr lang="en-US"/>
        </a:p>
      </dgm:t>
    </dgm:pt>
    <dgm:pt modelId="{D42A7ED2-EAB2-4983-8FFC-3900569BFAC7}" type="pres">
      <dgm:prSet presAssocID="{E8457662-5BDE-4C20-8BA7-ECDA96229CD7}" presName="compositeShape" presStyleCnt="0">
        <dgm:presLayoutVars>
          <dgm:dir/>
          <dgm:resizeHandles/>
        </dgm:presLayoutVars>
      </dgm:prSet>
      <dgm:spPr/>
    </dgm:pt>
    <dgm:pt modelId="{D15BED4A-828F-4C23-9C77-D44A96E1E2DC}" type="pres">
      <dgm:prSet presAssocID="{E8457662-5BDE-4C20-8BA7-ECDA96229CD7}" presName="pyramid" presStyleLbl="node1" presStyleIdx="0" presStyleCnt="1"/>
      <dgm:spPr/>
    </dgm:pt>
    <dgm:pt modelId="{C01684B1-244D-4889-824A-976DF5E4B748}" type="pres">
      <dgm:prSet presAssocID="{E8457662-5BDE-4C20-8BA7-ECDA96229CD7}" presName="theList" presStyleCnt="0"/>
      <dgm:spPr/>
    </dgm:pt>
    <dgm:pt modelId="{C5A0C87F-76E0-43DD-8525-37FA04799509}" type="pres">
      <dgm:prSet presAssocID="{CB36467B-BFB2-47FB-85C0-373E17B6BB7A}" presName="aNode" presStyleLbl="fgAcc1" presStyleIdx="0" presStyleCnt="2" custScaleX="149976" custScaleY="107115" custLinFactY="5476" custLinFactNeighborX="1366" custLinFactNeighborY="100000">
        <dgm:presLayoutVars>
          <dgm:bulletEnabled val="1"/>
        </dgm:presLayoutVars>
      </dgm:prSet>
      <dgm:spPr/>
    </dgm:pt>
    <dgm:pt modelId="{9D684E3C-1733-4433-B155-CC6685C946CE}" type="pres">
      <dgm:prSet presAssocID="{CB36467B-BFB2-47FB-85C0-373E17B6BB7A}" presName="aSpace" presStyleCnt="0"/>
      <dgm:spPr/>
    </dgm:pt>
    <dgm:pt modelId="{86CA8CFB-30B5-4EE1-9CB8-9AEA6013CED4}" type="pres">
      <dgm:prSet presAssocID="{1C4AA99B-6AE8-4B91-9942-AA09886D52FA}" presName="aNode" presStyleLbl="fgAcc1" presStyleIdx="1" presStyleCnt="2" custScaleX="152966" custScaleY="180394" custLinFactY="6716" custLinFactNeighborX="732" custLinFactNeighborY="100000">
        <dgm:presLayoutVars>
          <dgm:bulletEnabled val="1"/>
        </dgm:presLayoutVars>
      </dgm:prSet>
      <dgm:spPr/>
    </dgm:pt>
    <dgm:pt modelId="{7AA45350-1032-4DED-994D-2D3A60BCE373}" type="pres">
      <dgm:prSet presAssocID="{1C4AA99B-6AE8-4B91-9942-AA09886D52FA}" presName="aSpace" presStyleCnt="0"/>
      <dgm:spPr/>
    </dgm:pt>
  </dgm:ptLst>
  <dgm:cxnLst>
    <dgm:cxn modelId="{C9EEE81F-C80A-4FD9-B6E0-6D1E8F454623}" type="presOf" srcId="{1C4AA99B-6AE8-4B91-9942-AA09886D52FA}" destId="{86CA8CFB-30B5-4EE1-9CB8-9AEA6013CED4}" srcOrd="0" destOrd="0" presId="urn:microsoft.com/office/officeart/2005/8/layout/pyramid2"/>
    <dgm:cxn modelId="{E27ECB5A-A4AA-41B4-BFB6-62408D2BB354}" type="presOf" srcId="{CB36467B-BFB2-47FB-85C0-373E17B6BB7A}" destId="{C5A0C87F-76E0-43DD-8525-37FA04799509}" srcOrd="0" destOrd="0" presId="urn:microsoft.com/office/officeart/2005/8/layout/pyramid2"/>
    <dgm:cxn modelId="{C737A08B-E083-4E37-B3E1-3B731798C76E}" type="presOf" srcId="{E8457662-5BDE-4C20-8BA7-ECDA96229CD7}" destId="{D42A7ED2-EAB2-4983-8FFC-3900569BFAC7}" srcOrd="0" destOrd="0" presId="urn:microsoft.com/office/officeart/2005/8/layout/pyramid2"/>
    <dgm:cxn modelId="{21C95A94-102F-4400-B297-7E32DD5D7B44}" srcId="{E8457662-5BDE-4C20-8BA7-ECDA96229CD7}" destId="{CB36467B-BFB2-47FB-85C0-373E17B6BB7A}" srcOrd="0" destOrd="0" parTransId="{32EAFF50-C815-4893-B5CA-4C81480BA73D}" sibTransId="{9EABAD74-68CC-4F9F-9832-F4B6EED37468}"/>
    <dgm:cxn modelId="{110570AD-AF90-468E-A274-42893224D263}" srcId="{E8457662-5BDE-4C20-8BA7-ECDA96229CD7}" destId="{1C4AA99B-6AE8-4B91-9942-AA09886D52FA}" srcOrd="1" destOrd="0" parTransId="{FC8A047F-2294-4BF8-91EB-2E7AB9536CAD}" sibTransId="{84AF3C26-85AD-42B6-B6A1-0611DA8DA71F}"/>
    <dgm:cxn modelId="{2D24F7AC-1AAC-4E3D-BFBD-B30FEFB3C34B}" type="presParOf" srcId="{D42A7ED2-EAB2-4983-8FFC-3900569BFAC7}" destId="{D15BED4A-828F-4C23-9C77-D44A96E1E2DC}" srcOrd="0" destOrd="0" presId="urn:microsoft.com/office/officeart/2005/8/layout/pyramid2"/>
    <dgm:cxn modelId="{F38DA27A-D333-46C0-92BB-EBCC32046302}" type="presParOf" srcId="{D42A7ED2-EAB2-4983-8FFC-3900569BFAC7}" destId="{C01684B1-244D-4889-824A-976DF5E4B748}" srcOrd="1" destOrd="0" presId="urn:microsoft.com/office/officeart/2005/8/layout/pyramid2"/>
    <dgm:cxn modelId="{58DE72BA-55D3-443D-9150-CEBB67C67A55}" type="presParOf" srcId="{C01684B1-244D-4889-824A-976DF5E4B748}" destId="{C5A0C87F-76E0-43DD-8525-37FA04799509}" srcOrd="0" destOrd="0" presId="urn:microsoft.com/office/officeart/2005/8/layout/pyramid2"/>
    <dgm:cxn modelId="{87D711E2-FDE5-4C0E-B34D-1203838F21BA}" type="presParOf" srcId="{C01684B1-244D-4889-824A-976DF5E4B748}" destId="{9D684E3C-1733-4433-B155-CC6685C946CE}" srcOrd="1" destOrd="0" presId="urn:microsoft.com/office/officeart/2005/8/layout/pyramid2"/>
    <dgm:cxn modelId="{90919BCE-763B-403A-AAAD-C192C79822FB}" type="presParOf" srcId="{C01684B1-244D-4889-824A-976DF5E4B748}" destId="{86CA8CFB-30B5-4EE1-9CB8-9AEA6013CED4}" srcOrd="2" destOrd="0" presId="urn:microsoft.com/office/officeart/2005/8/layout/pyramid2"/>
    <dgm:cxn modelId="{2C8F9D9C-B6E3-430A-9EED-6CA0038FEF16}" type="presParOf" srcId="{C01684B1-244D-4889-824A-976DF5E4B748}" destId="{7AA45350-1032-4DED-994D-2D3A60BCE373}" srcOrd="3"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7C802F-8913-481D-A020-1358AFF10B3E}" type="doc">
      <dgm:prSet loTypeId="urn:microsoft.com/office/officeart/2005/8/layout/hList2" loCatId="list" qsTypeId="urn:microsoft.com/office/officeart/2005/8/quickstyle/simple1" qsCatId="simple" csTypeId="urn:microsoft.com/office/officeart/2005/8/colors/accent2_1" csCatId="accent2" phldr="1"/>
      <dgm:spPr/>
      <dgm:t>
        <a:bodyPr/>
        <a:lstStyle/>
        <a:p>
          <a:endParaRPr lang="en-US"/>
        </a:p>
      </dgm:t>
    </dgm:pt>
    <dgm:pt modelId="{B0BB02E5-D183-451B-A047-E26813A7E7A5}">
      <dgm:prSet phldrT="[Text]" custT="1"/>
      <dgm:spPr/>
      <dgm:t>
        <a:bodyPr/>
        <a:lstStyle/>
        <a:p>
          <a:pPr algn="l"/>
          <a:r>
            <a:rPr lang="en-US" sz="2600"/>
            <a:t>Staffing</a:t>
          </a:r>
        </a:p>
      </dgm:t>
    </dgm:pt>
    <dgm:pt modelId="{AD568EFB-1187-457C-A490-007766D83D09}" type="parTrans" cxnId="{62DB2A37-0548-4492-8745-B97324C7A2EF}">
      <dgm:prSet/>
      <dgm:spPr/>
      <dgm:t>
        <a:bodyPr/>
        <a:lstStyle/>
        <a:p>
          <a:endParaRPr lang="en-US"/>
        </a:p>
      </dgm:t>
    </dgm:pt>
    <dgm:pt modelId="{BDE91C5D-5758-4851-AD76-A8AF3C6DA763}" type="sibTrans" cxnId="{62DB2A37-0548-4492-8745-B97324C7A2EF}">
      <dgm:prSet/>
      <dgm:spPr/>
      <dgm:t>
        <a:bodyPr/>
        <a:lstStyle/>
        <a:p>
          <a:endParaRPr lang="en-US"/>
        </a:p>
      </dgm:t>
    </dgm:pt>
    <dgm:pt modelId="{43C612F8-AD73-41E2-BE6E-1C49A81A4A9A}">
      <dgm:prSet phldrT="[Text]" custT="1"/>
      <dgm:spPr>
        <a:solidFill>
          <a:srgbClr val="FFFFFF"/>
        </a:solidFill>
      </dgm:spPr>
      <dgm:t>
        <a:bodyPr/>
        <a:lstStyle/>
        <a:p>
          <a:r>
            <a:rPr lang="en-US" sz="1700">
              <a:latin typeface="Segoe UI"/>
              <a:cs typeface="Segoe UI"/>
            </a:rPr>
            <a:t>Supplemental contracts for school district employees</a:t>
          </a:r>
        </a:p>
      </dgm:t>
    </dgm:pt>
    <dgm:pt modelId="{9C455232-EE19-4715-A639-25179B3A263A}" type="parTrans" cxnId="{35A46154-F0EF-4B2B-8387-A578444EE986}">
      <dgm:prSet/>
      <dgm:spPr/>
      <dgm:t>
        <a:bodyPr/>
        <a:lstStyle/>
        <a:p>
          <a:endParaRPr lang="en-US"/>
        </a:p>
      </dgm:t>
    </dgm:pt>
    <dgm:pt modelId="{F98C24D2-F374-4C39-8517-D9264AE5A9E0}" type="sibTrans" cxnId="{35A46154-F0EF-4B2B-8387-A578444EE986}">
      <dgm:prSet/>
      <dgm:spPr/>
      <dgm:t>
        <a:bodyPr/>
        <a:lstStyle/>
        <a:p>
          <a:endParaRPr lang="en-US"/>
        </a:p>
      </dgm:t>
    </dgm:pt>
    <dgm:pt modelId="{FE934777-78E0-483F-870D-0F9AC7380A83}">
      <dgm:prSet phldrT="[Text]" custT="1"/>
      <dgm:spPr/>
      <dgm:t>
        <a:bodyPr/>
        <a:lstStyle/>
        <a:p>
          <a:pPr algn="l"/>
          <a:r>
            <a:rPr lang="en-US" sz="2600"/>
            <a:t>Transportation</a:t>
          </a:r>
        </a:p>
      </dgm:t>
    </dgm:pt>
    <dgm:pt modelId="{1BF3BE1F-520F-4A0D-B6F0-C856B58AD125}" type="parTrans" cxnId="{C1B22062-DEA6-4180-9766-2EFF2FD576B8}">
      <dgm:prSet/>
      <dgm:spPr/>
      <dgm:t>
        <a:bodyPr/>
        <a:lstStyle/>
        <a:p>
          <a:endParaRPr lang="en-US"/>
        </a:p>
      </dgm:t>
    </dgm:pt>
    <dgm:pt modelId="{AE974094-B0FD-414B-9442-0316482D12F6}" type="sibTrans" cxnId="{C1B22062-DEA6-4180-9766-2EFF2FD576B8}">
      <dgm:prSet/>
      <dgm:spPr/>
      <dgm:t>
        <a:bodyPr/>
        <a:lstStyle/>
        <a:p>
          <a:endParaRPr lang="en-US"/>
        </a:p>
      </dgm:t>
    </dgm:pt>
    <dgm:pt modelId="{E89F2BC3-17BB-4B93-9A8B-13A3B27F65EA}">
      <dgm:prSet phldrT="[Text]"/>
      <dgm:spPr>
        <a:noFill/>
      </dgm:spPr>
      <dgm:t>
        <a:bodyPr/>
        <a:lstStyle/>
        <a:p>
          <a:r>
            <a:rPr lang="en-US">
              <a:latin typeface="Segoe UI"/>
              <a:ea typeface="+mn-lt"/>
              <a:cs typeface="Segoe UI"/>
            </a:rPr>
            <a:t>IEP teams should engage in proactive and collaborative problem solving between with local and regional transportation departments to ensure students have appropriate transportation</a:t>
          </a:r>
          <a:endParaRPr lang="en-US">
            <a:latin typeface="Segoe UI"/>
            <a:cs typeface="Segoe UI"/>
          </a:endParaRPr>
        </a:p>
      </dgm:t>
    </dgm:pt>
    <dgm:pt modelId="{0C9D0C83-04E5-4F0D-9A3A-D8BC42037D2F}" type="parTrans" cxnId="{09A140BD-BCF6-430C-B907-E7849C74E5B8}">
      <dgm:prSet/>
      <dgm:spPr/>
      <dgm:t>
        <a:bodyPr/>
        <a:lstStyle/>
        <a:p>
          <a:endParaRPr lang="en-US"/>
        </a:p>
      </dgm:t>
    </dgm:pt>
    <dgm:pt modelId="{C350940A-42DD-469D-B885-DAFBE4A070A1}" type="sibTrans" cxnId="{09A140BD-BCF6-430C-B907-E7849C74E5B8}">
      <dgm:prSet/>
      <dgm:spPr/>
      <dgm:t>
        <a:bodyPr/>
        <a:lstStyle/>
        <a:p>
          <a:endParaRPr lang="en-US"/>
        </a:p>
      </dgm:t>
    </dgm:pt>
    <dgm:pt modelId="{B6452639-FAF2-4757-BF31-A329D47C154D}">
      <dgm:prSet custT="1"/>
      <dgm:spPr>
        <a:solidFill>
          <a:srgbClr val="FFFFFF"/>
        </a:solidFill>
      </dgm:spPr>
      <dgm:t>
        <a:bodyPr/>
        <a:lstStyle/>
        <a:p>
          <a:r>
            <a:rPr lang="en-US" sz="1700">
              <a:latin typeface="Segoe UI"/>
              <a:cs typeface="Segoe UI"/>
            </a:rPr>
            <a:t>Contracting with licensed or certificated staff or other educational entities</a:t>
          </a:r>
        </a:p>
      </dgm:t>
    </dgm:pt>
    <dgm:pt modelId="{5083AC93-2B17-4C84-8E86-475D0DB6D5B4}" type="parTrans" cxnId="{5FBFEE72-4D96-4756-BEF4-957CC1E487A8}">
      <dgm:prSet/>
      <dgm:spPr/>
      <dgm:t>
        <a:bodyPr/>
        <a:lstStyle/>
        <a:p>
          <a:endParaRPr lang="en-US"/>
        </a:p>
      </dgm:t>
    </dgm:pt>
    <dgm:pt modelId="{E535C210-DC66-4E29-896C-F254070D79BF}" type="sibTrans" cxnId="{5FBFEE72-4D96-4756-BEF4-957CC1E487A8}">
      <dgm:prSet/>
      <dgm:spPr/>
      <dgm:t>
        <a:bodyPr/>
        <a:lstStyle/>
        <a:p>
          <a:endParaRPr lang="en-US"/>
        </a:p>
      </dgm:t>
    </dgm:pt>
    <dgm:pt modelId="{E18EDBC9-5314-4D7D-9880-7F9078F6062C}">
      <dgm:prSet custT="1"/>
      <dgm:spPr>
        <a:solidFill>
          <a:srgbClr val="FFFFFF"/>
        </a:solidFill>
      </dgm:spPr>
      <dgm:t>
        <a:bodyPr/>
        <a:lstStyle/>
        <a:p>
          <a:r>
            <a:rPr lang="en-US" sz="1700">
              <a:latin typeface="Segoe UI"/>
              <a:cs typeface="Segoe UI"/>
            </a:rPr>
            <a:t>Working with other school district staff to provide additional services under the direct supervision and monitoring of special education staff</a:t>
          </a:r>
        </a:p>
      </dgm:t>
    </dgm:pt>
    <dgm:pt modelId="{036B9C78-7411-4C05-AFEE-C364D389D5D1}" type="parTrans" cxnId="{8FD539A7-2365-4760-AF4F-D0430C10441D}">
      <dgm:prSet/>
      <dgm:spPr/>
      <dgm:t>
        <a:bodyPr/>
        <a:lstStyle/>
        <a:p>
          <a:endParaRPr lang="en-US"/>
        </a:p>
      </dgm:t>
    </dgm:pt>
    <dgm:pt modelId="{A64CB59C-2C83-4788-8500-28D69C996034}" type="sibTrans" cxnId="{8FD539A7-2365-4760-AF4F-D0430C10441D}">
      <dgm:prSet/>
      <dgm:spPr/>
      <dgm:t>
        <a:bodyPr/>
        <a:lstStyle/>
        <a:p>
          <a:endParaRPr lang="en-US"/>
        </a:p>
      </dgm:t>
    </dgm:pt>
    <dgm:pt modelId="{4989B20E-C9FF-403D-9E1E-4B2A2E09CF1B}">
      <dgm:prSet custT="1"/>
      <dgm:spPr>
        <a:solidFill>
          <a:srgbClr val="FFFFFF"/>
        </a:solidFill>
      </dgm:spPr>
      <dgm:t>
        <a:bodyPr/>
        <a:lstStyle/>
        <a:p>
          <a:r>
            <a:rPr lang="en-US" sz="1700">
              <a:latin typeface="Segoe UI"/>
              <a:cs typeface="Segoe UI"/>
            </a:rPr>
            <a:t>Collaborating with neighboring school districts and educational service districts (ESDs)</a:t>
          </a:r>
        </a:p>
      </dgm:t>
    </dgm:pt>
    <dgm:pt modelId="{8518F9C9-86E3-4EC8-8555-7465EF10D147}" type="parTrans" cxnId="{A9C93910-F136-4C51-8A13-A4668461A437}">
      <dgm:prSet/>
      <dgm:spPr/>
      <dgm:t>
        <a:bodyPr/>
        <a:lstStyle/>
        <a:p>
          <a:endParaRPr lang="en-US"/>
        </a:p>
      </dgm:t>
    </dgm:pt>
    <dgm:pt modelId="{120BE60A-171B-43CA-9628-054BA61EC004}" type="sibTrans" cxnId="{A9C93910-F136-4C51-8A13-A4668461A437}">
      <dgm:prSet/>
      <dgm:spPr/>
      <dgm:t>
        <a:bodyPr/>
        <a:lstStyle/>
        <a:p>
          <a:endParaRPr lang="en-US"/>
        </a:p>
      </dgm:t>
    </dgm:pt>
    <dgm:pt modelId="{E660D7C4-20D8-49FE-AAF3-3FA3391BEAFC}">
      <dgm:prSet custT="1"/>
      <dgm:spPr>
        <a:solidFill>
          <a:srgbClr val="FFFFFF"/>
        </a:solidFill>
      </dgm:spPr>
      <dgm:t>
        <a:bodyPr/>
        <a:lstStyle/>
        <a:p>
          <a:r>
            <a:rPr lang="en-US" sz="1700">
              <a:latin typeface="Segoe UI"/>
              <a:cs typeface="Segoe UI"/>
            </a:rPr>
            <a:t>Interspersing recovery service with short breaks</a:t>
          </a:r>
        </a:p>
      </dgm:t>
    </dgm:pt>
    <dgm:pt modelId="{45691E08-F594-4E98-B1AE-C97E9D183783}" type="parTrans" cxnId="{258E330A-4920-4513-BD29-72BB38386860}">
      <dgm:prSet/>
      <dgm:spPr/>
      <dgm:t>
        <a:bodyPr/>
        <a:lstStyle/>
        <a:p>
          <a:endParaRPr lang="en-US"/>
        </a:p>
      </dgm:t>
    </dgm:pt>
    <dgm:pt modelId="{61BAD77B-7A00-493B-B5ED-1F4D34A6A528}" type="sibTrans" cxnId="{258E330A-4920-4513-BD29-72BB38386860}">
      <dgm:prSet/>
      <dgm:spPr/>
      <dgm:t>
        <a:bodyPr/>
        <a:lstStyle/>
        <a:p>
          <a:endParaRPr lang="en-US"/>
        </a:p>
      </dgm:t>
    </dgm:pt>
    <dgm:pt modelId="{844575A4-4492-4990-9A9D-1E30C1974961}">
      <dgm:prSet phldrT="[Text]"/>
      <dgm:spPr>
        <a:noFill/>
      </dgm:spPr>
      <dgm:t>
        <a:bodyPr/>
        <a:lstStyle/>
        <a:p>
          <a:r>
            <a:rPr lang="en-US">
              <a:latin typeface="Segoe UI"/>
              <a:cs typeface="Segoe UI"/>
            </a:rPr>
            <a:t>Options include:</a:t>
          </a:r>
        </a:p>
      </dgm:t>
    </dgm:pt>
    <dgm:pt modelId="{9CA849C6-194C-4995-A092-4DC8C254BE48}" type="parTrans" cxnId="{FAE14DDF-9EC8-4CAA-8A60-C68DB67C56F1}">
      <dgm:prSet/>
      <dgm:spPr/>
      <dgm:t>
        <a:bodyPr/>
        <a:lstStyle/>
        <a:p>
          <a:endParaRPr lang="en-US"/>
        </a:p>
      </dgm:t>
    </dgm:pt>
    <dgm:pt modelId="{0CD23405-4EFE-4861-B0C9-F0306241E0B8}" type="sibTrans" cxnId="{FAE14DDF-9EC8-4CAA-8A60-C68DB67C56F1}">
      <dgm:prSet/>
      <dgm:spPr/>
      <dgm:t>
        <a:bodyPr/>
        <a:lstStyle/>
        <a:p>
          <a:endParaRPr lang="en-US"/>
        </a:p>
      </dgm:t>
    </dgm:pt>
    <dgm:pt modelId="{21438BD5-27A4-490A-85A6-50A86BAE915A}">
      <dgm:prSet phldrT="[Text]"/>
      <dgm:spPr>
        <a:noFill/>
      </dgm:spPr>
      <dgm:t>
        <a:bodyPr/>
        <a:lstStyle/>
        <a:p>
          <a:r>
            <a:rPr lang="en-US">
              <a:latin typeface="Segoe UI"/>
              <a:cs typeface="Segoe UI"/>
            </a:rPr>
            <a:t>District and regional transportation</a:t>
          </a:r>
        </a:p>
      </dgm:t>
    </dgm:pt>
    <dgm:pt modelId="{0FDA7ECA-7A73-4C9E-8923-2255FB90F236}" type="parTrans" cxnId="{9FFD642B-B632-404F-81F1-49FF95F60076}">
      <dgm:prSet/>
      <dgm:spPr/>
      <dgm:t>
        <a:bodyPr/>
        <a:lstStyle/>
        <a:p>
          <a:endParaRPr lang="en-US"/>
        </a:p>
      </dgm:t>
    </dgm:pt>
    <dgm:pt modelId="{28AEC470-85B4-4D36-866F-044837D68872}" type="sibTrans" cxnId="{9FFD642B-B632-404F-81F1-49FF95F60076}">
      <dgm:prSet/>
      <dgm:spPr/>
      <dgm:t>
        <a:bodyPr/>
        <a:lstStyle/>
        <a:p>
          <a:endParaRPr lang="en-US"/>
        </a:p>
      </dgm:t>
    </dgm:pt>
    <dgm:pt modelId="{046619D0-73CF-4C5F-98CD-BD1B3996927E}">
      <dgm:prSet phldrT="[Text]"/>
      <dgm:spPr>
        <a:noFill/>
      </dgm:spPr>
      <dgm:t>
        <a:bodyPr/>
        <a:lstStyle/>
        <a:p>
          <a:endParaRPr lang="en-US">
            <a:latin typeface="Segoe UI" panose="020B0502040204020203" pitchFamily="34" charset="0"/>
            <a:cs typeface="Segoe UI" panose="020B0502040204020203" pitchFamily="34" charset="0"/>
          </a:endParaRPr>
        </a:p>
      </dgm:t>
    </dgm:pt>
    <dgm:pt modelId="{AFD8C110-BC65-469C-87A1-AABB7595FB95}" type="parTrans" cxnId="{3DD698A1-1FF4-4E82-8496-DED0C5738AFE}">
      <dgm:prSet/>
      <dgm:spPr/>
      <dgm:t>
        <a:bodyPr/>
        <a:lstStyle/>
        <a:p>
          <a:endParaRPr lang="en-US"/>
        </a:p>
      </dgm:t>
    </dgm:pt>
    <dgm:pt modelId="{43124256-E34E-4251-939B-1F22A85177C1}" type="sibTrans" cxnId="{3DD698A1-1FF4-4E82-8496-DED0C5738AFE}">
      <dgm:prSet/>
      <dgm:spPr/>
      <dgm:t>
        <a:bodyPr/>
        <a:lstStyle/>
        <a:p>
          <a:endParaRPr lang="en-US"/>
        </a:p>
      </dgm:t>
    </dgm:pt>
    <dgm:pt modelId="{3F020DEF-95D9-4975-A9EC-C06BEB5BD657}">
      <dgm:prSet phldrT="[Text]"/>
      <dgm:spPr>
        <a:noFill/>
      </dgm:spPr>
      <dgm:t>
        <a:bodyPr/>
        <a:lstStyle/>
        <a:p>
          <a:r>
            <a:rPr lang="en-US">
              <a:latin typeface="Segoe UI"/>
              <a:cs typeface="Segoe UI"/>
            </a:rPr>
            <a:t>Shared agreements</a:t>
          </a:r>
        </a:p>
      </dgm:t>
    </dgm:pt>
    <dgm:pt modelId="{737426BF-6CAC-4870-B47E-80D70F3362CF}" type="parTrans" cxnId="{2918A5B6-3AF7-49A5-974E-0BC3EDE1FFD6}">
      <dgm:prSet/>
      <dgm:spPr/>
      <dgm:t>
        <a:bodyPr/>
        <a:lstStyle/>
        <a:p>
          <a:endParaRPr lang="en-US"/>
        </a:p>
      </dgm:t>
    </dgm:pt>
    <dgm:pt modelId="{B283E66A-2222-4DF4-81BB-F792756D9A48}" type="sibTrans" cxnId="{2918A5B6-3AF7-49A5-974E-0BC3EDE1FFD6}">
      <dgm:prSet/>
      <dgm:spPr/>
      <dgm:t>
        <a:bodyPr/>
        <a:lstStyle/>
        <a:p>
          <a:endParaRPr lang="en-US"/>
        </a:p>
      </dgm:t>
    </dgm:pt>
    <dgm:pt modelId="{FDB174C2-71DD-4FC5-AFB5-F8A53145E468}">
      <dgm:prSet phldrT="[Text]"/>
      <dgm:spPr>
        <a:noFill/>
      </dgm:spPr>
      <dgm:t>
        <a:bodyPr/>
        <a:lstStyle/>
        <a:p>
          <a:r>
            <a:rPr lang="en-US">
              <a:latin typeface="Segoe UI"/>
              <a:cs typeface="Segoe UI"/>
            </a:rPr>
            <a:t>Private Transportation options</a:t>
          </a:r>
        </a:p>
      </dgm:t>
    </dgm:pt>
    <dgm:pt modelId="{08C38281-29EF-4F20-AA50-28DB7EF93D7F}" type="parTrans" cxnId="{AFD7CB30-D658-49A7-9FED-F36CB46569E4}">
      <dgm:prSet/>
      <dgm:spPr/>
      <dgm:t>
        <a:bodyPr/>
        <a:lstStyle/>
        <a:p>
          <a:endParaRPr lang="en-US"/>
        </a:p>
      </dgm:t>
    </dgm:pt>
    <dgm:pt modelId="{16210370-A013-438C-B9D1-2A5C2E320FAE}" type="sibTrans" cxnId="{AFD7CB30-D658-49A7-9FED-F36CB46569E4}">
      <dgm:prSet/>
      <dgm:spPr/>
      <dgm:t>
        <a:bodyPr/>
        <a:lstStyle/>
        <a:p>
          <a:endParaRPr lang="en-US"/>
        </a:p>
      </dgm:t>
    </dgm:pt>
    <dgm:pt modelId="{00C0DE5A-0B0A-4DEA-A9BB-A3944E45DE50}">
      <dgm:prSet phldrT="[Text]"/>
      <dgm:spPr>
        <a:noFill/>
      </dgm:spPr>
      <dgm:t>
        <a:bodyPr/>
        <a:lstStyle/>
        <a:p>
          <a:r>
            <a:rPr lang="en-US">
              <a:latin typeface="Segoe UI"/>
              <a:cs typeface="Segoe UI"/>
            </a:rPr>
            <a:t>Parent reimbursement for travel costs</a:t>
          </a:r>
        </a:p>
      </dgm:t>
    </dgm:pt>
    <dgm:pt modelId="{7D9A1551-27C5-42E8-A9BA-6441D5BAF08E}" type="parTrans" cxnId="{2A04A436-BE60-4840-98AA-74309CF629A0}">
      <dgm:prSet/>
      <dgm:spPr/>
      <dgm:t>
        <a:bodyPr/>
        <a:lstStyle/>
        <a:p>
          <a:endParaRPr lang="en-US"/>
        </a:p>
      </dgm:t>
    </dgm:pt>
    <dgm:pt modelId="{FDF71961-A1F7-4E5C-9EE7-48097F68D579}" type="sibTrans" cxnId="{2A04A436-BE60-4840-98AA-74309CF629A0}">
      <dgm:prSet/>
      <dgm:spPr/>
      <dgm:t>
        <a:bodyPr/>
        <a:lstStyle/>
        <a:p>
          <a:endParaRPr lang="en-US"/>
        </a:p>
      </dgm:t>
    </dgm:pt>
    <dgm:pt modelId="{09F02973-349C-4007-8B60-3791746AD5F7}">
      <dgm:prSet phldrT="[Text]" custT="1"/>
      <dgm:spPr>
        <a:solidFill>
          <a:srgbClr val="FFFFFF"/>
        </a:solidFill>
      </dgm:spPr>
      <dgm:t>
        <a:bodyPr/>
        <a:lstStyle/>
        <a:p>
          <a:r>
            <a:rPr lang="en-US" sz="1700">
              <a:latin typeface="Segoe UI"/>
              <a:cs typeface="Segoe UI"/>
            </a:rPr>
            <a:t>Options include:</a:t>
          </a:r>
        </a:p>
      </dgm:t>
    </dgm:pt>
    <dgm:pt modelId="{7F6381AE-16C8-48F5-BFDD-6990966449AF}" type="parTrans" cxnId="{BF7E614E-0D83-48FF-8527-08BCED7B44C0}">
      <dgm:prSet/>
      <dgm:spPr/>
      <dgm:t>
        <a:bodyPr/>
        <a:lstStyle/>
        <a:p>
          <a:endParaRPr lang="en-US"/>
        </a:p>
      </dgm:t>
    </dgm:pt>
    <dgm:pt modelId="{3FDC47B5-27B5-41C8-8B36-AB733184B357}" type="sibTrans" cxnId="{BF7E614E-0D83-48FF-8527-08BCED7B44C0}">
      <dgm:prSet/>
      <dgm:spPr/>
      <dgm:t>
        <a:bodyPr/>
        <a:lstStyle/>
        <a:p>
          <a:endParaRPr lang="en-US"/>
        </a:p>
      </dgm:t>
    </dgm:pt>
    <dgm:pt modelId="{FA44E6B9-D839-4557-A98B-189CD5C189C4}" type="pres">
      <dgm:prSet presAssocID="{847C802F-8913-481D-A020-1358AFF10B3E}" presName="linearFlow" presStyleCnt="0">
        <dgm:presLayoutVars>
          <dgm:dir/>
          <dgm:animLvl val="lvl"/>
          <dgm:resizeHandles/>
        </dgm:presLayoutVars>
      </dgm:prSet>
      <dgm:spPr/>
    </dgm:pt>
    <dgm:pt modelId="{3EFCE0D9-427A-4F80-BDBB-4A5A23D09401}" type="pres">
      <dgm:prSet presAssocID="{B0BB02E5-D183-451B-A047-E26813A7E7A5}" presName="compositeNode" presStyleCnt="0">
        <dgm:presLayoutVars>
          <dgm:bulletEnabled val="1"/>
        </dgm:presLayoutVars>
      </dgm:prSet>
      <dgm:spPr/>
    </dgm:pt>
    <dgm:pt modelId="{4D08C756-7BD2-479C-AB7D-CA7FE6A9DDE1}" type="pres">
      <dgm:prSet presAssocID="{B0BB02E5-D183-451B-A047-E26813A7E7A5}" presName="image" presStyleLbl="fgImgPlace1" presStyleIdx="0" presStyleCnt="2" custScaleX="129543" custScaleY="129543" custLinFactX="-14037" custLinFactNeighborX="-100000" custLinFactNeighborY="-948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lassroom"/>
        </a:ext>
      </dgm:extLst>
    </dgm:pt>
    <dgm:pt modelId="{720F47CE-78A7-4ECB-991F-D6CE262FBBA1}" type="pres">
      <dgm:prSet presAssocID="{B0BB02E5-D183-451B-A047-E26813A7E7A5}" presName="childNode" presStyleLbl="node1" presStyleIdx="0" presStyleCnt="2" custScaleX="232170" custLinFactNeighborX="-6485" custLinFactNeighborY="1218">
        <dgm:presLayoutVars>
          <dgm:bulletEnabled val="1"/>
        </dgm:presLayoutVars>
      </dgm:prSet>
      <dgm:spPr/>
    </dgm:pt>
    <dgm:pt modelId="{CF83328C-1C53-4692-95B8-0B638FD0B991}" type="pres">
      <dgm:prSet presAssocID="{B0BB02E5-D183-451B-A047-E26813A7E7A5}" presName="parentNode" presStyleLbl="revTx" presStyleIdx="0" presStyleCnt="2" custAng="5400000" custScaleX="96175" custScaleY="86051" custLinFactX="104041" custLinFactNeighborX="200000" custLinFactNeighborY="-58356">
        <dgm:presLayoutVars>
          <dgm:chMax val="0"/>
          <dgm:bulletEnabled val="1"/>
        </dgm:presLayoutVars>
      </dgm:prSet>
      <dgm:spPr/>
    </dgm:pt>
    <dgm:pt modelId="{9C410ECE-FEAB-4E0E-BE60-0BA98CF94410}" type="pres">
      <dgm:prSet presAssocID="{BDE91C5D-5758-4851-AD76-A8AF3C6DA763}" presName="sibTrans" presStyleCnt="0"/>
      <dgm:spPr/>
    </dgm:pt>
    <dgm:pt modelId="{8B5B28B2-D8F0-4803-8599-28126135411D}" type="pres">
      <dgm:prSet presAssocID="{FE934777-78E0-483F-870D-0F9AC7380A83}" presName="compositeNode" presStyleCnt="0">
        <dgm:presLayoutVars>
          <dgm:bulletEnabled val="1"/>
        </dgm:presLayoutVars>
      </dgm:prSet>
      <dgm:spPr/>
    </dgm:pt>
    <dgm:pt modelId="{12348AEC-1C44-44E8-9C02-F8155AD014F2}" type="pres">
      <dgm:prSet presAssocID="{FE934777-78E0-483F-870D-0F9AC7380A83}" presName="image" presStyleLbl="fgImgPlace1" presStyleIdx="1" presStyleCnt="2" custScaleX="149472" custScaleY="149472" custLinFactNeighborX="-73912" custLinFactNeighborY="1311"/>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Bus with solid fill"/>
        </a:ext>
      </dgm:extLst>
    </dgm:pt>
    <dgm:pt modelId="{C4BB4DD9-AC6E-439E-A372-C878A174AB49}" type="pres">
      <dgm:prSet presAssocID="{FE934777-78E0-483F-870D-0F9AC7380A83}" presName="childNode" presStyleLbl="node1" presStyleIdx="1" presStyleCnt="2" custScaleX="212228" custScaleY="105858" custLinFactNeighborX="8989" custLinFactNeighborY="3777">
        <dgm:presLayoutVars>
          <dgm:bulletEnabled val="1"/>
        </dgm:presLayoutVars>
      </dgm:prSet>
      <dgm:spPr/>
    </dgm:pt>
    <dgm:pt modelId="{C48AE011-1CB4-4A60-A4FD-37FB14195530}" type="pres">
      <dgm:prSet presAssocID="{FE934777-78E0-483F-870D-0F9AC7380A83}" presName="parentNode" presStyleLbl="revTx" presStyleIdx="1" presStyleCnt="2" custAng="5400000" custScaleX="78409" custScaleY="84906" custLinFactX="200000" custLinFactNeighborX="226214" custLinFactNeighborY="-60344">
        <dgm:presLayoutVars>
          <dgm:chMax val="0"/>
          <dgm:bulletEnabled val="1"/>
        </dgm:presLayoutVars>
      </dgm:prSet>
      <dgm:spPr/>
    </dgm:pt>
  </dgm:ptLst>
  <dgm:cxnLst>
    <dgm:cxn modelId="{258E330A-4920-4513-BD29-72BB38386860}" srcId="{09F02973-349C-4007-8B60-3791746AD5F7}" destId="{E660D7C4-20D8-49FE-AAF3-3FA3391BEAFC}" srcOrd="4" destOrd="0" parTransId="{45691E08-F594-4E98-B1AE-C97E9D183783}" sibTransId="{61BAD77B-7A00-493B-B5ED-1F4D34A6A528}"/>
    <dgm:cxn modelId="{DDAC1D0F-0AE6-4BD8-B827-37C4BDC12854}" type="presOf" srcId="{3F020DEF-95D9-4975-A9EC-C06BEB5BD657}" destId="{C4BB4DD9-AC6E-439E-A372-C878A174AB49}" srcOrd="0" destOrd="4" presId="urn:microsoft.com/office/officeart/2005/8/layout/hList2"/>
    <dgm:cxn modelId="{A9C93910-F136-4C51-8A13-A4668461A437}" srcId="{09F02973-349C-4007-8B60-3791746AD5F7}" destId="{4989B20E-C9FF-403D-9E1E-4B2A2E09CF1B}" srcOrd="3" destOrd="0" parTransId="{8518F9C9-86E3-4EC8-8555-7465EF10D147}" sibTransId="{120BE60A-171B-43CA-9628-054BA61EC004}"/>
    <dgm:cxn modelId="{41B50324-9522-43D4-A86F-3A1EA58DB06F}" type="presOf" srcId="{E18EDBC9-5314-4D7D-9880-7F9078F6062C}" destId="{720F47CE-78A7-4ECB-991F-D6CE262FBBA1}" srcOrd="0" destOrd="3" presId="urn:microsoft.com/office/officeart/2005/8/layout/hList2"/>
    <dgm:cxn modelId="{9FFD642B-B632-404F-81F1-49FF95F60076}" srcId="{844575A4-4492-4990-9A9D-1E30C1974961}" destId="{21438BD5-27A4-490A-85A6-50A86BAE915A}" srcOrd="0" destOrd="0" parTransId="{0FDA7ECA-7A73-4C9E-8923-2255FB90F236}" sibTransId="{28AEC470-85B4-4D36-866F-044837D68872}"/>
    <dgm:cxn modelId="{F144652F-17E9-4B19-BCDC-D37C82F65CBE}" type="presOf" srcId="{B0BB02E5-D183-451B-A047-E26813A7E7A5}" destId="{CF83328C-1C53-4692-95B8-0B638FD0B991}" srcOrd="0" destOrd="0" presId="urn:microsoft.com/office/officeart/2005/8/layout/hList2"/>
    <dgm:cxn modelId="{AFD7CB30-D658-49A7-9FED-F36CB46569E4}" srcId="{844575A4-4492-4990-9A9D-1E30C1974961}" destId="{FDB174C2-71DD-4FC5-AFB5-F8A53145E468}" srcOrd="2" destOrd="0" parTransId="{08C38281-29EF-4F20-AA50-28DB7EF93D7F}" sibTransId="{16210370-A013-438C-B9D1-2A5C2E320FAE}"/>
    <dgm:cxn modelId="{477A5D32-CADB-4FAF-B5D6-07B47EFD8930}" type="presOf" srcId="{FDB174C2-71DD-4FC5-AFB5-F8A53145E468}" destId="{C4BB4DD9-AC6E-439E-A372-C878A174AB49}" srcOrd="0" destOrd="5" presId="urn:microsoft.com/office/officeart/2005/8/layout/hList2"/>
    <dgm:cxn modelId="{2A04A436-BE60-4840-98AA-74309CF629A0}" srcId="{844575A4-4492-4990-9A9D-1E30C1974961}" destId="{00C0DE5A-0B0A-4DEA-A9BB-A3944E45DE50}" srcOrd="3" destOrd="0" parTransId="{7D9A1551-27C5-42E8-A9BA-6441D5BAF08E}" sibTransId="{FDF71961-A1F7-4E5C-9EE7-48097F68D579}"/>
    <dgm:cxn modelId="{62DB2A37-0548-4492-8745-B97324C7A2EF}" srcId="{847C802F-8913-481D-A020-1358AFF10B3E}" destId="{B0BB02E5-D183-451B-A047-E26813A7E7A5}" srcOrd="0" destOrd="0" parTransId="{AD568EFB-1187-457C-A490-007766D83D09}" sibTransId="{BDE91C5D-5758-4851-AD76-A8AF3C6DA763}"/>
    <dgm:cxn modelId="{8DA84939-F07A-4A97-BBD3-99421FF9F0FB}" type="presOf" srcId="{844575A4-4492-4990-9A9D-1E30C1974961}" destId="{C4BB4DD9-AC6E-439E-A372-C878A174AB49}" srcOrd="0" destOrd="2" presId="urn:microsoft.com/office/officeart/2005/8/layout/hList2"/>
    <dgm:cxn modelId="{FD67173C-6512-49A8-9F59-B21DD5E9C0B7}" type="presOf" srcId="{4989B20E-C9FF-403D-9E1E-4B2A2E09CF1B}" destId="{720F47CE-78A7-4ECB-991F-D6CE262FBBA1}" srcOrd="0" destOrd="4" presId="urn:microsoft.com/office/officeart/2005/8/layout/hList2"/>
    <dgm:cxn modelId="{F64D5C5F-129C-46A4-9553-B2C1E9ADA374}" type="presOf" srcId="{847C802F-8913-481D-A020-1358AFF10B3E}" destId="{FA44E6B9-D839-4557-A98B-189CD5C189C4}" srcOrd="0" destOrd="0" presId="urn:microsoft.com/office/officeart/2005/8/layout/hList2"/>
    <dgm:cxn modelId="{C1B22062-DEA6-4180-9766-2EFF2FD576B8}" srcId="{847C802F-8913-481D-A020-1358AFF10B3E}" destId="{FE934777-78E0-483F-870D-0F9AC7380A83}" srcOrd="1" destOrd="0" parTransId="{1BF3BE1F-520F-4A0D-B6F0-C856B58AD125}" sibTransId="{AE974094-B0FD-414B-9442-0316482D12F6}"/>
    <dgm:cxn modelId="{56221D48-F9AE-4DFD-8FCE-857E97735B20}" type="presOf" srcId="{00C0DE5A-0B0A-4DEA-A9BB-A3944E45DE50}" destId="{C4BB4DD9-AC6E-439E-A372-C878A174AB49}" srcOrd="0" destOrd="6" presId="urn:microsoft.com/office/officeart/2005/8/layout/hList2"/>
    <dgm:cxn modelId="{BF7E614E-0D83-48FF-8527-08BCED7B44C0}" srcId="{B0BB02E5-D183-451B-A047-E26813A7E7A5}" destId="{09F02973-349C-4007-8B60-3791746AD5F7}" srcOrd="0" destOrd="0" parTransId="{7F6381AE-16C8-48F5-BFDD-6990966449AF}" sibTransId="{3FDC47B5-27B5-41C8-8B36-AB733184B357}"/>
    <dgm:cxn modelId="{5FBFEE72-4D96-4756-BEF4-957CC1E487A8}" srcId="{09F02973-349C-4007-8B60-3791746AD5F7}" destId="{B6452639-FAF2-4757-BF31-A329D47C154D}" srcOrd="1" destOrd="0" parTransId="{5083AC93-2B17-4C84-8E86-475D0DB6D5B4}" sibTransId="{E535C210-DC66-4E29-896C-F254070D79BF}"/>
    <dgm:cxn modelId="{35A46154-F0EF-4B2B-8387-A578444EE986}" srcId="{09F02973-349C-4007-8B60-3791746AD5F7}" destId="{43C612F8-AD73-41E2-BE6E-1C49A81A4A9A}" srcOrd="0" destOrd="0" parTransId="{9C455232-EE19-4715-A639-25179B3A263A}" sibTransId="{F98C24D2-F374-4C39-8517-D9264AE5A9E0}"/>
    <dgm:cxn modelId="{5C88B079-AE41-4D7E-82AF-70F401BE14E5}" type="presOf" srcId="{B6452639-FAF2-4757-BF31-A329D47C154D}" destId="{720F47CE-78A7-4ECB-991F-D6CE262FBBA1}" srcOrd="0" destOrd="2" presId="urn:microsoft.com/office/officeart/2005/8/layout/hList2"/>
    <dgm:cxn modelId="{4EEE8782-64FE-4BEC-9D93-9E8A628E25CF}" type="presOf" srcId="{FE934777-78E0-483F-870D-0F9AC7380A83}" destId="{C48AE011-1CB4-4A60-A4FD-37FB14195530}" srcOrd="0" destOrd="0" presId="urn:microsoft.com/office/officeart/2005/8/layout/hList2"/>
    <dgm:cxn modelId="{D2A00393-2E44-40E9-91AE-AB93C22F7292}" type="presOf" srcId="{E660D7C4-20D8-49FE-AAF3-3FA3391BEAFC}" destId="{720F47CE-78A7-4ECB-991F-D6CE262FBBA1}" srcOrd="0" destOrd="5" presId="urn:microsoft.com/office/officeart/2005/8/layout/hList2"/>
    <dgm:cxn modelId="{4E8B1397-9996-47A0-A870-F3ABCAC431F2}" type="presOf" srcId="{21438BD5-27A4-490A-85A6-50A86BAE915A}" destId="{C4BB4DD9-AC6E-439E-A372-C878A174AB49}" srcOrd="0" destOrd="3" presId="urn:microsoft.com/office/officeart/2005/8/layout/hList2"/>
    <dgm:cxn modelId="{21D6A597-7317-4160-97B6-367BC3AD7375}" type="presOf" srcId="{E89F2BC3-17BB-4B93-9A8B-13A3B27F65EA}" destId="{C4BB4DD9-AC6E-439E-A372-C878A174AB49}" srcOrd="0" destOrd="0" presId="urn:microsoft.com/office/officeart/2005/8/layout/hList2"/>
    <dgm:cxn modelId="{AFACC297-9431-4847-9532-AA1BFD054445}" type="presOf" srcId="{046619D0-73CF-4C5F-98CD-BD1B3996927E}" destId="{C4BB4DD9-AC6E-439E-A372-C878A174AB49}" srcOrd="0" destOrd="1" presId="urn:microsoft.com/office/officeart/2005/8/layout/hList2"/>
    <dgm:cxn modelId="{3DD698A1-1FF4-4E82-8496-DED0C5738AFE}" srcId="{FE934777-78E0-483F-870D-0F9AC7380A83}" destId="{046619D0-73CF-4C5F-98CD-BD1B3996927E}" srcOrd="1" destOrd="0" parTransId="{AFD8C110-BC65-469C-87A1-AABB7595FB95}" sibTransId="{43124256-E34E-4251-939B-1F22A85177C1}"/>
    <dgm:cxn modelId="{8FD539A7-2365-4760-AF4F-D0430C10441D}" srcId="{09F02973-349C-4007-8B60-3791746AD5F7}" destId="{E18EDBC9-5314-4D7D-9880-7F9078F6062C}" srcOrd="2" destOrd="0" parTransId="{036B9C78-7411-4C05-AFEE-C364D389D5D1}" sibTransId="{A64CB59C-2C83-4788-8500-28D69C996034}"/>
    <dgm:cxn modelId="{1DACD5AE-00C8-472D-B0BA-2F01F48A44DC}" type="presOf" srcId="{43C612F8-AD73-41E2-BE6E-1C49A81A4A9A}" destId="{720F47CE-78A7-4ECB-991F-D6CE262FBBA1}" srcOrd="0" destOrd="1" presId="urn:microsoft.com/office/officeart/2005/8/layout/hList2"/>
    <dgm:cxn modelId="{C1DBA5B2-7977-4763-9607-80679B8EF399}" type="presOf" srcId="{09F02973-349C-4007-8B60-3791746AD5F7}" destId="{720F47CE-78A7-4ECB-991F-D6CE262FBBA1}" srcOrd="0" destOrd="0" presId="urn:microsoft.com/office/officeart/2005/8/layout/hList2"/>
    <dgm:cxn modelId="{2918A5B6-3AF7-49A5-974E-0BC3EDE1FFD6}" srcId="{844575A4-4492-4990-9A9D-1E30C1974961}" destId="{3F020DEF-95D9-4975-A9EC-C06BEB5BD657}" srcOrd="1" destOrd="0" parTransId="{737426BF-6CAC-4870-B47E-80D70F3362CF}" sibTransId="{B283E66A-2222-4DF4-81BB-F792756D9A48}"/>
    <dgm:cxn modelId="{09A140BD-BCF6-430C-B907-E7849C74E5B8}" srcId="{FE934777-78E0-483F-870D-0F9AC7380A83}" destId="{E89F2BC3-17BB-4B93-9A8B-13A3B27F65EA}" srcOrd="0" destOrd="0" parTransId="{0C9D0C83-04E5-4F0D-9A3A-D8BC42037D2F}" sibTransId="{C350940A-42DD-469D-B885-DAFBE4A070A1}"/>
    <dgm:cxn modelId="{FAE14DDF-9EC8-4CAA-8A60-C68DB67C56F1}" srcId="{FE934777-78E0-483F-870D-0F9AC7380A83}" destId="{844575A4-4492-4990-9A9D-1E30C1974961}" srcOrd="2" destOrd="0" parTransId="{9CA849C6-194C-4995-A092-4DC8C254BE48}" sibTransId="{0CD23405-4EFE-4861-B0C9-F0306241E0B8}"/>
    <dgm:cxn modelId="{FB07AC3D-D649-4C9D-B25F-EE620F768086}" type="presParOf" srcId="{FA44E6B9-D839-4557-A98B-189CD5C189C4}" destId="{3EFCE0D9-427A-4F80-BDBB-4A5A23D09401}" srcOrd="0" destOrd="0" presId="urn:microsoft.com/office/officeart/2005/8/layout/hList2"/>
    <dgm:cxn modelId="{B4CA950C-C2EF-437F-AB15-E24FA60C891D}" type="presParOf" srcId="{3EFCE0D9-427A-4F80-BDBB-4A5A23D09401}" destId="{4D08C756-7BD2-479C-AB7D-CA7FE6A9DDE1}" srcOrd="0" destOrd="0" presId="urn:microsoft.com/office/officeart/2005/8/layout/hList2"/>
    <dgm:cxn modelId="{508F3140-9B89-4D4C-93FA-907B88B5D2AA}" type="presParOf" srcId="{3EFCE0D9-427A-4F80-BDBB-4A5A23D09401}" destId="{720F47CE-78A7-4ECB-991F-D6CE262FBBA1}" srcOrd="1" destOrd="0" presId="urn:microsoft.com/office/officeart/2005/8/layout/hList2"/>
    <dgm:cxn modelId="{402E39C0-A601-4BB7-AF36-B43C0F8921B9}" type="presParOf" srcId="{3EFCE0D9-427A-4F80-BDBB-4A5A23D09401}" destId="{CF83328C-1C53-4692-95B8-0B638FD0B991}" srcOrd="2" destOrd="0" presId="urn:microsoft.com/office/officeart/2005/8/layout/hList2"/>
    <dgm:cxn modelId="{4B46F2A7-EC17-4648-98B6-ABB374857DD1}" type="presParOf" srcId="{FA44E6B9-D839-4557-A98B-189CD5C189C4}" destId="{9C410ECE-FEAB-4E0E-BE60-0BA98CF94410}" srcOrd="1" destOrd="0" presId="urn:microsoft.com/office/officeart/2005/8/layout/hList2"/>
    <dgm:cxn modelId="{98CBEFAE-5C50-4484-A7A0-C0D2FEDCB52C}" type="presParOf" srcId="{FA44E6B9-D839-4557-A98B-189CD5C189C4}" destId="{8B5B28B2-D8F0-4803-8599-28126135411D}" srcOrd="2" destOrd="0" presId="urn:microsoft.com/office/officeart/2005/8/layout/hList2"/>
    <dgm:cxn modelId="{4B4B7FE4-5EC7-4F34-A399-654E212771E3}" type="presParOf" srcId="{8B5B28B2-D8F0-4803-8599-28126135411D}" destId="{12348AEC-1C44-44E8-9C02-F8155AD014F2}" srcOrd="0" destOrd="0" presId="urn:microsoft.com/office/officeart/2005/8/layout/hList2"/>
    <dgm:cxn modelId="{F4B3532D-CE6B-43A6-A5C0-B16A68961A15}" type="presParOf" srcId="{8B5B28B2-D8F0-4803-8599-28126135411D}" destId="{C4BB4DD9-AC6E-439E-A372-C878A174AB49}" srcOrd="1" destOrd="0" presId="urn:microsoft.com/office/officeart/2005/8/layout/hList2"/>
    <dgm:cxn modelId="{F66288D6-602A-49CA-8D9E-40BE153C2B24}" type="presParOf" srcId="{8B5B28B2-D8F0-4803-8599-28126135411D}" destId="{C48AE011-1CB4-4A60-A4FD-37FB14195530}"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5BED4A-828F-4C23-9C77-D44A96E1E2DC}">
      <dsp:nvSpPr>
        <dsp:cNvPr id="0" name=""/>
        <dsp:cNvSpPr/>
      </dsp:nvSpPr>
      <dsp:spPr>
        <a:xfrm>
          <a:off x="532288" y="0"/>
          <a:ext cx="5101772" cy="5101772"/>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A0C87F-76E0-43DD-8525-37FA04799509}">
      <dsp:nvSpPr>
        <dsp:cNvPr id="0" name=""/>
        <dsp:cNvSpPr/>
      </dsp:nvSpPr>
      <dsp:spPr>
        <a:xfrm>
          <a:off x="2299832" y="745886"/>
          <a:ext cx="4973431" cy="139821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a:ea typeface="+mn-lt"/>
              <a:cs typeface="+mn-lt"/>
            </a:rPr>
            <a:t>	IEP teams will also make individualized student 	decisions about Recovery Services </a:t>
          </a:r>
        </a:p>
        <a:p>
          <a:pPr marL="0" lvl="0" indent="0" algn="ctr" defTabSz="577850">
            <a:lnSpc>
              <a:spcPct val="90000"/>
            </a:lnSpc>
            <a:spcBef>
              <a:spcPct val="0"/>
            </a:spcBef>
            <a:spcAft>
              <a:spcPct val="35000"/>
            </a:spcAft>
            <a:buNone/>
          </a:pPr>
          <a:endParaRPr lang="en-US" sz="1000" b="1" kern="1200">
            <a:ea typeface="+mn-lt"/>
            <a:cs typeface="+mn-lt"/>
          </a:endParaRPr>
        </a:p>
        <a:p>
          <a:pPr marL="0" lvl="0" indent="0" algn="ctr" defTabSz="577850">
            <a:lnSpc>
              <a:spcPct val="90000"/>
            </a:lnSpc>
            <a:spcBef>
              <a:spcPct val="0"/>
            </a:spcBef>
            <a:spcAft>
              <a:spcPct val="35000"/>
            </a:spcAft>
            <a:buNone/>
          </a:pPr>
          <a:r>
            <a:rPr lang="en-US" sz="1000" kern="1200">
              <a:latin typeface="+mn-lt"/>
              <a:ea typeface="+mn-lt"/>
              <a:cs typeface="+mn-lt"/>
            </a:rPr>
            <a:t>These are </a:t>
          </a:r>
          <a:r>
            <a:rPr lang="en-US" sz="1000" kern="1200">
              <a:ea typeface="+mn-lt"/>
              <a:cs typeface="+mn-lt"/>
            </a:rPr>
            <a:t>additional services to address lack of appropriate progress on IEP goals due to missed or limited services or for other reasons as a result of the pandemic.</a:t>
          </a:r>
          <a:endParaRPr lang="en-US" sz="1000" kern="1200"/>
        </a:p>
      </dsp:txBody>
      <dsp:txXfrm>
        <a:off x="2368087" y="814141"/>
        <a:ext cx="4836921" cy="1261700"/>
      </dsp:txXfrm>
    </dsp:sp>
    <dsp:sp modelId="{86CA8CFB-30B5-4EE1-9CB8-9AEA6013CED4}">
      <dsp:nvSpPr>
        <dsp:cNvPr id="0" name=""/>
        <dsp:cNvSpPr/>
      </dsp:nvSpPr>
      <dsp:spPr>
        <a:xfrm>
          <a:off x="2229232" y="2323450"/>
          <a:ext cx="5072584" cy="2354748"/>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a:t>	Academic and Student Wellbeing Recovery Plans 	address the general needs of</a:t>
          </a:r>
          <a:r>
            <a:rPr lang="en-US" sz="1300" b="1" u="sng" kern="1200"/>
            <a:t> all </a:t>
          </a:r>
          <a:r>
            <a:rPr lang="en-US" sz="1300" b="1" kern="1200"/>
            <a:t>students resulting 	from building closures and COVID-19</a:t>
          </a:r>
          <a:r>
            <a:rPr lang="en-US" sz="1100" b="1" kern="1200"/>
            <a:t>:</a:t>
          </a:r>
        </a:p>
        <a:p>
          <a:pPr marL="0" lvl="0" indent="0" algn="l" defTabSz="577850">
            <a:lnSpc>
              <a:spcPct val="90000"/>
            </a:lnSpc>
            <a:spcBef>
              <a:spcPct val="0"/>
            </a:spcBef>
            <a:spcAft>
              <a:spcPct val="35000"/>
            </a:spcAft>
            <a:buNone/>
          </a:pPr>
          <a:r>
            <a:rPr lang="en-US" sz="1000" kern="1200"/>
            <a:t>-  Identification of specific diagnostic assessments by  grade level to identify gap in learning/wellbeing</a:t>
          </a:r>
        </a:p>
        <a:p>
          <a:pPr marL="0" lvl="0" indent="0" algn="l" defTabSz="577850">
            <a:lnSpc>
              <a:spcPct val="90000"/>
            </a:lnSpc>
            <a:spcBef>
              <a:spcPct val="0"/>
            </a:spcBef>
            <a:spcAft>
              <a:spcPct val="35000"/>
            </a:spcAft>
            <a:buFont typeface="Symbol" panose="05050102010706020507" pitchFamily="18" charset="2"/>
            <a:buNone/>
          </a:pPr>
          <a:r>
            <a:rPr lang="en-US" sz="1000" kern="1200"/>
            <a:t>- Inclusion of student data</a:t>
          </a:r>
        </a:p>
        <a:p>
          <a:pPr marL="0" lvl="0" indent="0" algn="l" defTabSz="577850">
            <a:lnSpc>
              <a:spcPct val="90000"/>
            </a:lnSpc>
            <a:spcBef>
              <a:spcPct val="0"/>
            </a:spcBef>
            <a:spcAft>
              <a:spcPct val="35000"/>
            </a:spcAft>
            <a:buFont typeface="Symbol" panose="05050102010706020507" pitchFamily="18" charset="2"/>
            <a:buNone/>
          </a:pPr>
          <a:r>
            <a:rPr lang="en-US" sz="1000" kern="1200"/>
            <a:t>- General student recovery supports to address disproportional impacts of the pandemic which will include additional instruction, well-being support and extracurricular opportunities </a:t>
          </a:r>
        </a:p>
        <a:p>
          <a:pPr marL="0" lvl="0" indent="0" algn="l" defTabSz="577850">
            <a:lnSpc>
              <a:spcPct val="90000"/>
            </a:lnSpc>
            <a:spcBef>
              <a:spcPct val="0"/>
            </a:spcBef>
            <a:spcAft>
              <a:spcPct val="35000"/>
            </a:spcAft>
            <a:buFont typeface="Symbol" panose="05050102010706020507" pitchFamily="18" charset="2"/>
            <a:buNone/>
          </a:pPr>
          <a:r>
            <a:rPr lang="en-US" sz="1000" kern="1200"/>
            <a:t>-Additional elements to improve positive learning and well being of students</a:t>
          </a:r>
        </a:p>
      </dsp:txBody>
      <dsp:txXfrm>
        <a:off x="2344181" y="2438399"/>
        <a:ext cx="4842686" cy="21248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83328C-1C53-4692-95B8-0B638FD0B991}">
      <dsp:nvSpPr>
        <dsp:cNvPr id="0" name=""/>
        <dsp:cNvSpPr/>
      </dsp:nvSpPr>
      <dsp:spPr>
        <a:xfrm>
          <a:off x="1597882" y="264629"/>
          <a:ext cx="3278681" cy="429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93919" bIns="0" numCol="1" spcCol="1270" anchor="t" anchorCtr="0">
          <a:noAutofit/>
        </a:bodyPr>
        <a:lstStyle/>
        <a:p>
          <a:pPr marL="0" lvl="0" indent="0" algn="l" defTabSz="1155700">
            <a:lnSpc>
              <a:spcPct val="90000"/>
            </a:lnSpc>
            <a:spcBef>
              <a:spcPct val="0"/>
            </a:spcBef>
            <a:spcAft>
              <a:spcPct val="35000"/>
            </a:spcAft>
            <a:buNone/>
          </a:pPr>
          <a:r>
            <a:rPr lang="en-US" sz="2600" kern="1200"/>
            <a:t>Staffing</a:t>
          </a:r>
        </a:p>
      </dsp:txBody>
      <dsp:txXfrm>
        <a:off x="1597882" y="264629"/>
        <a:ext cx="3278681" cy="429563"/>
      </dsp:txXfrm>
    </dsp:sp>
    <dsp:sp modelId="{720F47CE-78A7-4ECB-991F-D6CE262FBBA1}">
      <dsp:nvSpPr>
        <dsp:cNvPr id="0" name=""/>
        <dsp:cNvSpPr/>
      </dsp:nvSpPr>
      <dsp:spPr>
        <a:xfrm>
          <a:off x="488029" y="844196"/>
          <a:ext cx="5165276" cy="3810161"/>
        </a:xfrm>
        <a:prstGeom prst="rect">
          <a:avLst/>
        </a:prstGeom>
        <a:solidFill>
          <a:srgbClr val="FFFFFF"/>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393919" rIns="12090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a:latin typeface="Segoe UI"/>
              <a:cs typeface="Segoe UI"/>
            </a:rPr>
            <a:t>Options include:</a:t>
          </a:r>
        </a:p>
        <a:p>
          <a:pPr marL="342900" lvl="2" indent="-171450" algn="l" defTabSz="755650">
            <a:lnSpc>
              <a:spcPct val="90000"/>
            </a:lnSpc>
            <a:spcBef>
              <a:spcPct val="0"/>
            </a:spcBef>
            <a:spcAft>
              <a:spcPct val="15000"/>
            </a:spcAft>
            <a:buChar char="•"/>
          </a:pPr>
          <a:r>
            <a:rPr lang="en-US" sz="1700" kern="1200">
              <a:latin typeface="Segoe UI"/>
              <a:cs typeface="Segoe UI"/>
            </a:rPr>
            <a:t>Supplemental contracts for school district employees</a:t>
          </a:r>
        </a:p>
        <a:p>
          <a:pPr marL="342900" lvl="2" indent="-171450" algn="l" defTabSz="755650">
            <a:lnSpc>
              <a:spcPct val="90000"/>
            </a:lnSpc>
            <a:spcBef>
              <a:spcPct val="0"/>
            </a:spcBef>
            <a:spcAft>
              <a:spcPct val="15000"/>
            </a:spcAft>
            <a:buChar char="•"/>
          </a:pPr>
          <a:r>
            <a:rPr lang="en-US" sz="1700" kern="1200">
              <a:latin typeface="Segoe UI"/>
              <a:cs typeface="Segoe UI"/>
            </a:rPr>
            <a:t>Contracting with licensed or certificated staff or other educational entities</a:t>
          </a:r>
        </a:p>
        <a:p>
          <a:pPr marL="342900" lvl="2" indent="-171450" algn="l" defTabSz="755650">
            <a:lnSpc>
              <a:spcPct val="90000"/>
            </a:lnSpc>
            <a:spcBef>
              <a:spcPct val="0"/>
            </a:spcBef>
            <a:spcAft>
              <a:spcPct val="15000"/>
            </a:spcAft>
            <a:buChar char="•"/>
          </a:pPr>
          <a:r>
            <a:rPr lang="en-US" sz="1700" kern="1200">
              <a:latin typeface="Segoe UI"/>
              <a:cs typeface="Segoe UI"/>
            </a:rPr>
            <a:t>Working with other school district staff to provide additional services under the direct supervision and monitoring of special education staff</a:t>
          </a:r>
        </a:p>
        <a:p>
          <a:pPr marL="342900" lvl="2" indent="-171450" algn="l" defTabSz="755650">
            <a:lnSpc>
              <a:spcPct val="90000"/>
            </a:lnSpc>
            <a:spcBef>
              <a:spcPct val="0"/>
            </a:spcBef>
            <a:spcAft>
              <a:spcPct val="15000"/>
            </a:spcAft>
            <a:buChar char="•"/>
          </a:pPr>
          <a:r>
            <a:rPr lang="en-US" sz="1700" kern="1200">
              <a:latin typeface="Segoe UI"/>
              <a:cs typeface="Segoe UI"/>
            </a:rPr>
            <a:t>Collaborating with neighboring school districts and educational service districts (ESDs)</a:t>
          </a:r>
        </a:p>
        <a:p>
          <a:pPr marL="342900" lvl="2" indent="-171450" algn="l" defTabSz="755650">
            <a:lnSpc>
              <a:spcPct val="90000"/>
            </a:lnSpc>
            <a:spcBef>
              <a:spcPct val="0"/>
            </a:spcBef>
            <a:spcAft>
              <a:spcPct val="15000"/>
            </a:spcAft>
            <a:buChar char="•"/>
          </a:pPr>
          <a:r>
            <a:rPr lang="en-US" sz="1700" kern="1200">
              <a:latin typeface="Segoe UI"/>
              <a:cs typeface="Segoe UI"/>
            </a:rPr>
            <a:t>Interspersing recovery service with short breaks</a:t>
          </a:r>
        </a:p>
      </dsp:txBody>
      <dsp:txXfrm>
        <a:off x="488029" y="844196"/>
        <a:ext cx="5165276" cy="3810161"/>
      </dsp:txXfrm>
    </dsp:sp>
    <dsp:sp modelId="{4D08C756-7BD2-479C-AB7D-CA7FE6A9DDE1}">
      <dsp:nvSpPr>
        <dsp:cNvPr id="0" name=""/>
        <dsp:cNvSpPr/>
      </dsp:nvSpPr>
      <dsp:spPr>
        <a:xfrm>
          <a:off x="505263" y="0"/>
          <a:ext cx="1157203" cy="1157203"/>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C48AE011-1CB4-4A60-A4FD-37FB14195530}">
      <dsp:nvSpPr>
        <dsp:cNvPr id="0" name=""/>
        <dsp:cNvSpPr/>
      </dsp:nvSpPr>
      <dsp:spPr>
        <a:xfrm>
          <a:off x="7698157" y="317572"/>
          <a:ext cx="3235055" cy="350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93919" bIns="0" numCol="1" spcCol="1270" anchor="t" anchorCtr="0">
          <a:noAutofit/>
        </a:bodyPr>
        <a:lstStyle/>
        <a:p>
          <a:pPr marL="0" lvl="0" indent="0" algn="l" defTabSz="1155700">
            <a:lnSpc>
              <a:spcPct val="90000"/>
            </a:lnSpc>
            <a:spcBef>
              <a:spcPct val="0"/>
            </a:spcBef>
            <a:spcAft>
              <a:spcPct val="35000"/>
            </a:spcAft>
            <a:buNone/>
          </a:pPr>
          <a:r>
            <a:rPr lang="en-US" sz="2600" kern="1200"/>
            <a:t>Transportation</a:t>
          </a:r>
        </a:p>
      </dsp:txBody>
      <dsp:txXfrm>
        <a:off x="7698157" y="317572"/>
        <a:ext cx="3235055" cy="350212"/>
      </dsp:txXfrm>
    </dsp:sp>
    <dsp:sp modelId="{C4BB4DD9-AC6E-439E-A372-C878A174AB49}">
      <dsp:nvSpPr>
        <dsp:cNvPr id="0" name=""/>
        <dsp:cNvSpPr/>
      </dsp:nvSpPr>
      <dsp:spPr>
        <a:xfrm>
          <a:off x="6586903" y="851461"/>
          <a:ext cx="4721610" cy="4033360"/>
        </a:xfrm>
        <a:prstGeom prst="rect">
          <a:avLst/>
        </a:prstGeom>
        <a:no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393919" rIns="163576" bIns="163576" numCol="1" spcCol="1270" anchor="t" anchorCtr="0">
          <a:noAutofit/>
        </a:bodyPr>
        <a:lstStyle/>
        <a:p>
          <a:pPr marL="171450" lvl="1" indent="-171450" algn="l" defTabSz="800100">
            <a:lnSpc>
              <a:spcPct val="90000"/>
            </a:lnSpc>
            <a:spcBef>
              <a:spcPct val="0"/>
            </a:spcBef>
            <a:spcAft>
              <a:spcPct val="15000"/>
            </a:spcAft>
            <a:buChar char="•"/>
          </a:pPr>
          <a:r>
            <a:rPr lang="en-US" sz="1800" kern="1200">
              <a:latin typeface="Segoe UI"/>
              <a:ea typeface="+mn-lt"/>
              <a:cs typeface="Segoe UI"/>
            </a:rPr>
            <a:t>IEP teams should engage in proactive and collaborative problem solving between with local and regional transportation departments to ensure students have appropriate transportation</a:t>
          </a:r>
          <a:endParaRPr lang="en-US" sz="1800" kern="1200">
            <a:latin typeface="Segoe UI"/>
            <a:cs typeface="Segoe UI"/>
          </a:endParaRPr>
        </a:p>
        <a:p>
          <a:pPr marL="171450" lvl="1" indent="-171450" algn="l" defTabSz="800100">
            <a:lnSpc>
              <a:spcPct val="90000"/>
            </a:lnSpc>
            <a:spcBef>
              <a:spcPct val="0"/>
            </a:spcBef>
            <a:spcAft>
              <a:spcPct val="15000"/>
            </a:spcAft>
            <a:buChar char="•"/>
          </a:pPr>
          <a:endParaRPr lang="en-US" sz="1800" kern="1200">
            <a:latin typeface="Segoe UI" panose="020B0502040204020203" pitchFamily="34" charset="0"/>
            <a:cs typeface="Segoe UI" panose="020B0502040204020203" pitchFamily="34" charset="0"/>
          </a:endParaRPr>
        </a:p>
        <a:p>
          <a:pPr marL="171450" lvl="1" indent="-171450" algn="l" defTabSz="800100">
            <a:lnSpc>
              <a:spcPct val="90000"/>
            </a:lnSpc>
            <a:spcBef>
              <a:spcPct val="0"/>
            </a:spcBef>
            <a:spcAft>
              <a:spcPct val="15000"/>
            </a:spcAft>
            <a:buChar char="•"/>
          </a:pPr>
          <a:r>
            <a:rPr lang="en-US" sz="1800" kern="1200">
              <a:latin typeface="Segoe UI"/>
              <a:cs typeface="Segoe UI"/>
            </a:rPr>
            <a:t>Options include:</a:t>
          </a:r>
        </a:p>
        <a:p>
          <a:pPr marL="342900" lvl="2" indent="-171450" algn="l" defTabSz="800100">
            <a:lnSpc>
              <a:spcPct val="90000"/>
            </a:lnSpc>
            <a:spcBef>
              <a:spcPct val="0"/>
            </a:spcBef>
            <a:spcAft>
              <a:spcPct val="15000"/>
            </a:spcAft>
            <a:buChar char="•"/>
          </a:pPr>
          <a:r>
            <a:rPr lang="en-US" sz="1800" kern="1200">
              <a:latin typeface="Segoe UI"/>
              <a:cs typeface="Segoe UI"/>
            </a:rPr>
            <a:t>District and regional transportation</a:t>
          </a:r>
        </a:p>
        <a:p>
          <a:pPr marL="342900" lvl="2" indent="-171450" algn="l" defTabSz="800100">
            <a:lnSpc>
              <a:spcPct val="90000"/>
            </a:lnSpc>
            <a:spcBef>
              <a:spcPct val="0"/>
            </a:spcBef>
            <a:spcAft>
              <a:spcPct val="15000"/>
            </a:spcAft>
            <a:buChar char="•"/>
          </a:pPr>
          <a:r>
            <a:rPr lang="en-US" sz="1800" kern="1200">
              <a:latin typeface="Segoe UI"/>
              <a:cs typeface="Segoe UI"/>
            </a:rPr>
            <a:t>Shared agreements</a:t>
          </a:r>
        </a:p>
        <a:p>
          <a:pPr marL="342900" lvl="2" indent="-171450" algn="l" defTabSz="800100">
            <a:lnSpc>
              <a:spcPct val="90000"/>
            </a:lnSpc>
            <a:spcBef>
              <a:spcPct val="0"/>
            </a:spcBef>
            <a:spcAft>
              <a:spcPct val="15000"/>
            </a:spcAft>
            <a:buChar char="•"/>
          </a:pPr>
          <a:r>
            <a:rPr lang="en-US" sz="1800" kern="1200">
              <a:latin typeface="Segoe UI"/>
              <a:cs typeface="Segoe UI"/>
            </a:rPr>
            <a:t>Private Transportation options</a:t>
          </a:r>
        </a:p>
        <a:p>
          <a:pPr marL="342900" lvl="2" indent="-171450" algn="l" defTabSz="800100">
            <a:lnSpc>
              <a:spcPct val="90000"/>
            </a:lnSpc>
            <a:spcBef>
              <a:spcPct val="0"/>
            </a:spcBef>
            <a:spcAft>
              <a:spcPct val="15000"/>
            </a:spcAft>
            <a:buChar char="•"/>
          </a:pPr>
          <a:r>
            <a:rPr lang="en-US" sz="1800" kern="1200">
              <a:latin typeface="Segoe UI"/>
              <a:cs typeface="Segoe UI"/>
            </a:rPr>
            <a:t>Parent reimbursement for travel costs</a:t>
          </a:r>
        </a:p>
      </dsp:txBody>
      <dsp:txXfrm>
        <a:off x="6586903" y="851461"/>
        <a:ext cx="4721610" cy="4033360"/>
      </dsp:txXfrm>
    </dsp:sp>
    <dsp:sp modelId="{12348AEC-1C44-44E8-9C02-F8155AD014F2}">
      <dsp:nvSpPr>
        <dsp:cNvPr id="0" name=""/>
        <dsp:cNvSpPr/>
      </dsp:nvSpPr>
      <dsp:spPr>
        <a:xfrm>
          <a:off x="6307464" y="87970"/>
          <a:ext cx="1335228" cy="133522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2B79E4-ABEE-48B5-934C-A05F18B350D0}" type="datetimeFigureOut">
              <a:rPr lang="en-US" smtClean="0"/>
              <a:t>6/1/2021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81032E-8435-4810-B872-D429860A9133}" type="slidenum">
              <a:rPr lang="en-US" smtClean="0"/>
              <a:t>‹#›</a:t>
            </a:fld>
            <a:endParaRPr lang="en-US"/>
          </a:p>
        </p:txBody>
      </p:sp>
    </p:spTree>
    <p:extLst>
      <p:ext uri="{BB962C8B-B14F-4D97-AF65-F5344CB8AC3E}">
        <p14:creationId xmlns:p14="http://schemas.microsoft.com/office/powerpoint/2010/main" val="1573279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a46d8277ba_29_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a46d8277ba_29_7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a:solidFill>
                  <a:schemeClr val="tx1"/>
                </a:solidFill>
                <a:effectLst/>
                <a:latin typeface="+mn-lt"/>
                <a:ea typeface="+mn-ea"/>
                <a:cs typeface="+mn-cs"/>
              </a:rPr>
              <a:t>Tania</a:t>
            </a:r>
          </a:p>
        </p:txBody>
      </p:sp>
      <p:sp>
        <p:nvSpPr>
          <p:cNvPr id="406" name="Google Shape;406;ga46d8277ba_29_7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Alex: </a:t>
            </a:r>
          </a:p>
          <a:p>
            <a:r>
              <a:rPr lang="en-US"/>
              <a:t>So Today we will be talking about the IEP team decisions about recovery services and providing a summary of  </a:t>
            </a:r>
            <a:r>
              <a:rPr lang="en-US" b="1"/>
              <a:t>the Special Education Recovery Guidance for 2021 and Beyond…</a:t>
            </a:r>
            <a:r>
              <a:rPr lang="en-US"/>
              <a:t>speaking specifically to transition recovery services. You can see that link here and we dropping it into chat. </a:t>
            </a:r>
          </a:p>
          <a:p>
            <a:endParaRPr lang="en-US"/>
          </a:p>
          <a:p>
            <a:r>
              <a:rPr lang="en-US"/>
              <a:t>So What are Recovery Services?</a:t>
            </a:r>
          </a:p>
          <a:p>
            <a:endParaRPr lang="en-US"/>
          </a:p>
          <a:p>
            <a:r>
              <a:rPr lang="en-US"/>
              <a:t>They are additional services to address </a:t>
            </a:r>
            <a:r>
              <a:rPr lang="en-US" b="1"/>
              <a:t>lack</a:t>
            </a:r>
            <a:r>
              <a:rPr lang="en-US"/>
              <a:t> of appropriate progress on IEP goals due to missed or limited services </a:t>
            </a:r>
            <a:r>
              <a:rPr lang="en-US" b="1"/>
              <a:t>or for other </a:t>
            </a:r>
            <a:r>
              <a:rPr lang="en-US"/>
              <a:t>reasons as a result of the pandemic. Districts will need to have these recovery service discussions during IEP team meetings over the next year. For some students these decisions may be able to wait until their annual IEP review date and for some students this conversation may need to take place more urgently.</a:t>
            </a:r>
          </a:p>
          <a:p>
            <a:endParaRPr lang="en-US"/>
          </a:p>
          <a:p>
            <a:r>
              <a:rPr lang="en-US"/>
              <a:t>Lets go to the next slide and we will dig a little deeper into our guidance</a:t>
            </a:r>
          </a:p>
          <a:p>
            <a:endParaRPr lang="en-US"/>
          </a:p>
        </p:txBody>
      </p:sp>
      <p:sp>
        <p:nvSpPr>
          <p:cNvPr id="4" name="Slide Number Placeholder 3"/>
          <p:cNvSpPr>
            <a:spLocks noGrp="1"/>
          </p:cNvSpPr>
          <p:nvPr>
            <p:ph type="sldNum" sz="quarter" idx="5"/>
          </p:nvPr>
        </p:nvSpPr>
        <p:spPr/>
        <p:txBody>
          <a:bodyPr/>
          <a:lstStyle/>
          <a:p>
            <a:fld id="{E881032E-8435-4810-B872-D429860A9133}" type="slidenum">
              <a:rPr lang="en-US" smtClean="0"/>
              <a:t>10</a:t>
            </a:fld>
            <a:endParaRPr lang="en-US"/>
          </a:p>
        </p:txBody>
      </p:sp>
    </p:spTree>
    <p:extLst>
      <p:ext uri="{BB962C8B-B14F-4D97-AF65-F5344CB8AC3E}">
        <p14:creationId xmlns:p14="http://schemas.microsoft.com/office/powerpoint/2010/main" val="1107322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Tania</a:t>
            </a:r>
          </a:p>
          <a:p>
            <a:endParaRPr lang="en-US"/>
          </a:p>
        </p:txBody>
      </p:sp>
      <p:sp>
        <p:nvSpPr>
          <p:cNvPr id="4" name="Slide Number Placeholder 3"/>
          <p:cNvSpPr>
            <a:spLocks noGrp="1"/>
          </p:cNvSpPr>
          <p:nvPr>
            <p:ph type="sldNum" sz="quarter" idx="5"/>
          </p:nvPr>
        </p:nvSpPr>
        <p:spPr/>
        <p:txBody>
          <a:bodyPr/>
          <a:lstStyle/>
          <a:p>
            <a:fld id="{E881032E-8435-4810-B872-D429860A9133}" type="slidenum">
              <a:rPr lang="en-US" smtClean="0"/>
              <a:t>11</a:t>
            </a:fld>
            <a:endParaRPr lang="en-US"/>
          </a:p>
        </p:txBody>
      </p:sp>
    </p:spTree>
    <p:extLst>
      <p:ext uri="{BB962C8B-B14F-4D97-AF65-F5344CB8AC3E}">
        <p14:creationId xmlns:p14="http://schemas.microsoft.com/office/powerpoint/2010/main" val="3811270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Tania</a:t>
            </a:r>
          </a:p>
        </p:txBody>
      </p:sp>
      <p:sp>
        <p:nvSpPr>
          <p:cNvPr id="4" name="Slide Number Placeholder 3"/>
          <p:cNvSpPr>
            <a:spLocks noGrp="1"/>
          </p:cNvSpPr>
          <p:nvPr>
            <p:ph type="sldNum" sz="quarter" idx="5"/>
          </p:nvPr>
        </p:nvSpPr>
        <p:spPr/>
        <p:txBody>
          <a:bodyPr/>
          <a:lstStyle/>
          <a:p>
            <a:fld id="{E881032E-8435-4810-B872-D429860A9133}" type="slidenum">
              <a:rPr lang="en-US" smtClean="0"/>
              <a:t>12</a:t>
            </a:fld>
            <a:endParaRPr lang="en-US"/>
          </a:p>
        </p:txBody>
      </p:sp>
    </p:spTree>
    <p:extLst>
      <p:ext uri="{BB962C8B-B14F-4D97-AF65-F5344CB8AC3E}">
        <p14:creationId xmlns:p14="http://schemas.microsoft.com/office/powerpoint/2010/main" val="14283570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Tania</a:t>
            </a:r>
          </a:p>
          <a:p>
            <a:endParaRPr lang="en-US"/>
          </a:p>
          <a:p>
            <a:endParaRPr lang="en-US"/>
          </a:p>
        </p:txBody>
      </p:sp>
      <p:sp>
        <p:nvSpPr>
          <p:cNvPr id="4" name="Slide Number Placeholder 3"/>
          <p:cNvSpPr>
            <a:spLocks noGrp="1"/>
          </p:cNvSpPr>
          <p:nvPr>
            <p:ph type="sldNum" sz="quarter" idx="5"/>
          </p:nvPr>
        </p:nvSpPr>
        <p:spPr/>
        <p:txBody>
          <a:bodyPr/>
          <a:lstStyle/>
          <a:p>
            <a:fld id="{E881032E-8435-4810-B872-D429860A9133}" type="slidenum">
              <a:rPr lang="en-US" smtClean="0"/>
              <a:t>13</a:t>
            </a:fld>
            <a:endParaRPr lang="en-US"/>
          </a:p>
        </p:txBody>
      </p:sp>
    </p:spTree>
    <p:extLst>
      <p:ext uri="{BB962C8B-B14F-4D97-AF65-F5344CB8AC3E}">
        <p14:creationId xmlns:p14="http://schemas.microsoft.com/office/powerpoint/2010/main" val="619125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Tania</a:t>
            </a:r>
          </a:p>
        </p:txBody>
      </p:sp>
      <p:sp>
        <p:nvSpPr>
          <p:cNvPr id="4" name="Slide Number Placeholder 3"/>
          <p:cNvSpPr>
            <a:spLocks noGrp="1"/>
          </p:cNvSpPr>
          <p:nvPr>
            <p:ph type="sldNum" sz="quarter" idx="5"/>
          </p:nvPr>
        </p:nvSpPr>
        <p:spPr/>
        <p:txBody>
          <a:bodyPr/>
          <a:lstStyle/>
          <a:p>
            <a:fld id="{E881032E-8435-4810-B872-D429860A9133}" type="slidenum">
              <a:rPr lang="en-US" smtClean="0"/>
              <a:t>14</a:t>
            </a:fld>
            <a:endParaRPr lang="en-US"/>
          </a:p>
        </p:txBody>
      </p:sp>
    </p:spTree>
    <p:extLst>
      <p:ext uri="{BB962C8B-B14F-4D97-AF65-F5344CB8AC3E}">
        <p14:creationId xmlns:p14="http://schemas.microsoft.com/office/powerpoint/2010/main" val="36327294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Tania</a:t>
            </a:r>
          </a:p>
          <a:p>
            <a:endParaRPr lang="en-US"/>
          </a:p>
        </p:txBody>
      </p:sp>
      <p:sp>
        <p:nvSpPr>
          <p:cNvPr id="4" name="Slide Number Placeholder 3"/>
          <p:cNvSpPr>
            <a:spLocks noGrp="1"/>
          </p:cNvSpPr>
          <p:nvPr>
            <p:ph type="sldNum" sz="quarter" idx="5"/>
          </p:nvPr>
        </p:nvSpPr>
        <p:spPr/>
        <p:txBody>
          <a:bodyPr/>
          <a:lstStyle/>
          <a:p>
            <a:fld id="{E881032E-8435-4810-B872-D429860A9133}" type="slidenum">
              <a:rPr lang="en-US" smtClean="0"/>
              <a:t>15</a:t>
            </a:fld>
            <a:endParaRPr lang="en-US"/>
          </a:p>
        </p:txBody>
      </p:sp>
    </p:spTree>
    <p:extLst>
      <p:ext uri="{BB962C8B-B14F-4D97-AF65-F5344CB8AC3E}">
        <p14:creationId xmlns:p14="http://schemas.microsoft.com/office/powerpoint/2010/main" val="1530583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Tania</a:t>
            </a:r>
          </a:p>
          <a:p>
            <a:endParaRPr lang="en-US"/>
          </a:p>
        </p:txBody>
      </p:sp>
      <p:sp>
        <p:nvSpPr>
          <p:cNvPr id="4" name="Slide Number Placeholder 3"/>
          <p:cNvSpPr>
            <a:spLocks noGrp="1"/>
          </p:cNvSpPr>
          <p:nvPr>
            <p:ph type="sldNum" sz="quarter" idx="5"/>
          </p:nvPr>
        </p:nvSpPr>
        <p:spPr/>
        <p:txBody>
          <a:bodyPr/>
          <a:lstStyle/>
          <a:p>
            <a:fld id="{E881032E-8435-4810-B872-D429860A9133}" type="slidenum">
              <a:rPr lang="en-US" smtClean="0"/>
              <a:t>16</a:t>
            </a:fld>
            <a:endParaRPr lang="en-US"/>
          </a:p>
        </p:txBody>
      </p:sp>
    </p:spTree>
    <p:extLst>
      <p:ext uri="{BB962C8B-B14F-4D97-AF65-F5344CB8AC3E}">
        <p14:creationId xmlns:p14="http://schemas.microsoft.com/office/powerpoint/2010/main" val="31489601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Tania</a:t>
            </a:r>
          </a:p>
          <a:p>
            <a:endParaRPr lang="en-US"/>
          </a:p>
        </p:txBody>
      </p:sp>
      <p:sp>
        <p:nvSpPr>
          <p:cNvPr id="4" name="Slide Number Placeholder 3"/>
          <p:cNvSpPr>
            <a:spLocks noGrp="1"/>
          </p:cNvSpPr>
          <p:nvPr>
            <p:ph type="sldNum" sz="quarter" idx="5"/>
          </p:nvPr>
        </p:nvSpPr>
        <p:spPr/>
        <p:txBody>
          <a:bodyPr/>
          <a:lstStyle/>
          <a:p>
            <a:fld id="{E881032E-8435-4810-B872-D429860A9133}" type="slidenum">
              <a:rPr lang="en-US" smtClean="0"/>
              <a:t>17</a:t>
            </a:fld>
            <a:endParaRPr lang="en-US"/>
          </a:p>
        </p:txBody>
      </p:sp>
    </p:spTree>
    <p:extLst>
      <p:ext uri="{BB962C8B-B14F-4D97-AF65-F5344CB8AC3E}">
        <p14:creationId xmlns:p14="http://schemas.microsoft.com/office/powerpoint/2010/main" val="40954187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Tania</a:t>
            </a:r>
          </a:p>
          <a:p>
            <a:r>
              <a:rPr lang="en-US"/>
              <a:t>Recovery services are a process that happens for every student with an IEP. We have tried to frame the following slides to include some specifics for what that it looks like for Transition. Process mirror </a:t>
            </a:r>
            <a:r>
              <a:rPr lang="en-US" err="1"/>
              <a:t>eachother</a:t>
            </a:r>
            <a:endParaRPr lang="en-US"/>
          </a:p>
        </p:txBody>
      </p:sp>
      <p:sp>
        <p:nvSpPr>
          <p:cNvPr id="4" name="Slide Number Placeholder 3"/>
          <p:cNvSpPr>
            <a:spLocks noGrp="1"/>
          </p:cNvSpPr>
          <p:nvPr>
            <p:ph type="sldNum" sz="quarter" idx="5"/>
          </p:nvPr>
        </p:nvSpPr>
        <p:spPr/>
        <p:txBody>
          <a:bodyPr/>
          <a:lstStyle/>
          <a:p>
            <a:fld id="{E881032E-8435-4810-B872-D429860A9133}" type="slidenum">
              <a:rPr lang="en-US" smtClean="0"/>
              <a:t>18</a:t>
            </a:fld>
            <a:endParaRPr lang="en-US"/>
          </a:p>
        </p:txBody>
      </p:sp>
    </p:spTree>
    <p:extLst>
      <p:ext uri="{BB962C8B-B14F-4D97-AF65-F5344CB8AC3E}">
        <p14:creationId xmlns:p14="http://schemas.microsoft.com/office/powerpoint/2010/main" val="35820073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Tania </a:t>
            </a:r>
          </a:p>
        </p:txBody>
      </p:sp>
      <p:sp>
        <p:nvSpPr>
          <p:cNvPr id="4" name="Slide Number Placeholder 3"/>
          <p:cNvSpPr>
            <a:spLocks noGrp="1"/>
          </p:cNvSpPr>
          <p:nvPr>
            <p:ph type="sldNum" sz="quarter" idx="5"/>
          </p:nvPr>
        </p:nvSpPr>
        <p:spPr/>
        <p:txBody>
          <a:bodyPr/>
          <a:lstStyle/>
          <a:p>
            <a:fld id="{E881032E-8435-4810-B872-D429860A9133}" type="slidenum">
              <a:rPr lang="en-US" smtClean="0"/>
              <a:t>19</a:t>
            </a:fld>
            <a:endParaRPr lang="en-US"/>
          </a:p>
        </p:txBody>
      </p:sp>
    </p:spTree>
    <p:extLst>
      <p:ext uri="{BB962C8B-B14F-4D97-AF65-F5344CB8AC3E}">
        <p14:creationId xmlns:p14="http://schemas.microsoft.com/office/powerpoint/2010/main" val="1062477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c6d127f811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c6d127f811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Tania: Those of us representing OSPI respectfully acknowledge that this </a:t>
            </a:r>
            <a:r>
              <a:rPr lang="en-US" sz="1200" b="0" i="0" kern="1200">
                <a:solidFill>
                  <a:schemeClr val="tx1"/>
                </a:solidFill>
                <a:effectLst/>
                <a:latin typeface="+mn-lt"/>
                <a:ea typeface="+mn-ea"/>
                <a:cs typeface="+mn-cs"/>
              </a:rPr>
              <a:t>state agency is located on the traditional lands of the Squaxin Island Nation, descendants of the maritime people who lived and prospered along the shores of the southernmost inlets of the Salish Sea. We make this acknowledgement to open a space of recognition, inclusion, and respect for our sovereign tribal partners and all indigenous students, families, and staff in our communities.</a:t>
            </a:r>
            <a:endParaRPr lang="en-US" sz="1200" kern="1200">
              <a:solidFill>
                <a:schemeClr val="tx1"/>
              </a:solidFill>
              <a:effectLst/>
              <a:latin typeface="+mn-lt"/>
              <a:ea typeface="+mn-ea"/>
              <a:cs typeface="+mn-cs"/>
            </a:endParaRPr>
          </a:p>
        </p:txBody>
      </p:sp>
      <p:sp>
        <p:nvSpPr>
          <p:cNvPr id="414" name="Google Shape;414;gc6d127f811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a:t>Alex: This slide provides some further clarity for expectations for Transition Recovery Services:</a:t>
            </a:r>
          </a:p>
          <a:p>
            <a:endParaRPr lang="en-US" sz="1000"/>
          </a:p>
          <a:p>
            <a:r>
              <a:rPr lang="en-US" sz="1000"/>
              <a:t>Transition Recovery services  just like all recovery decisions should be reviewed and considered for every student with an IEP. Transition Recovery services will be specific to those students of transition age, 16 to beyond 21</a:t>
            </a:r>
          </a:p>
          <a:p>
            <a:endParaRPr lang="en-US" sz="1000"/>
          </a:p>
          <a:p>
            <a:r>
              <a:rPr lang="en-US" sz="1000"/>
              <a:t>IEP decisions on Recovery Services should be based on what the expected level of progress on the pre COVID IEP and Transition plan </a:t>
            </a:r>
            <a:r>
              <a:rPr lang="en-US" sz="1000" b="1"/>
              <a:t>if the pandemic had not occurred</a:t>
            </a:r>
          </a:p>
          <a:p>
            <a:r>
              <a:rPr lang="en-US" sz="1000"/>
              <a:t>Families and students should not have to make a request for this process to occur, it should be a part of the </a:t>
            </a:r>
            <a:r>
              <a:rPr lang="en-US" sz="1000" b="1"/>
              <a:t>IEP process</a:t>
            </a:r>
          </a:p>
          <a:p>
            <a:endParaRPr lang="en-US" sz="1000"/>
          </a:p>
          <a:p>
            <a:r>
              <a:rPr lang="en-US" sz="1000"/>
              <a:t>Lastly Transition Recovery Services should :</a:t>
            </a:r>
          </a:p>
          <a:p>
            <a:pPr marL="1089025" lvl="1" indent="-333375">
              <a:lnSpc>
                <a:spcPct val="100000"/>
              </a:lnSpc>
              <a:spcBef>
                <a:spcPts val="0"/>
              </a:spcBef>
              <a:spcAft>
                <a:spcPts val="1200"/>
              </a:spcAft>
              <a:buFont typeface="Wingdings" panose="05000000000000000000" pitchFamily="2" charset="2"/>
              <a:buChar char="§"/>
            </a:pPr>
            <a:r>
              <a:rPr lang="en-US" sz="1000">
                <a:cs typeface="Segoe UI"/>
              </a:rPr>
              <a:t>Address a lack of reasonable progress on IEP goals or the IEP transition Plan.</a:t>
            </a:r>
          </a:p>
          <a:p>
            <a:pPr marL="1089025" lvl="1" indent="-333375">
              <a:lnSpc>
                <a:spcPct val="100000"/>
              </a:lnSpc>
              <a:spcBef>
                <a:spcPts val="0"/>
              </a:spcBef>
              <a:spcAft>
                <a:spcPts val="1200"/>
              </a:spcAft>
              <a:buFont typeface="Wingdings" panose="05000000000000000000" pitchFamily="2" charset="2"/>
              <a:buChar char="§"/>
            </a:pPr>
            <a:r>
              <a:rPr lang="en-US" sz="1000">
                <a:cs typeface="Segoe UI"/>
              </a:rPr>
              <a:t>Provide missed or limited special education or related services AND also</a:t>
            </a:r>
          </a:p>
          <a:p>
            <a:pPr marL="1089025" lvl="1" indent="-333375">
              <a:lnSpc>
                <a:spcPct val="100000"/>
              </a:lnSpc>
              <a:spcBef>
                <a:spcPts val="0"/>
              </a:spcBef>
              <a:spcAft>
                <a:spcPts val="1200"/>
              </a:spcAft>
              <a:buFont typeface="Wingdings" panose="05000000000000000000" pitchFamily="2" charset="2"/>
              <a:buChar char="§"/>
            </a:pPr>
            <a:r>
              <a:rPr lang="en-US" sz="1000">
                <a:cs typeface="Segoe UI"/>
              </a:rPr>
              <a:t>Support the students to return to expected levels progress towards their post secondary goals (as indicated in the IEP Transition Plan and HSBP).</a:t>
            </a:r>
          </a:p>
          <a:p>
            <a:pPr marL="1546225" lvl="2" indent="-333375">
              <a:lnSpc>
                <a:spcPct val="100000"/>
              </a:lnSpc>
              <a:spcBef>
                <a:spcPts val="0"/>
              </a:spcBef>
              <a:spcAft>
                <a:spcPts val="1200"/>
              </a:spcAft>
              <a:buFont typeface="Wingdings" panose="05000000000000000000" pitchFamily="2" charset="2"/>
              <a:buChar char="§"/>
            </a:pPr>
            <a:r>
              <a:rPr lang="en-US" sz="1000">
                <a:cs typeface="Segoe UI"/>
              </a:rPr>
              <a:t>This last point is underlined because it is a unique consideration for transition recovery services</a:t>
            </a:r>
          </a:p>
          <a:p>
            <a:endParaRPr lang="en-US" sz="1000"/>
          </a:p>
        </p:txBody>
      </p:sp>
      <p:sp>
        <p:nvSpPr>
          <p:cNvPr id="4" name="Slide Number Placeholder 3"/>
          <p:cNvSpPr>
            <a:spLocks noGrp="1"/>
          </p:cNvSpPr>
          <p:nvPr>
            <p:ph type="sldNum" sz="quarter" idx="5"/>
          </p:nvPr>
        </p:nvSpPr>
        <p:spPr/>
        <p:txBody>
          <a:bodyPr/>
          <a:lstStyle/>
          <a:p>
            <a:fld id="{E881032E-8435-4810-B872-D429860A9133}" type="slidenum">
              <a:rPr lang="en-US" smtClean="0"/>
              <a:t>20</a:t>
            </a:fld>
            <a:endParaRPr lang="en-US"/>
          </a:p>
        </p:txBody>
      </p:sp>
    </p:spTree>
    <p:extLst>
      <p:ext uri="{BB962C8B-B14F-4D97-AF65-F5344CB8AC3E}">
        <p14:creationId xmlns:p14="http://schemas.microsoft.com/office/powerpoint/2010/main" val="10487063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Alex</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Transition recovery services just like all recover services are generally going to be provided outside of the school day. This can include over summer, over school breaks, outside of school hours or on district release days.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Individual Student recovery services will be determined by the IEP and will be based off of a students IEP goals, and transition plan. Some examples are included here so for example this could look like :</a:t>
            </a:r>
            <a:endParaRPr lang="en-US">
              <a:cs typeface="Calibri"/>
            </a:endParaRPr>
          </a:p>
          <a:p>
            <a:pPr marL="171450" indent="-171450">
              <a:buFont typeface="Arial" panose="020B0604020202020204" pitchFamily="34" charset="0"/>
              <a:buChar char="•"/>
            </a:pPr>
            <a:r>
              <a:rPr lang="en-US"/>
              <a:t>Job shadowing</a:t>
            </a:r>
            <a:endParaRPr lang="en-US">
              <a:cs typeface="Calibri"/>
            </a:endParaRPr>
          </a:p>
          <a:p>
            <a:pPr marL="171450" indent="-171450">
              <a:buFont typeface="Arial" panose="020B0604020202020204" pitchFamily="34" charset="0"/>
              <a:buChar char="•"/>
            </a:pPr>
            <a:r>
              <a:rPr lang="en-US"/>
              <a:t>Support for job preparation skills</a:t>
            </a:r>
            <a:endParaRPr lang="en-US">
              <a:cs typeface="Calibri"/>
            </a:endParaRPr>
          </a:p>
          <a:p>
            <a:pPr marL="171450" indent="-171450">
              <a:buFont typeface="Arial" panose="020B0604020202020204" pitchFamily="34" charset="0"/>
              <a:buChar char="•"/>
            </a:pPr>
            <a:r>
              <a:rPr lang="en-US"/>
              <a:t>Support to apply for eligibility with supported employment and make other key agency linkages (such as DVR and DDA)</a:t>
            </a:r>
            <a:endParaRPr lang="en-US">
              <a:cs typeface="Calibri"/>
            </a:endParaRPr>
          </a:p>
          <a:p>
            <a:pPr marL="0" indent="0">
              <a:buFont typeface="Arial" panose="020B0604020202020204" pitchFamily="34" charset="0"/>
              <a:buNone/>
            </a:pPr>
            <a:endParaRPr lang="en-US"/>
          </a:p>
          <a:p>
            <a:pPr marL="0" indent="0">
              <a:buFont typeface="Arial" panose="020B0604020202020204" pitchFamily="34" charset="0"/>
              <a:buNone/>
            </a:pPr>
            <a:r>
              <a:rPr lang="en-US"/>
              <a:t>This could also look like special education support for IEP goals such as:</a:t>
            </a:r>
            <a:endParaRPr lang="en-US">
              <a:cs typeface="Calibri"/>
            </a:endParaRPr>
          </a:p>
          <a:p>
            <a:pPr marL="171450" indent="-171450">
              <a:buFont typeface="Arial" panose="020B0604020202020204" pitchFamily="34" charset="0"/>
              <a:buChar char="•"/>
            </a:pPr>
            <a:r>
              <a:rPr lang="en-US"/>
              <a:t>Making a resume</a:t>
            </a:r>
            <a:endParaRPr lang="en-US">
              <a:cs typeface="Calibri"/>
            </a:endParaRPr>
          </a:p>
          <a:p>
            <a:pPr marL="171450" indent="-171450">
              <a:buFont typeface="Arial" panose="020B0604020202020204" pitchFamily="34" charset="0"/>
              <a:buChar char="•"/>
            </a:pPr>
            <a:r>
              <a:rPr lang="en-US"/>
              <a:t>Completing job and education applications</a:t>
            </a:r>
            <a:endParaRPr lang="en-US">
              <a:cs typeface="Calibri"/>
            </a:endParaRPr>
          </a:p>
          <a:p>
            <a:pPr marL="171450" indent="-171450">
              <a:buFont typeface="Arial" panose="020B0604020202020204" pitchFamily="34" charset="0"/>
              <a:buChar char="•"/>
            </a:pPr>
            <a:r>
              <a:rPr lang="en-US"/>
              <a:t>Working on money management skills</a:t>
            </a:r>
          </a:p>
          <a:p>
            <a:pPr marL="171450" indent="-171450">
              <a:buFont typeface="Arial" panose="020B0604020202020204" pitchFamily="34" charset="0"/>
              <a:buChar char="•"/>
            </a:pPr>
            <a:r>
              <a:rPr lang="en-US">
                <a:cs typeface="Calibri"/>
              </a:rPr>
              <a:t>Improving functional communication</a:t>
            </a:r>
          </a:p>
          <a:p>
            <a:pPr marL="171450" indent="-171450">
              <a:buFont typeface="Arial" panose="020B0604020202020204" pitchFamily="34" charset="0"/>
              <a:buChar char="•"/>
            </a:pPr>
            <a:r>
              <a:rPr lang="en-US"/>
              <a:t>Independently use the public transit system</a:t>
            </a:r>
            <a:endParaRPr lang="en-US">
              <a:cs typeface="Calibri"/>
            </a:endParaRPr>
          </a:p>
          <a:p>
            <a:endParaRPr lang="en-US" b="1">
              <a:highlight>
                <a:srgbClr val="FFFF00"/>
              </a:highlight>
            </a:endParaRPr>
          </a:p>
          <a:p>
            <a:r>
              <a:rPr lang="en-US" b="1"/>
              <a:t>Kick it to Cinda for added content (2-3 minutes)</a:t>
            </a:r>
          </a:p>
          <a:p>
            <a:pPr marL="171450" indent="-171450">
              <a:buFont typeface="Arial" panose="020B0604020202020204" pitchFamily="34" charset="0"/>
              <a:buChar char="•"/>
            </a:pPr>
            <a:r>
              <a:rPr lang="en-US" b="0"/>
              <a:t>Jump in with the importance of robust applicable transition plan, does a transition plan reflect current goals and needs. IEP team decision</a:t>
            </a:r>
          </a:p>
          <a:p>
            <a:endParaRPr lang="en-US" b="1">
              <a:highlight>
                <a:srgbClr val="FFFF00"/>
              </a:highlight>
            </a:endParaRPr>
          </a:p>
        </p:txBody>
      </p:sp>
      <p:sp>
        <p:nvSpPr>
          <p:cNvPr id="4" name="Slide Number Placeholder 3"/>
          <p:cNvSpPr>
            <a:spLocks noGrp="1"/>
          </p:cNvSpPr>
          <p:nvPr>
            <p:ph type="sldNum" sz="quarter" idx="5"/>
          </p:nvPr>
        </p:nvSpPr>
        <p:spPr/>
        <p:txBody>
          <a:bodyPr/>
          <a:lstStyle/>
          <a:p>
            <a:fld id="{E881032E-8435-4810-B872-D429860A9133}" type="slidenum">
              <a:rPr lang="en-US" smtClean="0"/>
              <a:t>21</a:t>
            </a:fld>
            <a:endParaRPr lang="en-US"/>
          </a:p>
        </p:txBody>
      </p:sp>
    </p:spTree>
    <p:extLst>
      <p:ext uri="{BB962C8B-B14F-4D97-AF65-F5344CB8AC3E}">
        <p14:creationId xmlns:p14="http://schemas.microsoft.com/office/powerpoint/2010/main" val="29554942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Alyssa</a:t>
            </a:r>
          </a:p>
          <a:p>
            <a:endParaRPr lang="en-US"/>
          </a:p>
        </p:txBody>
      </p:sp>
      <p:sp>
        <p:nvSpPr>
          <p:cNvPr id="4" name="Slide Number Placeholder 3"/>
          <p:cNvSpPr>
            <a:spLocks noGrp="1"/>
          </p:cNvSpPr>
          <p:nvPr>
            <p:ph type="sldNum" sz="quarter" idx="5"/>
          </p:nvPr>
        </p:nvSpPr>
        <p:spPr/>
        <p:txBody>
          <a:bodyPr/>
          <a:lstStyle/>
          <a:p>
            <a:fld id="{E881032E-8435-4810-B872-D429860A9133}" type="slidenum">
              <a:rPr lang="en-US" smtClean="0"/>
              <a:t>22</a:t>
            </a:fld>
            <a:endParaRPr lang="en-US"/>
          </a:p>
        </p:txBody>
      </p:sp>
    </p:spTree>
    <p:extLst>
      <p:ext uri="{BB962C8B-B14F-4D97-AF65-F5344CB8AC3E}">
        <p14:creationId xmlns:p14="http://schemas.microsoft.com/office/powerpoint/2010/main" val="28866294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Alyssa</a:t>
            </a:r>
          </a:p>
        </p:txBody>
      </p:sp>
      <p:sp>
        <p:nvSpPr>
          <p:cNvPr id="4" name="Slide Number Placeholder 3"/>
          <p:cNvSpPr>
            <a:spLocks noGrp="1"/>
          </p:cNvSpPr>
          <p:nvPr>
            <p:ph type="sldNum" sz="quarter" idx="5"/>
          </p:nvPr>
        </p:nvSpPr>
        <p:spPr/>
        <p:txBody>
          <a:bodyPr/>
          <a:lstStyle/>
          <a:p>
            <a:fld id="{E881032E-8435-4810-B872-D429860A9133}" type="slidenum">
              <a:rPr lang="en-US" smtClean="0"/>
              <a:t>23</a:t>
            </a:fld>
            <a:endParaRPr lang="en-US"/>
          </a:p>
        </p:txBody>
      </p:sp>
    </p:spTree>
    <p:extLst>
      <p:ext uri="{BB962C8B-B14F-4D97-AF65-F5344CB8AC3E}">
        <p14:creationId xmlns:p14="http://schemas.microsoft.com/office/powerpoint/2010/main" val="36811204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Alex</a:t>
            </a:r>
          </a:p>
          <a:p>
            <a:r>
              <a:rPr lang="en-US"/>
              <a:t>Providing Recovery Services.</a:t>
            </a:r>
          </a:p>
          <a:p>
            <a:pPr marL="171450" indent="-171450">
              <a:buFont typeface="Arial" panose="020B0604020202020204" pitchFamily="34" charset="0"/>
              <a:buChar char="•"/>
            </a:pPr>
            <a:r>
              <a:rPr lang="en-US"/>
              <a:t>The IEP team will determine a students need for recovery services including the schedule, timeline, areas of services and amount of services. </a:t>
            </a:r>
          </a:p>
          <a:p>
            <a:pPr marL="171450" indent="-171450">
              <a:buFont typeface="Arial" panose="020B0604020202020204" pitchFamily="34" charset="0"/>
              <a:buChar char="•"/>
            </a:pPr>
            <a:r>
              <a:rPr lang="en-US"/>
              <a:t>These decisions are individualized based on the student’s present level of performance compared to expected progress if the pandemic had not occurred. </a:t>
            </a:r>
          </a:p>
          <a:p>
            <a:pPr marL="171450" indent="-171450">
              <a:buFont typeface="Arial" panose="020B0604020202020204" pitchFamily="34" charset="0"/>
              <a:buChar char="•"/>
            </a:pPr>
            <a:r>
              <a:rPr lang="en-US"/>
              <a:t>Recovery Services should be inclusive and aligned to the students LRE to the greatest extent possible AND</a:t>
            </a:r>
          </a:p>
          <a:p>
            <a:pPr marL="171450" indent="-171450">
              <a:buFont typeface="Arial" panose="020B0604020202020204" pitchFamily="34" charset="0"/>
              <a:buChar char="•"/>
            </a:pPr>
            <a:r>
              <a:rPr lang="en-US"/>
              <a:t>Should consider agency linkages, current employment and or access to services from other adult agencies</a:t>
            </a:r>
          </a:p>
          <a:p>
            <a:pPr marL="0" indent="0">
              <a:buFont typeface="Arial" panose="020B0604020202020204" pitchFamily="34" charset="0"/>
              <a:buNone/>
            </a:pPr>
            <a:endParaRPr lang="en-US"/>
          </a:p>
          <a:p>
            <a:pPr marL="0" indent="0">
              <a:buFont typeface="Arial" panose="020B0604020202020204" pitchFamily="34" charset="0"/>
              <a:buNone/>
            </a:pPr>
            <a:r>
              <a:rPr lang="en-US" b="1"/>
              <a:t>Kick it to Cinda: </a:t>
            </a:r>
          </a:p>
          <a:p>
            <a:pPr marL="171450" indent="-171450">
              <a:buFont typeface="Arial" panose="020B0604020202020204" pitchFamily="34" charset="0"/>
              <a:buChar char="•"/>
            </a:pPr>
            <a:r>
              <a:rPr lang="en-US"/>
              <a:t>Speak to importance of agency linkages</a:t>
            </a:r>
          </a:p>
          <a:p>
            <a:pPr marL="171450" indent="-171450">
              <a:buFont typeface="Arial" panose="020B0604020202020204" pitchFamily="34" charset="0"/>
              <a:buChar char="•"/>
            </a:pPr>
            <a:r>
              <a:rPr lang="en-US"/>
              <a:t>Working with current employment/access not against it</a:t>
            </a:r>
          </a:p>
        </p:txBody>
      </p:sp>
      <p:sp>
        <p:nvSpPr>
          <p:cNvPr id="4" name="Slide Number Placeholder 3"/>
          <p:cNvSpPr>
            <a:spLocks noGrp="1"/>
          </p:cNvSpPr>
          <p:nvPr>
            <p:ph type="sldNum" sz="quarter" idx="5"/>
          </p:nvPr>
        </p:nvSpPr>
        <p:spPr/>
        <p:txBody>
          <a:bodyPr/>
          <a:lstStyle/>
          <a:p>
            <a:fld id="{E881032E-8435-4810-B872-D429860A9133}" type="slidenum">
              <a:rPr lang="en-US" smtClean="0"/>
              <a:t>24</a:t>
            </a:fld>
            <a:endParaRPr lang="en-US"/>
          </a:p>
        </p:txBody>
      </p:sp>
    </p:spTree>
    <p:extLst>
      <p:ext uri="{BB962C8B-B14F-4D97-AF65-F5344CB8AC3E}">
        <p14:creationId xmlns:p14="http://schemas.microsoft.com/office/powerpoint/2010/main" val="31953598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Alex</a:t>
            </a:r>
          </a:p>
        </p:txBody>
      </p:sp>
      <p:sp>
        <p:nvSpPr>
          <p:cNvPr id="4" name="Slide Number Placeholder 3"/>
          <p:cNvSpPr>
            <a:spLocks noGrp="1"/>
          </p:cNvSpPr>
          <p:nvPr>
            <p:ph type="sldNum" sz="quarter" idx="5"/>
          </p:nvPr>
        </p:nvSpPr>
        <p:spPr/>
        <p:txBody>
          <a:bodyPr/>
          <a:lstStyle/>
          <a:p>
            <a:fld id="{E881032E-8435-4810-B872-D429860A9133}" type="slidenum">
              <a:rPr lang="en-US" smtClean="0"/>
              <a:t>25</a:t>
            </a:fld>
            <a:endParaRPr lang="en-US"/>
          </a:p>
        </p:txBody>
      </p:sp>
    </p:spTree>
    <p:extLst>
      <p:ext uri="{BB962C8B-B14F-4D97-AF65-F5344CB8AC3E}">
        <p14:creationId xmlns:p14="http://schemas.microsoft.com/office/powerpoint/2010/main" val="20664060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Alex</a:t>
            </a:r>
          </a:p>
          <a:p>
            <a:pPr>
              <a:defRPr/>
            </a:pPr>
            <a:r>
              <a:rPr lang="en-US"/>
              <a:t>Generally,  recovery services will be provided outside of the school day and OSPI is aware that this will be an ongoing challenge. IEP teams and school districts have long implemented a variety of approaches for both staffing and transportation for transition services and are encouraged to continue to implement these and expand current practices. You will see a few of these listed here and in our guidance document.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For Staffing districts are encouraged to continue to proactively explore options such as supplemental contracts for district staff, contracting with licensed providers…..</a:t>
            </a: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r>
              <a:rPr lang="en-US"/>
              <a:t>For Transportation, IEP teams should engage in proactive and collaborative problem solving with their transportation departments. We connected with the OSPI Transportation Supervisor when working on this guidance and they referenced that transportation is like a complex puzzle that early planning and collaboration is required to fit all the pieces together to serve students. Options for transportation are included here and these include district and regional transportation….</a:t>
            </a:r>
            <a:endParaRPr lang="en-US">
              <a:cs typeface="Calibri"/>
            </a:endParaRPr>
          </a:p>
        </p:txBody>
      </p:sp>
      <p:sp>
        <p:nvSpPr>
          <p:cNvPr id="4" name="Slide Number Placeholder 3"/>
          <p:cNvSpPr>
            <a:spLocks noGrp="1"/>
          </p:cNvSpPr>
          <p:nvPr>
            <p:ph type="sldNum" sz="quarter" idx="5"/>
          </p:nvPr>
        </p:nvSpPr>
        <p:spPr/>
        <p:txBody>
          <a:bodyPr/>
          <a:lstStyle/>
          <a:p>
            <a:fld id="{E881032E-8435-4810-B872-D429860A9133}" type="slidenum">
              <a:rPr lang="en-US" smtClean="0"/>
              <a:t>26</a:t>
            </a:fld>
            <a:endParaRPr lang="en-US"/>
          </a:p>
        </p:txBody>
      </p:sp>
    </p:spTree>
    <p:extLst>
      <p:ext uri="{BB962C8B-B14F-4D97-AF65-F5344CB8AC3E}">
        <p14:creationId xmlns:p14="http://schemas.microsoft.com/office/powerpoint/2010/main" val="10826547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Jen</a:t>
            </a:r>
          </a:p>
        </p:txBody>
      </p:sp>
      <p:sp>
        <p:nvSpPr>
          <p:cNvPr id="4" name="Slide Number Placeholder 3"/>
          <p:cNvSpPr>
            <a:spLocks noGrp="1"/>
          </p:cNvSpPr>
          <p:nvPr>
            <p:ph type="sldNum" sz="quarter" idx="5"/>
          </p:nvPr>
        </p:nvSpPr>
        <p:spPr/>
        <p:txBody>
          <a:bodyPr/>
          <a:lstStyle/>
          <a:p>
            <a:fld id="{E881032E-8435-4810-B872-D429860A9133}" type="slidenum">
              <a:rPr lang="en-US" smtClean="0"/>
              <a:t>27</a:t>
            </a:fld>
            <a:endParaRPr lang="en-US"/>
          </a:p>
        </p:txBody>
      </p:sp>
    </p:spTree>
    <p:extLst>
      <p:ext uri="{BB962C8B-B14F-4D97-AF65-F5344CB8AC3E}">
        <p14:creationId xmlns:p14="http://schemas.microsoft.com/office/powerpoint/2010/main" val="9126119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Jen</a:t>
            </a:r>
          </a:p>
          <a:p>
            <a:endParaRPr lang="en-US">
              <a:cs typeface="Calibri"/>
            </a:endParaRPr>
          </a:p>
          <a:p>
            <a:r>
              <a:rPr lang="en-US">
                <a:cs typeface="Calibri"/>
              </a:rPr>
              <a:t>Last bullet:  </a:t>
            </a:r>
            <a:r>
              <a:rPr lang="en-US"/>
              <a:t>The funding in the proviso is fixed, so if the total funding associated with the headcount of students served exceeds available funds, </a:t>
            </a:r>
          </a:p>
          <a:p>
            <a:endParaRPr lang="en-US">
              <a:cs typeface="Calibri"/>
            </a:endParaRPr>
          </a:p>
          <a:p>
            <a:r>
              <a:rPr lang="en-US">
                <a:cs typeface="Calibri"/>
              </a:rPr>
              <a:t>If asked, the Tier 1/Tier 2 funding (based on number of students in LRE 1) is not part of the rate calculation because it's already factored into the district's special education rate.</a:t>
            </a:r>
          </a:p>
        </p:txBody>
      </p:sp>
      <p:sp>
        <p:nvSpPr>
          <p:cNvPr id="4" name="Slide Number Placeholder 3"/>
          <p:cNvSpPr>
            <a:spLocks noGrp="1"/>
          </p:cNvSpPr>
          <p:nvPr>
            <p:ph type="sldNum" sz="quarter" idx="5"/>
          </p:nvPr>
        </p:nvSpPr>
        <p:spPr/>
        <p:txBody>
          <a:bodyPr/>
          <a:lstStyle/>
          <a:p>
            <a:fld id="{E881032E-8435-4810-B872-D429860A9133}" type="slidenum">
              <a:rPr lang="en-US" smtClean="0"/>
              <a:t>28</a:t>
            </a:fld>
            <a:endParaRPr lang="en-US"/>
          </a:p>
        </p:txBody>
      </p:sp>
    </p:spTree>
    <p:extLst>
      <p:ext uri="{BB962C8B-B14F-4D97-AF65-F5344CB8AC3E}">
        <p14:creationId xmlns:p14="http://schemas.microsoft.com/office/powerpoint/2010/main" val="15057605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Jen</a:t>
            </a:r>
            <a:endParaRPr lang="en-US"/>
          </a:p>
          <a:p>
            <a:r>
              <a:rPr lang="en-US">
                <a:cs typeface="Calibri"/>
              </a:rPr>
              <a:t>Here are some additional funding sources that could be used to assist in providing transition recovery services.</a:t>
            </a:r>
            <a:endParaRPr lang="en-US"/>
          </a:p>
        </p:txBody>
      </p:sp>
      <p:sp>
        <p:nvSpPr>
          <p:cNvPr id="4" name="Slide Number Placeholder 3"/>
          <p:cNvSpPr>
            <a:spLocks noGrp="1"/>
          </p:cNvSpPr>
          <p:nvPr>
            <p:ph type="sldNum" sz="quarter" idx="5"/>
          </p:nvPr>
        </p:nvSpPr>
        <p:spPr/>
        <p:txBody>
          <a:bodyPr/>
          <a:lstStyle/>
          <a:p>
            <a:fld id="{E881032E-8435-4810-B872-D429860A9133}" type="slidenum">
              <a:rPr lang="en-US" smtClean="0"/>
              <a:t>29</a:t>
            </a:fld>
            <a:endParaRPr lang="en-US"/>
          </a:p>
        </p:txBody>
      </p:sp>
    </p:spTree>
    <p:extLst>
      <p:ext uri="{BB962C8B-B14F-4D97-AF65-F5344CB8AC3E}">
        <p14:creationId xmlns:p14="http://schemas.microsoft.com/office/powerpoint/2010/main" val="3336305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a46d8277ba_4_0:notes"/>
          <p:cNvSpPr>
            <a:spLocks noGrp="1" noRot="1" noChangeAspect="1"/>
          </p:cNvSpPr>
          <p:nvPr>
            <p:ph type="sldImg" idx="2"/>
          </p:nvPr>
        </p:nvSpPr>
        <p:spPr>
          <a:xfrm>
            <a:off x="2603500" y="344488"/>
            <a:ext cx="1651000" cy="928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1" name="Google Shape;421;ga46d8277ba_4_0:notes"/>
          <p:cNvSpPr txBox="1">
            <a:spLocks noGrp="1"/>
          </p:cNvSpPr>
          <p:nvPr>
            <p:ph type="body" idx="1"/>
          </p:nvPr>
        </p:nvSpPr>
        <p:spPr>
          <a:xfrm>
            <a:off x="685800" y="1324749"/>
            <a:ext cx="5486400" cy="108388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422" name="Google Shape;422;ga46d8277ba_4_0:notes"/>
          <p:cNvSpPr txBox="1">
            <a:spLocks noGrp="1"/>
          </p:cNvSpPr>
          <p:nvPr>
            <p:ph type="sldNum" idx="12"/>
          </p:nvPr>
        </p:nvSpPr>
        <p:spPr>
          <a:xfrm>
            <a:off x="3884613" y="2614611"/>
            <a:ext cx="2971800" cy="138114"/>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3</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Tania</a:t>
            </a:r>
          </a:p>
        </p:txBody>
      </p:sp>
      <p:sp>
        <p:nvSpPr>
          <p:cNvPr id="4" name="Slide Number Placeholder 3"/>
          <p:cNvSpPr>
            <a:spLocks noGrp="1"/>
          </p:cNvSpPr>
          <p:nvPr>
            <p:ph type="sldNum" sz="quarter" idx="5"/>
          </p:nvPr>
        </p:nvSpPr>
        <p:spPr/>
        <p:txBody>
          <a:bodyPr/>
          <a:lstStyle/>
          <a:p>
            <a:fld id="{E881032E-8435-4810-B872-D429860A9133}" type="slidenum">
              <a:rPr lang="en-US" smtClean="0"/>
              <a:t>30</a:t>
            </a:fld>
            <a:endParaRPr lang="en-US"/>
          </a:p>
        </p:txBody>
      </p:sp>
    </p:spTree>
    <p:extLst>
      <p:ext uri="{BB962C8B-B14F-4D97-AF65-F5344CB8AC3E}">
        <p14:creationId xmlns:p14="http://schemas.microsoft.com/office/powerpoint/2010/main" val="26051356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trike="noStrike"/>
              <a:t>Tania</a:t>
            </a:r>
            <a:endParaRPr lang="en-US" strike="sngStrike"/>
          </a:p>
        </p:txBody>
      </p:sp>
      <p:sp>
        <p:nvSpPr>
          <p:cNvPr id="4" name="Slide Number Placeholder 3"/>
          <p:cNvSpPr>
            <a:spLocks noGrp="1"/>
          </p:cNvSpPr>
          <p:nvPr>
            <p:ph type="sldNum" sz="quarter" idx="5"/>
          </p:nvPr>
        </p:nvSpPr>
        <p:spPr/>
        <p:txBody>
          <a:bodyPr/>
          <a:lstStyle/>
          <a:p>
            <a:fld id="{E881032E-8435-4810-B872-D429860A9133}" type="slidenum">
              <a:rPr lang="en-US" smtClean="0"/>
              <a:t>31</a:t>
            </a:fld>
            <a:endParaRPr lang="en-US"/>
          </a:p>
        </p:txBody>
      </p:sp>
    </p:spTree>
    <p:extLst>
      <p:ext uri="{BB962C8B-B14F-4D97-AF65-F5344CB8AC3E}">
        <p14:creationId xmlns:p14="http://schemas.microsoft.com/office/powerpoint/2010/main" val="1067007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Tania</a:t>
            </a:r>
          </a:p>
        </p:txBody>
      </p:sp>
      <p:sp>
        <p:nvSpPr>
          <p:cNvPr id="4" name="Slide Number Placeholder 3"/>
          <p:cNvSpPr>
            <a:spLocks noGrp="1"/>
          </p:cNvSpPr>
          <p:nvPr>
            <p:ph type="sldNum" sz="quarter" idx="5"/>
          </p:nvPr>
        </p:nvSpPr>
        <p:spPr/>
        <p:txBody>
          <a:bodyPr/>
          <a:lstStyle/>
          <a:p>
            <a:fld id="{E881032E-8435-4810-B872-D429860A9133}" type="slidenum">
              <a:rPr lang="en-US" smtClean="0"/>
              <a:t>32</a:t>
            </a:fld>
            <a:endParaRPr lang="en-US"/>
          </a:p>
        </p:txBody>
      </p:sp>
    </p:spTree>
    <p:extLst>
      <p:ext uri="{BB962C8B-B14F-4D97-AF65-F5344CB8AC3E}">
        <p14:creationId xmlns:p14="http://schemas.microsoft.com/office/powerpoint/2010/main" val="9212104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3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9" name="Google Shape;499;p35:notes"/>
          <p:cNvSpPr txBox="1">
            <a:spLocks noGrp="1"/>
          </p:cNvSpPr>
          <p:nvPr>
            <p:ph type="body" idx="1"/>
          </p:nvPr>
        </p:nvSpPr>
        <p:spPr>
          <a:xfrm>
            <a:off x="701040" y="4473894"/>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a:t>Tania - </a:t>
            </a:r>
            <a:endParaRPr/>
          </a:p>
        </p:txBody>
      </p:sp>
      <p:sp>
        <p:nvSpPr>
          <p:cNvPr id="500" name="Google Shape;500;p35:notes"/>
          <p:cNvSpPr txBox="1">
            <a:spLocks noGrp="1"/>
          </p:cNvSpPr>
          <p:nvPr>
            <p:ph type="dt" idx="10"/>
          </p:nvPr>
        </p:nvSpPr>
        <p:spPr>
          <a:xfrm>
            <a:off x="3970938" y="2"/>
            <a:ext cx="3037840" cy="466434"/>
          </a:xfrm>
          <a:prstGeom prst="rect">
            <a:avLst/>
          </a:prstGeom>
          <a:noFill/>
          <a:ln>
            <a:noFill/>
          </a:ln>
        </p:spPr>
        <p:txBody>
          <a:bodyPr spcFirstLastPara="1" wrap="square" lIns="93175" tIns="46575" rIns="93175" bIns="46575"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Tania</a:t>
            </a:r>
          </a:p>
        </p:txBody>
      </p:sp>
      <p:sp>
        <p:nvSpPr>
          <p:cNvPr id="4" name="Slide Number Placeholder 3"/>
          <p:cNvSpPr>
            <a:spLocks noGrp="1"/>
          </p:cNvSpPr>
          <p:nvPr>
            <p:ph type="sldNum" sz="quarter" idx="5"/>
          </p:nvPr>
        </p:nvSpPr>
        <p:spPr/>
        <p:txBody>
          <a:bodyPr/>
          <a:lstStyle/>
          <a:p>
            <a:fld id="{E881032E-8435-4810-B872-D429860A9133}" type="slidenum">
              <a:rPr lang="en-US" smtClean="0"/>
              <a:t>34</a:t>
            </a:fld>
            <a:endParaRPr lang="en-US"/>
          </a:p>
        </p:txBody>
      </p:sp>
    </p:spTree>
    <p:extLst>
      <p:ext uri="{BB962C8B-B14F-4D97-AF65-F5344CB8AC3E}">
        <p14:creationId xmlns:p14="http://schemas.microsoft.com/office/powerpoint/2010/main" val="217670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Run of show:</a:t>
            </a:r>
            <a:endParaRPr lang="en-US">
              <a:effectLst/>
            </a:endParaRPr>
          </a:p>
          <a:p>
            <a:r>
              <a:rPr lang="en-US" sz="1200" kern="1200">
                <a:solidFill>
                  <a:schemeClr val="tx1"/>
                </a:solidFill>
                <a:effectLst/>
                <a:latin typeface="+mn-lt"/>
                <a:ea typeface="+mn-ea"/>
                <a:cs typeface="+mn-cs"/>
              </a:rPr>
              <a:t>Slides 1 to 8 – Tania – 7 minutes</a:t>
            </a:r>
            <a:endParaRPr lang="en-US">
              <a:effectLst/>
            </a:endParaRPr>
          </a:p>
          <a:p>
            <a:r>
              <a:rPr lang="en-US" sz="1200" kern="1200">
                <a:solidFill>
                  <a:schemeClr val="tx1"/>
                </a:solidFill>
                <a:effectLst/>
                <a:latin typeface="+mn-lt"/>
                <a:ea typeface="+mn-ea"/>
                <a:cs typeface="+mn-cs"/>
              </a:rPr>
              <a:t>Slides 9 to 10 – Alex – 4 minutes</a:t>
            </a:r>
            <a:endParaRPr lang="en-US">
              <a:effectLst/>
            </a:endParaRPr>
          </a:p>
          <a:p>
            <a:r>
              <a:rPr lang="en-US" sz="1200" kern="1200">
                <a:solidFill>
                  <a:schemeClr val="tx1"/>
                </a:solidFill>
                <a:effectLst/>
                <a:latin typeface="+mn-lt"/>
                <a:ea typeface="+mn-ea"/>
                <a:cs typeface="+mn-cs"/>
              </a:rPr>
              <a:t>Slides 11 to 19 – Tania – 12 minutes</a:t>
            </a:r>
            <a:endParaRPr lang="en-US">
              <a:effectLst/>
            </a:endParaRPr>
          </a:p>
          <a:p>
            <a:r>
              <a:rPr lang="en-US" sz="1200" kern="1200">
                <a:solidFill>
                  <a:schemeClr val="tx1"/>
                </a:solidFill>
                <a:effectLst/>
                <a:latin typeface="+mn-lt"/>
                <a:ea typeface="+mn-ea"/>
                <a:cs typeface="+mn-cs"/>
              </a:rPr>
              <a:t>Slides 20 to 21 – Alex &amp; (Cinda:21) – 7 minutes</a:t>
            </a:r>
            <a:endParaRPr lang="en-US">
              <a:effectLst/>
            </a:endParaRPr>
          </a:p>
          <a:p>
            <a:r>
              <a:rPr lang="en-US" sz="1200" kern="1200">
                <a:solidFill>
                  <a:schemeClr val="tx1"/>
                </a:solidFill>
                <a:effectLst/>
                <a:latin typeface="+mn-lt"/>
                <a:ea typeface="+mn-ea"/>
                <a:cs typeface="+mn-cs"/>
              </a:rPr>
              <a:t>Slides 22 to 23 – Alyssa – 4 minutes</a:t>
            </a:r>
            <a:endParaRPr lang="en-US">
              <a:effectLst/>
            </a:endParaRPr>
          </a:p>
          <a:p>
            <a:r>
              <a:rPr lang="en-US" sz="1200" kern="1200">
                <a:solidFill>
                  <a:schemeClr val="tx1"/>
                </a:solidFill>
                <a:effectLst/>
                <a:latin typeface="+mn-lt"/>
                <a:ea typeface="+mn-ea"/>
                <a:cs typeface="+mn-cs"/>
              </a:rPr>
              <a:t>Slides 24 to 26 – Alex &amp; (Cinda:26) – 5 minutes</a:t>
            </a:r>
            <a:endParaRPr lang="en-US">
              <a:effectLst/>
            </a:endParaRPr>
          </a:p>
          <a:p>
            <a:r>
              <a:rPr lang="en-US" sz="1200" kern="1200">
                <a:solidFill>
                  <a:schemeClr val="tx1"/>
                </a:solidFill>
                <a:effectLst/>
                <a:latin typeface="+mn-lt"/>
                <a:ea typeface="+mn-ea"/>
                <a:cs typeface="+mn-cs"/>
              </a:rPr>
              <a:t>Slides 27  to 29 – Jen – 5 minutes</a:t>
            </a:r>
            <a:endParaRPr lang="en-US">
              <a:effectLst/>
            </a:endParaRPr>
          </a:p>
          <a:p>
            <a:r>
              <a:rPr lang="en-US" sz="1200" kern="1200">
                <a:solidFill>
                  <a:schemeClr val="tx1"/>
                </a:solidFill>
                <a:effectLst/>
                <a:latin typeface="+mn-lt"/>
                <a:ea typeface="+mn-ea"/>
                <a:cs typeface="+mn-cs"/>
              </a:rPr>
              <a:t>Slides 30 to close – Tania – 6 minutes</a:t>
            </a:r>
            <a:endParaRPr lang="en-US">
              <a:effectLst/>
            </a:endParaRPr>
          </a:p>
          <a:p>
            <a:r>
              <a:rPr lang="en-US" sz="1200" kern="1200">
                <a:solidFill>
                  <a:schemeClr val="tx1"/>
                </a:solidFill>
                <a:effectLst/>
                <a:latin typeface="+mn-lt"/>
                <a:ea typeface="+mn-ea"/>
                <a:cs typeface="+mn-cs"/>
              </a:rPr>
              <a:t>Total time=50 minutes</a:t>
            </a:r>
            <a:endParaRPr lang="en-US">
              <a:effectLst/>
            </a:endParaRPr>
          </a:p>
          <a:p>
            <a:endParaRPr lang="en-US" sz="1200" b="1" i="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881032E-8435-4810-B872-D429860A9133}" type="slidenum">
              <a:rPr lang="en-US" smtClean="0"/>
              <a:t>4</a:t>
            </a:fld>
            <a:endParaRPr lang="en-US"/>
          </a:p>
        </p:txBody>
      </p:sp>
    </p:spTree>
    <p:extLst>
      <p:ext uri="{BB962C8B-B14F-4D97-AF65-F5344CB8AC3E}">
        <p14:creationId xmlns:p14="http://schemas.microsoft.com/office/powerpoint/2010/main" val="1901691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a46d8277ba_19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a46d8277ba_19_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a:t>Tania</a:t>
            </a:r>
            <a:endParaRPr/>
          </a:p>
        </p:txBody>
      </p:sp>
      <p:sp>
        <p:nvSpPr>
          <p:cNvPr id="457" name="Google Shape;457;ga46d8277ba_19_2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Tania</a:t>
            </a:r>
            <a:endParaRPr lang="en-US"/>
          </a:p>
        </p:txBody>
      </p:sp>
      <p:sp>
        <p:nvSpPr>
          <p:cNvPr id="4" name="Slide Number Placeholder 3"/>
          <p:cNvSpPr>
            <a:spLocks noGrp="1"/>
          </p:cNvSpPr>
          <p:nvPr>
            <p:ph type="sldNum" sz="quarter" idx="5"/>
          </p:nvPr>
        </p:nvSpPr>
        <p:spPr/>
        <p:txBody>
          <a:bodyPr/>
          <a:lstStyle/>
          <a:p>
            <a:fld id="{E881032E-8435-4810-B872-D429860A9133}" type="slidenum">
              <a:rPr lang="en-US" smtClean="0"/>
              <a:t>6</a:t>
            </a:fld>
            <a:endParaRPr lang="en-US"/>
          </a:p>
        </p:txBody>
      </p:sp>
    </p:spTree>
    <p:extLst>
      <p:ext uri="{BB962C8B-B14F-4D97-AF65-F5344CB8AC3E}">
        <p14:creationId xmlns:p14="http://schemas.microsoft.com/office/powerpoint/2010/main" val="4016191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Tania</a:t>
            </a:r>
          </a:p>
        </p:txBody>
      </p:sp>
      <p:sp>
        <p:nvSpPr>
          <p:cNvPr id="4" name="Slide Number Placeholder 3"/>
          <p:cNvSpPr>
            <a:spLocks noGrp="1"/>
          </p:cNvSpPr>
          <p:nvPr>
            <p:ph type="sldNum" sz="quarter" idx="5"/>
          </p:nvPr>
        </p:nvSpPr>
        <p:spPr/>
        <p:txBody>
          <a:bodyPr/>
          <a:lstStyle/>
          <a:p>
            <a:fld id="{E881032E-8435-4810-B872-D429860A9133}" type="slidenum">
              <a:rPr lang="en-US" smtClean="0"/>
              <a:t>7</a:t>
            </a:fld>
            <a:endParaRPr lang="en-US"/>
          </a:p>
        </p:txBody>
      </p:sp>
    </p:spTree>
    <p:extLst>
      <p:ext uri="{BB962C8B-B14F-4D97-AF65-F5344CB8AC3E}">
        <p14:creationId xmlns:p14="http://schemas.microsoft.com/office/powerpoint/2010/main" val="1644876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a46d8277ba_9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6" name="Google Shape;466;ga46d8277ba_9_0:notes"/>
          <p:cNvSpPr txBox="1">
            <a:spLocks noGrp="1"/>
          </p:cNvSpPr>
          <p:nvPr>
            <p:ph type="body" idx="1"/>
          </p:nvPr>
        </p:nvSpPr>
        <p:spPr>
          <a:xfrm>
            <a:off x="701040" y="4473894"/>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r>
              <a:rPr lang="en-US"/>
              <a:t>Tania</a:t>
            </a:r>
            <a:endParaRPr/>
          </a:p>
        </p:txBody>
      </p:sp>
      <p:sp>
        <p:nvSpPr>
          <p:cNvPr id="467" name="Google Shape;467;ga46d8277ba_9_0:notes"/>
          <p:cNvSpPr txBox="1">
            <a:spLocks noGrp="1"/>
          </p:cNvSpPr>
          <p:nvPr>
            <p:ph type="dt" idx="10"/>
          </p:nvPr>
        </p:nvSpPr>
        <p:spPr>
          <a:xfrm>
            <a:off x="3970938" y="2"/>
            <a:ext cx="3037840" cy="466434"/>
          </a:xfrm>
          <a:prstGeom prst="rect">
            <a:avLst/>
          </a:prstGeom>
          <a:noFill/>
          <a:ln>
            <a:noFill/>
          </a:ln>
        </p:spPr>
        <p:txBody>
          <a:bodyPr spcFirstLastPara="1" wrap="square" lIns="93175" tIns="46575" rIns="93175" bIns="46575"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defRPr/>
            </a:pPr>
            <a:r>
              <a:rPr lang="en-US">
                <a:cs typeface="Calibri"/>
              </a:rPr>
              <a:t>Alex: </a:t>
            </a:r>
          </a:p>
          <a:p>
            <a:pPr marL="171450" indent="-171450">
              <a:buFont typeface="Arial" panose="020B0604020202020204" pitchFamily="34" charset="0"/>
              <a:buChar char="•"/>
              <a:defRPr/>
            </a:pPr>
            <a:r>
              <a:rPr lang="en-US">
                <a:cs typeface="Calibri"/>
              </a:rPr>
              <a:t>Before we jump into our guidance for today I wanted to briefly acknowledge that IEP student decisions about recovery services</a:t>
            </a:r>
            <a:r>
              <a:rPr lang="en-US" b="1">
                <a:cs typeface="Calibri"/>
              </a:rPr>
              <a:t> layer </a:t>
            </a:r>
            <a:r>
              <a:rPr lang="en-US">
                <a:cs typeface="Calibri"/>
              </a:rPr>
              <a:t>on the Recovery Plans that LEA’s will be submitting to OSPI later this year. So that is that June 1</a:t>
            </a:r>
            <a:r>
              <a:rPr lang="en-US" baseline="30000">
                <a:cs typeface="Calibri"/>
              </a:rPr>
              <a:t>st</a:t>
            </a:r>
            <a:r>
              <a:rPr lang="en-US">
                <a:cs typeface="Calibri"/>
              </a:rPr>
              <a:t> 2021 date. </a:t>
            </a:r>
          </a:p>
          <a:p>
            <a:pPr marL="171450" indent="-171450">
              <a:buFont typeface="Arial" panose="020B0604020202020204" pitchFamily="34" charset="0"/>
              <a:buChar char="•"/>
              <a:defRPr/>
            </a:pPr>
            <a:r>
              <a:rPr lang="en-US">
                <a:cs typeface="Calibri"/>
              </a:rPr>
              <a:t>This slide I hope has some helpful information to understand how the recovery services guidance documents are alike and different</a:t>
            </a:r>
          </a:p>
          <a:p>
            <a:pPr marL="171450" lvl="0" indent="-171450">
              <a:buFont typeface="Arial" panose="020B0604020202020204" pitchFamily="34" charset="0"/>
              <a:buChar char="•"/>
              <a:defRPr/>
            </a:pPr>
            <a:r>
              <a:rPr lang="en-US">
                <a:cs typeface="Calibri"/>
              </a:rPr>
              <a:t>You can see here we have the link to the Planning Guide and a summary bullet point about it. So…</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cs typeface="Calibri"/>
              </a:rPr>
              <a:t>Academic and Student Plans for Recovery are required by two laws one federal and one state to get ESSER funds to address the disproportional impacts of the pandemic for all students. This plans to provide future services and supports to improve the academic and the wellbeing of all students. You can see the building icon here as these are designed for the benefit of all students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cs typeface="Calibri"/>
              </a:rPr>
              <a:t>Then there will also be layered on top of that, </a:t>
            </a:r>
            <a:r>
              <a:rPr lang="en-US" b="1">
                <a:cs typeface="Calibri"/>
              </a:rPr>
              <a:t>IEP teams </a:t>
            </a:r>
            <a:r>
              <a:rPr lang="en-US">
                <a:cs typeface="Calibri"/>
              </a:rPr>
              <a:t>making individualized student specific decisions about whether a student needs recovery services and </a:t>
            </a:r>
            <a:r>
              <a:rPr lang="en-US" b="1">
                <a:cs typeface="Calibri"/>
              </a:rPr>
              <a:t>this</a:t>
            </a:r>
            <a:r>
              <a:rPr lang="en-US"/>
              <a:t> comes from the district's obligation under the </a:t>
            </a:r>
            <a:r>
              <a:rPr lang="en-US" b="1"/>
              <a:t>IDEA</a:t>
            </a:r>
            <a:r>
              <a:rPr lang="en-US"/>
              <a:t> to provide FAPE to students with IEPs to address gaps in services or progress in the </a:t>
            </a:r>
            <a:r>
              <a:rPr lang="en-US" b="1"/>
              <a:t>past</a:t>
            </a:r>
            <a:r>
              <a:rPr lang="en-US"/>
              <a:t>. &lt;PAUSE&gt; You can see the student icon here as these are individualized student decisions.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&lt;PAUSE&gt;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So to Summarize before we go to the next slide:  </a:t>
            </a:r>
            <a:r>
              <a:rPr lang="en-US">
                <a:cs typeface="Calibri"/>
              </a:rPr>
              <a:t> Different laws, past/future focus and these combine to provide layered support for students eligible for special education</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p>
          <a:p>
            <a:pPr marL="628650" lvl="1" indent="-171450">
              <a:buFont typeface="Arial" panose="020B0604020202020204" pitchFamily="34" charset="0"/>
              <a:buChar char="•"/>
              <a:defRPr/>
            </a:pPr>
            <a:endParaRPr lang="en-US">
              <a:cs typeface="Calibri"/>
            </a:endParaRPr>
          </a:p>
          <a:p>
            <a:pPr marL="914400" lvl="2" indent="0">
              <a:buFont typeface="Arial" panose="020B0604020202020204" pitchFamily="34" charset="0"/>
              <a:buNone/>
              <a:defRPr/>
            </a:pPr>
            <a:endParaRPr lang="en-US">
              <a:cs typeface="Calibri"/>
            </a:endParaRPr>
          </a:p>
          <a:p>
            <a:pPr marL="171450" indent="-171450">
              <a:buFont typeface="Arial" panose="020B0604020202020204" pitchFamily="34" charset="0"/>
              <a:buChar char="•"/>
              <a:defRPr/>
            </a:pPr>
            <a:endParaRPr lang="en-US"/>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kern="120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81032E-8435-4810-B872-D429860A91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82127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creativecommons.org/licenses/by/4.0/" TargetMode="External"/><Relationship Id="rId4" Type="http://schemas.openxmlformats.org/officeDocument/2006/relationships/hyperlink" Target="http://k12.wa.us/" TargetMode="Externa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1.pn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2.xml"/><Relationship Id="rId4" Type="http://schemas.openxmlformats.org/officeDocument/2006/relationships/image" Target="../media/image22.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2.xml"/><Relationship Id="rId4" Type="http://schemas.openxmlformats.org/officeDocument/2006/relationships/image" Target="../media/image22.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Master" Target="../slideMasters/slideMaster2.xml"/><Relationship Id="rId4" Type="http://schemas.openxmlformats.org/officeDocument/2006/relationships/image" Target="../media/image24.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hyperlink" Target="https://creativecommons.org/licenses/by/4.0/" TargetMode="External"/><Relationship Id="rId4" Type="http://schemas.openxmlformats.org/officeDocument/2006/relationships/hyperlink" Target="http://k12.wa.us/" TargetMode="External"/></Relationships>
</file>

<file path=ppt/slideLayouts/_rels/slideLayout4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Rectangle 4"/>
          <p:cNvSpPr/>
          <p:nvPr userDrawn="1"/>
        </p:nvSpPr>
        <p:spPr>
          <a:xfrm>
            <a:off x="0" y="0"/>
            <a:ext cx="12192000" cy="3564330"/>
          </a:xfrm>
          <a:prstGeom prst="rect">
            <a:avLst/>
          </a:prstGeom>
          <a:solidFill>
            <a:srgbClr val="FFF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1122363"/>
            <a:ext cx="9144000" cy="2387600"/>
          </a:xfrm>
        </p:spPr>
        <p:txBody>
          <a:bodyPr anchor="b"/>
          <a:lstStyle>
            <a:lvl1pPr algn="ctr">
              <a:defRPr sz="6000" baseline="0"/>
            </a:lvl1pPr>
          </a:lstStyle>
          <a:p>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Tree>
    <p:extLst>
      <p:ext uri="{BB962C8B-B14F-4D97-AF65-F5344CB8AC3E}">
        <p14:creationId xmlns:p14="http://schemas.microsoft.com/office/powerpoint/2010/main" val="3404416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1" name="Date Placeholder 5"/>
          <p:cNvSpPr>
            <a:spLocks noGrp="1"/>
          </p:cNvSpPr>
          <p:nvPr>
            <p:ph type="dt" sz="half" idx="10"/>
          </p:nvPr>
        </p:nvSpPr>
        <p:spPr>
          <a:xfrm>
            <a:off x="4633988" y="6234543"/>
            <a:ext cx="2743200" cy="365125"/>
          </a:xfrm>
          <a:prstGeom prst="rect">
            <a:avLst/>
          </a:prstGeom>
        </p:spPr>
        <p:txBody>
          <a:bodyPr/>
          <a:lstStyle>
            <a:lvl1pPr algn="ctr">
              <a:defRPr/>
            </a:lvl1pPr>
          </a:lstStyle>
          <a:p>
            <a:endParaRPr lang="en-US"/>
          </a:p>
        </p:txBody>
      </p:sp>
      <p:sp>
        <p:nvSpPr>
          <p:cNvPr id="12" name="Slide Number Placeholder 7"/>
          <p:cNvSpPr>
            <a:spLocks noGrp="1"/>
          </p:cNvSpPr>
          <p:nvPr>
            <p:ph type="sldNum" sz="quarter" idx="12"/>
          </p:nvPr>
        </p:nvSpPr>
        <p:spPr>
          <a:xfrm>
            <a:off x="8610600" y="6234543"/>
            <a:ext cx="2743200" cy="365125"/>
          </a:xfrm>
          <a:prstGeom prst="rect">
            <a:avLst/>
          </a:prstGeom>
        </p:spPr>
        <p:txBody>
          <a:bodyPr/>
          <a:lstStyle/>
          <a:p>
            <a:fld id="{37BE888B-438C-4896-AE45-D605BA6EAF48}" type="slidenum">
              <a:rPr lang="en-US" smtClean="0"/>
              <a:t>‹#›</a:t>
            </a:fld>
            <a:endParaRPr lang="en-US"/>
          </a:p>
        </p:txBody>
      </p:sp>
    </p:spTree>
    <p:extLst>
      <p:ext uri="{BB962C8B-B14F-4D97-AF65-F5344CB8AC3E}">
        <p14:creationId xmlns:p14="http://schemas.microsoft.com/office/powerpoint/2010/main" val="3963224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1832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1832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2" name="Date Placeholder 5"/>
          <p:cNvSpPr>
            <a:spLocks noGrp="1"/>
          </p:cNvSpPr>
          <p:nvPr>
            <p:ph type="dt" sz="half" idx="10"/>
          </p:nvPr>
        </p:nvSpPr>
        <p:spPr>
          <a:xfrm>
            <a:off x="4633988" y="6234543"/>
            <a:ext cx="2743200" cy="365125"/>
          </a:xfrm>
          <a:prstGeom prst="rect">
            <a:avLst/>
          </a:prstGeom>
        </p:spPr>
        <p:txBody>
          <a:bodyPr/>
          <a:lstStyle>
            <a:lvl1pPr algn="ctr">
              <a:defRPr/>
            </a:lvl1pPr>
          </a:lstStyle>
          <a:p>
            <a:endParaRPr lang="en-US"/>
          </a:p>
        </p:txBody>
      </p:sp>
      <p:sp>
        <p:nvSpPr>
          <p:cNvPr id="13" name="Slide Number Placeholder 7"/>
          <p:cNvSpPr>
            <a:spLocks noGrp="1"/>
          </p:cNvSpPr>
          <p:nvPr>
            <p:ph type="sldNum" sz="quarter" idx="12"/>
          </p:nvPr>
        </p:nvSpPr>
        <p:spPr>
          <a:xfrm>
            <a:off x="8610600" y="6234543"/>
            <a:ext cx="2743200" cy="365125"/>
          </a:xfrm>
          <a:prstGeom prst="rect">
            <a:avLst/>
          </a:prstGeom>
        </p:spPr>
        <p:txBody>
          <a:bodyPr/>
          <a:lstStyle/>
          <a:p>
            <a:fld id="{37BE888B-438C-4896-AE45-D605BA6EAF48}" type="slidenum">
              <a:rPr lang="en-US" smtClean="0"/>
              <a:t>‹#›</a:t>
            </a:fld>
            <a:endParaRPr lang="en-US"/>
          </a:p>
        </p:txBody>
      </p:sp>
    </p:spTree>
    <p:extLst>
      <p:ext uri="{BB962C8B-B14F-4D97-AF65-F5344CB8AC3E}">
        <p14:creationId xmlns:p14="http://schemas.microsoft.com/office/powerpoint/2010/main" val="626527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5473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5473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5"/>
          <p:cNvSpPr>
            <a:spLocks noGrp="1"/>
          </p:cNvSpPr>
          <p:nvPr>
            <p:ph type="dt" sz="half" idx="10"/>
          </p:nvPr>
        </p:nvSpPr>
        <p:spPr>
          <a:xfrm>
            <a:off x="4633988" y="6234543"/>
            <a:ext cx="2743200" cy="365125"/>
          </a:xfrm>
          <a:prstGeom prst="rect">
            <a:avLst/>
          </a:prstGeom>
        </p:spPr>
        <p:txBody>
          <a:bodyPr/>
          <a:lstStyle>
            <a:lvl1pPr algn="ctr">
              <a:defRPr/>
            </a:lvl1pPr>
          </a:lstStyle>
          <a:p>
            <a:endParaRPr lang="en-US"/>
          </a:p>
        </p:txBody>
      </p:sp>
      <p:sp>
        <p:nvSpPr>
          <p:cNvPr id="15" name="Slide Number Placeholder 7"/>
          <p:cNvSpPr>
            <a:spLocks noGrp="1"/>
          </p:cNvSpPr>
          <p:nvPr>
            <p:ph type="sldNum" sz="quarter" idx="12"/>
          </p:nvPr>
        </p:nvSpPr>
        <p:spPr>
          <a:xfrm>
            <a:off x="8610600" y="6234543"/>
            <a:ext cx="2743200" cy="365125"/>
          </a:xfrm>
          <a:prstGeom prst="rect">
            <a:avLst/>
          </a:prstGeom>
        </p:spPr>
        <p:txBody>
          <a:bodyPr/>
          <a:lstStyle/>
          <a:p>
            <a:fld id="{37BE888B-438C-4896-AE45-D605BA6EAF48}" type="slidenum">
              <a:rPr lang="en-US" smtClean="0"/>
              <a:t>‹#›</a:t>
            </a:fld>
            <a:endParaRPr lang="en-US"/>
          </a:p>
        </p:txBody>
      </p:sp>
    </p:spTree>
    <p:extLst>
      <p:ext uri="{BB962C8B-B14F-4D97-AF65-F5344CB8AC3E}">
        <p14:creationId xmlns:p14="http://schemas.microsoft.com/office/powerpoint/2010/main" val="31952081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0" name="Date Placeholder 5"/>
          <p:cNvSpPr>
            <a:spLocks noGrp="1"/>
          </p:cNvSpPr>
          <p:nvPr>
            <p:ph type="dt" sz="half" idx="10"/>
          </p:nvPr>
        </p:nvSpPr>
        <p:spPr>
          <a:xfrm>
            <a:off x="4633988" y="6234543"/>
            <a:ext cx="2743200" cy="365125"/>
          </a:xfrm>
          <a:prstGeom prst="rect">
            <a:avLst/>
          </a:prstGeom>
        </p:spPr>
        <p:txBody>
          <a:bodyPr/>
          <a:lstStyle>
            <a:lvl1pPr algn="ctr">
              <a:defRPr/>
            </a:lvl1pPr>
          </a:lstStyle>
          <a:p>
            <a:endParaRPr lang="en-US"/>
          </a:p>
        </p:txBody>
      </p:sp>
      <p:sp>
        <p:nvSpPr>
          <p:cNvPr id="11" name="Slide Number Placeholder 7"/>
          <p:cNvSpPr>
            <a:spLocks noGrp="1"/>
          </p:cNvSpPr>
          <p:nvPr>
            <p:ph type="sldNum" sz="quarter" idx="12"/>
          </p:nvPr>
        </p:nvSpPr>
        <p:spPr>
          <a:xfrm>
            <a:off x="8610600" y="6234543"/>
            <a:ext cx="2743200" cy="365125"/>
          </a:xfrm>
          <a:prstGeom prst="rect">
            <a:avLst/>
          </a:prstGeom>
        </p:spPr>
        <p:txBody>
          <a:bodyPr/>
          <a:lstStyle/>
          <a:p>
            <a:pPr algn="r"/>
            <a:fld id="{37BE888B-438C-4896-AE45-D605BA6EAF48}" type="slidenum">
              <a:rPr lang="en-US" smtClean="0"/>
              <a:pPr algn="r"/>
              <a:t>‹#›</a:t>
            </a:fld>
            <a:endParaRPr lang="en-US"/>
          </a:p>
        </p:txBody>
      </p:sp>
    </p:spTree>
    <p:extLst>
      <p:ext uri="{BB962C8B-B14F-4D97-AF65-F5344CB8AC3E}">
        <p14:creationId xmlns:p14="http://schemas.microsoft.com/office/powerpoint/2010/main" val="21402425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9" name="Date Placeholder 5"/>
          <p:cNvSpPr>
            <a:spLocks noGrp="1"/>
          </p:cNvSpPr>
          <p:nvPr>
            <p:ph type="dt" sz="half" idx="10"/>
          </p:nvPr>
        </p:nvSpPr>
        <p:spPr>
          <a:xfrm>
            <a:off x="4633988" y="6234543"/>
            <a:ext cx="2743200" cy="365125"/>
          </a:xfrm>
          <a:prstGeom prst="rect">
            <a:avLst/>
          </a:prstGeom>
        </p:spPr>
        <p:txBody>
          <a:bodyPr/>
          <a:lstStyle>
            <a:lvl1pPr algn="ctr">
              <a:defRPr/>
            </a:lvl1pPr>
          </a:lstStyle>
          <a:p>
            <a:endParaRPr lang="en-US"/>
          </a:p>
        </p:txBody>
      </p:sp>
      <p:sp>
        <p:nvSpPr>
          <p:cNvPr id="10" name="Slide Number Placeholder 7"/>
          <p:cNvSpPr>
            <a:spLocks noGrp="1"/>
          </p:cNvSpPr>
          <p:nvPr>
            <p:ph type="sldNum" sz="quarter" idx="12"/>
          </p:nvPr>
        </p:nvSpPr>
        <p:spPr>
          <a:xfrm>
            <a:off x="8610600" y="6234543"/>
            <a:ext cx="2743200" cy="365125"/>
          </a:xfrm>
          <a:prstGeom prst="rect">
            <a:avLst/>
          </a:prstGeom>
        </p:spPr>
        <p:txBody>
          <a:bodyPr/>
          <a:lstStyle>
            <a:lvl1pPr algn="r">
              <a:defRPr/>
            </a:lvl1pPr>
          </a:lstStyle>
          <a:p>
            <a:fld id="{37BE888B-438C-4896-AE45-D605BA6EAF48}" type="slidenum">
              <a:rPr lang="en-US" smtClean="0"/>
              <a:pPr/>
              <a:t>‹#›</a:t>
            </a:fld>
            <a:endParaRPr lang="en-US"/>
          </a:p>
        </p:txBody>
      </p:sp>
    </p:spTree>
    <p:extLst>
      <p:ext uri="{BB962C8B-B14F-4D97-AF65-F5344CB8AC3E}">
        <p14:creationId xmlns:p14="http://schemas.microsoft.com/office/powerpoint/2010/main" val="40841856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reativeCommonsNotic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9" name="Date Placeholder 5"/>
          <p:cNvSpPr>
            <a:spLocks noGrp="1"/>
          </p:cNvSpPr>
          <p:nvPr>
            <p:ph type="dt" sz="half" idx="10"/>
          </p:nvPr>
        </p:nvSpPr>
        <p:spPr>
          <a:xfrm>
            <a:off x="4633988" y="6234543"/>
            <a:ext cx="2743200" cy="365125"/>
          </a:xfrm>
          <a:prstGeom prst="rect">
            <a:avLst/>
          </a:prstGeom>
        </p:spPr>
        <p:txBody>
          <a:bodyPr/>
          <a:lstStyle>
            <a:lvl1pPr algn="ctr">
              <a:defRPr/>
            </a:lvl1pPr>
          </a:lstStyle>
          <a:p>
            <a:endParaRPr lang="en-US"/>
          </a:p>
        </p:txBody>
      </p:sp>
      <p:sp>
        <p:nvSpPr>
          <p:cNvPr id="10" name="Slide Number Placeholder 7"/>
          <p:cNvSpPr>
            <a:spLocks noGrp="1"/>
          </p:cNvSpPr>
          <p:nvPr>
            <p:ph type="sldNum" sz="quarter" idx="12"/>
          </p:nvPr>
        </p:nvSpPr>
        <p:spPr>
          <a:xfrm>
            <a:off x="8610600" y="6234543"/>
            <a:ext cx="2743200" cy="365125"/>
          </a:xfrm>
          <a:prstGeom prst="rect">
            <a:avLst/>
          </a:prstGeom>
        </p:spPr>
        <p:txBody>
          <a:bodyPr/>
          <a:lstStyle>
            <a:lvl1pPr algn="r">
              <a:defRPr/>
            </a:lvl1pPr>
          </a:lstStyle>
          <a:p>
            <a:fld id="{37BE888B-438C-4896-AE45-D605BA6EAF48}" type="slidenum">
              <a:rPr lang="en-US" smtClean="0"/>
              <a:pPr/>
              <a:t>‹#›</a:t>
            </a:fld>
            <a:endParaRPr lang="en-US"/>
          </a:p>
        </p:txBody>
      </p:sp>
      <p:pic>
        <p:nvPicPr>
          <p:cNvPr id="8" name="Picture 2" descr="CreativeCommons logo&#10;&#10;http://mirrors.creativecommons.org/presskit/buttons/88x31/png/by.png" title="CC Logo "/>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72707" y="2402615"/>
            <a:ext cx="1124177" cy="39332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userDrawn="1"/>
        </p:nvSpPr>
        <p:spPr>
          <a:xfrm>
            <a:off x="2284709" y="2276110"/>
            <a:ext cx="9205823" cy="646331"/>
          </a:xfrm>
          <a:prstGeom prst="rect">
            <a:avLst/>
          </a:prstGeom>
          <a:noFill/>
        </p:spPr>
        <p:txBody>
          <a:bodyPr wrap="square" rtlCol="0">
            <a:spAutoFit/>
          </a:bodyPr>
          <a:lstStyle/>
          <a:p>
            <a:pPr marL="0" indent="0">
              <a:buNone/>
            </a:pPr>
            <a:r>
              <a:rPr lang="en-US"/>
              <a:t>Except where otherwise noted, this work by the </a:t>
            </a:r>
            <a:r>
              <a:rPr lang="en-US">
                <a:hlinkClick r:id="rId4"/>
              </a:rPr>
              <a:t>Office of Superintendent of Public Instruction </a:t>
            </a:r>
            <a:r>
              <a:rPr lang="en-US"/>
              <a:t>is licensed under a </a:t>
            </a:r>
            <a:r>
              <a:rPr lang="en-US">
                <a:hlinkClick r:id="rId5"/>
              </a:rPr>
              <a:t>Creative Commons 4.0 International License</a:t>
            </a:r>
            <a:r>
              <a:rPr lang="en-US"/>
              <a:t>.</a:t>
            </a:r>
          </a:p>
        </p:txBody>
      </p:sp>
      <p:sp>
        <p:nvSpPr>
          <p:cNvPr id="3" name="TextBox 2"/>
          <p:cNvSpPr txBox="1"/>
          <p:nvPr userDrawn="1"/>
        </p:nvSpPr>
        <p:spPr>
          <a:xfrm>
            <a:off x="765041" y="666572"/>
            <a:ext cx="10481093" cy="769441"/>
          </a:xfrm>
          <a:prstGeom prst="rect">
            <a:avLst/>
          </a:prstGeom>
          <a:noFill/>
        </p:spPr>
        <p:txBody>
          <a:bodyPr wrap="square" rtlCol="0">
            <a:spAutoFit/>
          </a:bodyPr>
          <a:lstStyle/>
          <a:p>
            <a:r>
              <a:rPr lang="en-US" sz="4400"/>
              <a:t>Creative Commons</a:t>
            </a:r>
          </a:p>
        </p:txBody>
      </p:sp>
    </p:spTree>
    <p:extLst>
      <p:ext uri="{BB962C8B-B14F-4D97-AF65-F5344CB8AC3E}">
        <p14:creationId xmlns:p14="http://schemas.microsoft.com/office/powerpoint/2010/main" val="4588931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ocialMedia">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1779" y="833184"/>
            <a:ext cx="7738478" cy="1294719"/>
          </a:xfrm>
          <a:prstGeom prst="rect">
            <a:avLst/>
          </a:prstGeom>
        </p:spPr>
      </p:pic>
      <p:sp>
        <p:nvSpPr>
          <p:cNvPr id="6" name="TextBox 5"/>
          <p:cNvSpPr txBox="1"/>
          <p:nvPr userDrawn="1"/>
        </p:nvSpPr>
        <p:spPr>
          <a:xfrm>
            <a:off x="1837346" y="2290273"/>
            <a:ext cx="8015955" cy="461665"/>
          </a:xfrm>
          <a:prstGeom prst="rect">
            <a:avLst/>
          </a:prstGeom>
          <a:noFill/>
        </p:spPr>
        <p:txBody>
          <a:bodyPr wrap="square" rtlCol="0">
            <a:spAutoFit/>
          </a:bodyPr>
          <a:lstStyle/>
          <a:p>
            <a:pPr algn="ctr"/>
            <a:r>
              <a:rPr lang="en-US" sz="2400" b="0" i="1"/>
              <a:t>Connect with us!</a:t>
            </a:r>
          </a:p>
        </p:txBody>
      </p:sp>
      <p:sp>
        <p:nvSpPr>
          <p:cNvPr id="7" name="Rectangle 6"/>
          <p:cNvSpPr/>
          <p:nvPr userDrawn="1"/>
        </p:nvSpPr>
        <p:spPr>
          <a:xfrm>
            <a:off x="0" y="3247402"/>
            <a:ext cx="12192000" cy="36105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61513" y="3784874"/>
            <a:ext cx="553212" cy="553212"/>
          </a:xfrm>
          <a:prstGeom prst="rect">
            <a:avLst/>
          </a:prstGeom>
        </p:spPr>
      </p:pic>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14909" y="3815951"/>
            <a:ext cx="553212" cy="539718"/>
          </a:xfrm>
          <a:prstGeom prst="rect">
            <a:avLst/>
          </a:prstGeom>
        </p:spPr>
      </p:pic>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461513" y="5580016"/>
            <a:ext cx="553212" cy="553212"/>
          </a:xfrm>
          <a:prstGeom prst="rect">
            <a:avLst/>
          </a:prstGeom>
        </p:spPr>
      </p:pic>
      <p:pic>
        <p:nvPicPr>
          <p:cNvPr id="15" name="Picture 1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914909" y="5629554"/>
            <a:ext cx="553212" cy="553212"/>
          </a:xfrm>
          <a:prstGeom prst="rect">
            <a:avLst/>
          </a:prstGeom>
        </p:spPr>
      </p:pic>
      <p:pic>
        <p:nvPicPr>
          <p:cNvPr id="16" name="Picture 1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914909" y="4764484"/>
            <a:ext cx="553212" cy="553212"/>
          </a:xfrm>
          <a:prstGeom prst="rect">
            <a:avLst/>
          </a:prstGeom>
        </p:spPr>
      </p:pic>
      <p:pic>
        <p:nvPicPr>
          <p:cNvPr id="17" name="Picture 1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461513" y="4721316"/>
            <a:ext cx="553212" cy="553212"/>
          </a:xfrm>
          <a:prstGeom prst="rect">
            <a:avLst/>
          </a:prstGeom>
        </p:spPr>
      </p:pic>
      <p:sp>
        <p:nvSpPr>
          <p:cNvPr id="18" name="TextBox 17"/>
          <p:cNvSpPr txBox="1"/>
          <p:nvPr userDrawn="1"/>
        </p:nvSpPr>
        <p:spPr>
          <a:xfrm>
            <a:off x="7181113" y="3863209"/>
            <a:ext cx="3179035" cy="400110"/>
          </a:xfrm>
          <a:prstGeom prst="rect">
            <a:avLst/>
          </a:prstGeom>
          <a:noFill/>
        </p:spPr>
        <p:txBody>
          <a:bodyPr wrap="square" rtlCol="0">
            <a:spAutoFit/>
          </a:bodyPr>
          <a:lstStyle/>
          <a:p>
            <a:r>
              <a:rPr lang="en-US" sz="2000"/>
              <a:t>facebook.com/</a:t>
            </a:r>
            <a:r>
              <a:rPr lang="en-US" sz="2000" err="1"/>
              <a:t>waospi</a:t>
            </a:r>
            <a:endParaRPr lang="en-US" sz="2000"/>
          </a:p>
        </p:txBody>
      </p:sp>
      <p:sp>
        <p:nvSpPr>
          <p:cNvPr id="19" name="TextBox 18"/>
          <p:cNvSpPr txBox="1"/>
          <p:nvPr userDrawn="1"/>
        </p:nvSpPr>
        <p:spPr>
          <a:xfrm>
            <a:off x="2620317" y="4852987"/>
            <a:ext cx="3179035" cy="400110"/>
          </a:xfrm>
          <a:prstGeom prst="rect">
            <a:avLst/>
          </a:prstGeom>
          <a:noFill/>
        </p:spPr>
        <p:txBody>
          <a:bodyPr wrap="square" rtlCol="0">
            <a:spAutoFit/>
          </a:bodyPr>
          <a:lstStyle/>
          <a:p>
            <a:r>
              <a:rPr lang="en-US" sz="2000"/>
              <a:t>twitter.com/</a:t>
            </a:r>
            <a:r>
              <a:rPr lang="en-US" sz="2000" err="1"/>
              <a:t>waospi</a:t>
            </a:r>
            <a:endParaRPr lang="en-US" sz="2000"/>
          </a:p>
        </p:txBody>
      </p:sp>
      <p:sp>
        <p:nvSpPr>
          <p:cNvPr id="20" name="TextBox 19"/>
          <p:cNvSpPr txBox="1"/>
          <p:nvPr userDrawn="1"/>
        </p:nvSpPr>
        <p:spPr>
          <a:xfrm>
            <a:off x="7155817" y="4783765"/>
            <a:ext cx="3179035" cy="400110"/>
          </a:xfrm>
          <a:prstGeom prst="rect">
            <a:avLst/>
          </a:prstGeom>
          <a:noFill/>
        </p:spPr>
        <p:txBody>
          <a:bodyPr wrap="square" rtlCol="0">
            <a:spAutoFit/>
          </a:bodyPr>
          <a:lstStyle/>
          <a:p>
            <a:r>
              <a:rPr lang="en-US" sz="2000"/>
              <a:t>youtube.com/</a:t>
            </a:r>
            <a:r>
              <a:rPr lang="en-US" sz="2000" err="1"/>
              <a:t>waospi</a:t>
            </a:r>
            <a:endParaRPr lang="en-US" sz="2000"/>
          </a:p>
        </p:txBody>
      </p:sp>
      <p:sp>
        <p:nvSpPr>
          <p:cNvPr id="21" name="TextBox 20"/>
          <p:cNvSpPr txBox="1"/>
          <p:nvPr userDrawn="1"/>
        </p:nvSpPr>
        <p:spPr>
          <a:xfrm>
            <a:off x="2605893" y="5733118"/>
            <a:ext cx="3179035" cy="400110"/>
          </a:xfrm>
          <a:prstGeom prst="rect">
            <a:avLst/>
          </a:prstGeom>
          <a:noFill/>
        </p:spPr>
        <p:txBody>
          <a:bodyPr wrap="square" rtlCol="0">
            <a:spAutoFit/>
          </a:bodyPr>
          <a:lstStyle/>
          <a:p>
            <a:r>
              <a:rPr lang="en-US" sz="2000"/>
              <a:t>medium.com/</a:t>
            </a:r>
            <a:r>
              <a:rPr lang="en-US" sz="2000" err="1"/>
              <a:t>waospi</a:t>
            </a:r>
            <a:endParaRPr lang="en-US" sz="2000"/>
          </a:p>
        </p:txBody>
      </p:sp>
      <p:sp>
        <p:nvSpPr>
          <p:cNvPr id="22" name="TextBox 21"/>
          <p:cNvSpPr txBox="1"/>
          <p:nvPr userDrawn="1"/>
        </p:nvSpPr>
        <p:spPr>
          <a:xfrm>
            <a:off x="7151608" y="5629554"/>
            <a:ext cx="3677862" cy="400110"/>
          </a:xfrm>
          <a:prstGeom prst="rect">
            <a:avLst/>
          </a:prstGeom>
          <a:noFill/>
        </p:spPr>
        <p:txBody>
          <a:bodyPr wrap="square" rtlCol="0">
            <a:spAutoFit/>
          </a:bodyPr>
          <a:lstStyle/>
          <a:p>
            <a:r>
              <a:rPr lang="en-US" sz="2000"/>
              <a:t>linkedin.com/company/</a:t>
            </a:r>
            <a:r>
              <a:rPr lang="en-US" sz="2000" err="1"/>
              <a:t>waospi</a:t>
            </a:r>
            <a:endParaRPr lang="en-US" sz="2000"/>
          </a:p>
        </p:txBody>
      </p:sp>
      <p:sp>
        <p:nvSpPr>
          <p:cNvPr id="23" name="TextBox 22"/>
          <p:cNvSpPr txBox="1"/>
          <p:nvPr userDrawn="1"/>
        </p:nvSpPr>
        <p:spPr>
          <a:xfrm>
            <a:off x="2597651" y="3868910"/>
            <a:ext cx="2704755" cy="400110"/>
          </a:xfrm>
          <a:prstGeom prst="rect">
            <a:avLst/>
          </a:prstGeom>
          <a:noFill/>
        </p:spPr>
        <p:txBody>
          <a:bodyPr wrap="square" rtlCol="0">
            <a:spAutoFit/>
          </a:bodyPr>
          <a:lstStyle/>
          <a:p>
            <a:r>
              <a:rPr lang="en-US" sz="2000"/>
              <a:t>k12.wa.us</a:t>
            </a:r>
          </a:p>
        </p:txBody>
      </p:sp>
    </p:spTree>
    <p:extLst>
      <p:ext uri="{BB962C8B-B14F-4D97-AF65-F5344CB8AC3E}">
        <p14:creationId xmlns:p14="http://schemas.microsoft.com/office/powerpoint/2010/main" val="32683394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2" name="Date Placeholder 5"/>
          <p:cNvSpPr>
            <a:spLocks noGrp="1"/>
          </p:cNvSpPr>
          <p:nvPr>
            <p:ph type="dt" sz="half" idx="10"/>
          </p:nvPr>
        </p:nvSpPr>
        <p:spPr>
          <a:xfrm>
            <a:off x="4633988" y="6234543"/>
            <a:ext cx="2743200" cy="365125"/>
          </a:xfrm>
          <a:prstGeom prst="rect">
            <a:avLst/>
          </a:prstGeom>
        </p:spPr>
        <p:txBody>
          <a:bodyPr/>
          <a:lstStyle>
            <a:lvl1pPr algn="ctr">
              <a:defRPr/>
            </a:lvl1pPr>
          </a:lstStyle>
          <a:p>
            <a:endParaRPr lang="en-US"/>
          </a:p>
        </p:txBody>
      </p:sp>
      <p:sp>
        <p:nvSpPr>
          <p:cNvPr id="13" name="Slide Number Placeholder 7"/>
          <p:cNvSpPr>
            <a:spLocks noGrp="1"/>
          </p:cNvSpPr>
          <p:nvPr>
            <p:ph type="sldNum" sz="quarter" idx="12"/>
          </p:nvPr>
        </p:nvSpPr>
        <p:spPr>
          <a:xfrm>
            <a:off x="8610600" y="6234543"/>
            <a:ext cx="2743200" cy="365125"/>
          </a:xfrm>
          <a:prstGeom prst="rect">
            <a:avLst/>
          </a:prstGeom>
        </p:spPr>
        <p:txBody>
          <a:bodyPr/>
          <a:lstStyle>
            <a:lvl1pPr algn="r">
              <a:defRPr/>
            </a:lvl1pPr>
          </a:lstStyle>
          <a:p>
            <a:fld id="{37BE888B-438C-4896-AE45-D605BA6EAF48}" type="slidenum">
              <a:rPr lang="en-US" smtClean="0"/>
              <a:pPr/>
              <a:t>‹#›</a:t>
            </a:fld>
            <a:endParaRPr lang="en-US"/>
          </a:p>
        </p:txBody>
      </p:sp>
    </p:spTree>
    <p:extLst>
      <p:ext uri="{BB962C8B-B14F-4D97-AF65-F5344CB8AC3E}">
        <p14:creationId xmlns:p14="http://schemas.microsoft.com/office/powerpoint/2010/main" val="3897244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2" name="Date Placeholder 5"/>
          <p:cNvSpPr>
            <a:spLocks noGrp="1"/>
          </p:cNvSpPr>
          <p:nvPr>
            <p:ph type="dt" sz="half" idx="10"/>
          </p:nvPr>
        </p:nvSpPr>
        <p:spPr>
          <a:xfrm>
            <a:off x="4633988" y="6234543"/>
            <a:ext cx="2743200" cy="365125"/>
          </a:xfrm>
          <a:prstGeom prst="rect">
            <a:avLst/>
          </a:prstGeom>
        </p:spPr>
        <p:txBody>
          <a:bodyPr/>
          <a:lstStyle>
            <a:lvl1pPr algn="ctr">
              <a:defRPr/>
            </a:lvl1pPr>
          </a:lstStyle>
          <a:p>
            <a:endParaRPr lang="en-US"/>
          </a:p>
        </p:txBody>
      </p:sp>
      <p:sp>
        <p:nvSpPr>
          <p:cNvPr id="13" name="Slide Number Placeholder 7"/>
          <p:cNvSpPr>
            <a:spLocks noGrp="1"/>
          </p:cNvSpPr>
          <p:nvPr>
            <p:ph type="sldNum" sz="quarter" idx="12"/>
          </p:nvPr>
        </p:nvSpPr>
        <p:spPr>
          <a:xfrm>
            <a:off x="8610600" y="6234543"/>
            <a:ext cx="2743200" cy="365125"/>
          </a:xfrm>
          <a:prstGeom prst="rect">
            <a:avLst/>
          </a:prstGeom>
        </p:spPr>
        <p:txBody>
          <a:bodyPr/>
          <a:lstStyle>
            <a:lvl1pPr algn="r">
              <a:defRPr/>
            </a:lvl1pPr>
          </a:lstStyle>
          <a:p>
            <a:fld id="{37BE888B-438C-4896-AE45-D605BA6EAF48}" type="slidenum">
              <a:rPr lang="en-US" smtClean="0"/>
              <a:pPr/>
              <a:t>‹#›</a:t>
            </a:fld>
            <a:endParaRPr lang="en-US"/>
          </a:p>
        </p:txBody>
      </p:sp>
    </p:spTree>
    <p:extLst>
      <p:ext uri="{BB962C8B-B14F-4D97-AF65-F5344CB8AC3E}">
        <p14:creationId xmlns:p14="http://schemas.microsoft.com/office/powerpoint/2010/main" val="13956056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rot="16200000">
            <a:off x="4005830" y="-1400027"/>
            <a:ext cx="4188236" cy="1054165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7" name="Date Placeholder 5"/>
          <p:cNvSpPr>
            <a:spLocks noGrp="1"/>
          </p:cNvSpPr>
          <p:nvPr>
            <p:ph type="dt" sz="half" idx="10"/>
          </p:nvPr>
        </p:nvSpPr>
        <p:spPr>
          <a:xfrm>
            <a:off x="4633988" y="6234543"/>
            <a:ext cx="2743200" cy="365125"/>
          </a:xfrm>
          <a:prstGeom prst="rect">
            <a:avLst/>
          </a:prstGeom>
        </p:spPr>
        <p:txBody>
          <a:bodyPr/>
          <a:lstStyle>
            <a:lvl1pPr algn="ctr">
              <a:defRPr/>
            </a:lvl1pPr>
          </a:lstStyle>
          <a:p>
            <a:endParaRPr lang="en-US"/>
          </a:p>
        </p:txBody>
      </p:sp>
      <p:sp>
        <p:nvSpPr>
          <p:cNvPr id="8" name="Slide Number Placeholder 7"/>
          <p:cNvSpPr>
            <a:spLocks noGrp="1"/>
          </p:cNvSpPr>
          <p:nvPr>
            <p:ph type="sldNum" sz="quarter" idx="12"/>
          </p:nvPr>
        </p:nvSpPr>
        <p:spPr>
          <a:xfrm>
            <a:off x="8610600" y="6234543"/>
            <a:ext cx="2743200" cy="365125"/>
          </a:xfrm>
          <a:prstGeom prst="rect">
            <a:avLst/>
          </a:prstGeom>
        </p:spPr>
        <p:txBody>
          <a:bodyPr/>
          <a:lstStyle>
            <a:lvl1pPr algn="r">
              <a:defRPr/>
            </a:lvl1pPr>
          </a:lstStyle>
          <a:p>
            <a:fld id="{37BE888B-438C-4896-AE45-D605BA6EAF48}" type="slidenum">
              <a:rPr lang="en-US" smtClean="0"/>
              <a:pPr/>
              <a:t>‹#›</a:t>
            </a:fld>
            <a:endParaRPr lang="en-US"/>
          </a:p>
        </p:txBody>
      </p:sp>
    </p:spTree>
    <p:extLst>
      <p:ext uri="{BB962C8B-B14F-4D97-AF65-F5344CB8AC3E}">
        <p14:creationId xmlns:p14="http://schemas.microsoft.com/office/powerpoint/2010/main" val="1500263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ission Vision Values">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26488" r="27543"/>
          <a:stretch/>
        </p:blipFill>
        <p:spPr>
          <a:xfrm>
            <a:off x="0" y="0"/>
            <a:ext cx="4728754" cy="6858000"/>
          </a:xfrm>
          <a:prstGeom prst="rect">
            <a:avLst/>
          </a:prstGeom>
        </p:spPr>
      </p:pic>
      <p:sp>
        <p:nvSpPr>
          <p:cNvPr id="7" name="Rectangle 6"/>
          <p:cNvSpPr/>
          <p:nvPr userDrawn="1"/>
        </p:nvSpPr>
        <p:spPr>
          <a:xfrm>
            <a:off x="-2721" y="0"/>
            <a:ext cx="4730569" cy="6858000"/>
          </a:xfrm>
          <a:prstGeom prst="rect">
            <a:avLst/>
          </a:prstGeom>
          <a:solidFill>
            <a:srgbClr val="FBC639">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4148" y="5699184"/>
            <a:ext cx="5491238" cy="918735"/>
          </a:xfrm>
          <a:prstGeom prst="rect">
            <a:avLst/>
          </a:prstGeom>
        </p:spPr>
      </p:pic>
      <p:sp>
        <p:nvSpPr>
          <p:cNvPr id="9" name="TextBox 8"/>
          <p:cNvSpPr txBox="1"/>
          <p:nvPr userDrawn="1"/>
        </p:nvSpPr>
        <p:spPr>
          <a:xfrm>
            <a:off x="477672" y="504967"/>
            <a:ext cx="3875964" cy="584775"/>
          </a:xfrm>
          <a:prstGeom prst="rect">
            <a:avLst/>
          </a:prstGeom>
          <a:noFill/>
        </p:spPr>
        <p:txBody>
          <a:bodyPr wrap="square" rtlCol="0">
            <a:spAutoFit/>
          </a:bodyPr>
          <a:lstStyle/>
          <a:p>
            <a:pPr algn="r"/>
            <a:r>
              <a:rPr lang="en-US" sz="3200" b="1">
                <a:solidFill>
                  <a:schemeClr val="tx1"/>
                </a:solidFill>
                <a:latin typeface="Segoe UI" panose="020B0502040204020203" pitchFamily="34" charset="0"/>
                <a:cs typeface="Segoe UI" panose="020B0502040204020203" pitchFamily="34" charset="0"/>
              </a:rPr>
              <a:t>Vision</a:t>
            </a:r>
          </a:p>
        </p:txBody>
      </p:sp>
      <p:sp>
        <p:nvSpPr>
          <p:cNvPr id="10" name="TextBox 9"/>
          <p:cNvSpPr txBox="1"/>
          <p:nvPr userDrawn="1"/>
        </p:nvSpPr>
        <p:spPr>
          <a:xfrm>
            <a:off x="4967785" y="504967"/>
            <a:ext cx="6878472" cy="646331"/>
          </a:xfrm>
          <a:prstGeom prst="rect">
            <a:avLst/>
          </a:prstGeom>
          <a:noFill/>
        </p:spPr>
        <p:txBody>
          <a:bodyPr wrap="square" rtlCol="0">
            <a:spAutoFit/>
          </a:bodyPr>
          <a:lstStyle/>
          <a:p>
            <a:r>
              <a:rPr lang="en-US" sz="1800" b="0" i="1" kern="1200">
                <a:solidFill>
                  <a:srgbClr val="40403D"/>
                </a:solidFill>
                <a:effectLst/>
                <a:latin typeface="Segoe UI" panose="020B0502040204020203" pitchFamily="34" charset="0"/>
                <a:ea typeface="+mn-ea"/>
                <a:cs typeface="Segoe UI" panose="020B0502040204020203" pitchFamily="34" charset="0"/>
              </a:rPr>
              <a:t>All students prepared for post-secondary pathways, careers, and civic engagement.</a:t>
            </a:r>
          </a:p>
        </p:txBody>
      </p:sp>
      <p:sp>
        <p:nvSpPr>
          <p:cNvPr id="11" name="TextBox 10"/>
          <p:cNvSpPr txBox="1"/>
          <p:nvPr userDrawn="1"/>
        </p:nvSpPr>
        <p:spPr>
          <a:xfrm>
            <a:off x="477672" y="1504061"/>
            <a:ext cx="3875964" cy="584775"/>
          </a:xfrm>
          <a:prstGeom prst="rect">
            <a:avLst/>
          </a:prstGeom>
          <a:noFill/>
        </p:spPr>
        <p:txBody>
          <a:bodyPr wrap="square" rtlCol="0">
            <a:spAutoFit/>
          </a:bodyPr>
          <a:lstStyle/>
          <a:p>
            <a:pPr algn="r"/>
            <a:r>
              <a:rPr lang="en-US" sz="3200" b="1">
                <a:solidFill>
                  <a:srgbClr val="40403D"/>
                </a:solidFill>
                <a:latin typeface="Segoe UI" panose="020B0502040204020203" pitchFamily="34" charset="0"/>
                <a:cs typeface="Segoe UI" panose="020B0502040204020203" pitchFamily="34" charset="0"/>
              </a:rPr>
              <a:t>Mission</a:t>
            </a:r>
          </a:p>
        </p:txBody>
      </p:sp>
      <p:sp>
        <p:nvSpPr>
          <p:cNvPr id="12" name="TextBox 11"/>
          <p:cNvSpPr txBox="1"/>
          <p:nvPr userDrawn="1"/>
        </p:nvSpPr>
        <p:spPr>
          <a:xfrm>
            <a:off x="4967785" y="1504061"/>
            <a:ext cx="6878472" cy="1477328"/>
          </a:xfrm>
          <a:prstGeom prst="rect">
            <a:avLst/>
          </a:prstGeom>
          <a:noFill/>
        </p:spPr>
        <p:txBody>
          <a:bodyPr wrap="square" rtlCol="0">
            <a:spAutoFit/>
          </a:bodyPr>
          <a:lstStyle/>
          <a:p>
            <a:r>
              <a:rPr lang="en-US" sz="1800" b="0" i="0" kern="1200">
                <a:solidFill>
                  <a:srgbClr val="40403D"/>
                </a:solidFill>
                <a:effectLst/>
                <a:latin typeface="Segoe UI" panose="020B0502040204020203" pitchFamily="34" charset="0"/>
                <a:ea typeface="+mn-ea"/>
                <a:cs typeface="Segoe UI" panose="020B0502040204020203" pitchFamily="34" charset="0"/>
              </a:rPr>
              <a:t>Transform K–12 education to a system that is centered on closing opportunity gaps and is characterized by high expectations for all students and educators. We achieve this by developing equity-based policies and supports that empower educators, families, and communities.</a:t>
            </a:r>
          </a:p>
        </p:txBody>
      </p:sp>
      <p:sp>
        <p:nvSpPr>
          <p:cNvPr id="13" name="TextBox 12"/>
          <p:cNvSpPr txBox="1"/>
          <p:nvPr userDrawn="1"/>
        </p:nvSpPr>
        <p:spPr>
          <a:xfrm>
            <a:off x="477672" y="3334152"/>
            <a:ext cx="3875964" cy="584775"/>
          </a:xfrm>
          <a:prstGeom prst="rect">
            <a:avLst/>
          </a:prstGeom>
          <a:noFill/>
        </p:spPr>
        <p:txBody>
          <a:bodyPr wrap="square" rtlCol="0">
            <a:spAutoFit/>
          </a:bodyPr>
          <a:lstStyle/>
          <a:p>
            <a:pPr algn="r"/>
            <a:r>
              <a:rPr lang="en-US" sz="3200" b="1">
                <a:solidFill>
                  <a:srgbClr val="40403D"/>
                </a:solidFill>
                <a:latin typeface="Segoe UI" panose="020B0502040204020203" pitchFamily="34" charset="0"/>
                <a:cs typeface="Segoe UI" panose="020B0502040204020203" pitchFamily="34" charset="0"/>
              </a:rPr>
              <a:t>Values</a:t>
            </a:r>
          </a:p>
        </p:txBody>
      </p:sp>
      <p:sp>
        <p:nvSpPr>
          <p:cNvPr id="14" name="TextBox 13"/>
          <p:cNvSpPr txBox="1"/>
          <p:nvPr userDrawn="1"/>
        </p:nvSpPr>
        <p:spPr>
          <a:xfrm>
            <a:off x="4967785" y="3334152"/>
            <a:ext cx="6878472" cy="1200329"/>
          </a:xfrm>
          <a:prstGeom prst="rect">
            <a:avLst/>
          </a:prstGeom>
          <a:noFill/>
        </p:spPr>
        <p:txBody>
          <a:bodyPr wrap="square" rtlCol="0">
            <a:spAutoFit/>
          </a:bodyPr>
          <a:lstStyle/>
          <a:p>
            <a:pPr marL="285750" indent="-285750">
              <a:buFont typeface="Arial" panose="020B0604020202020204" pitchFamily="34" charset="0"/>
              <a:buChar char="•"/>
            </a:pPr>
            <a:r>
              <a:rPr lang="en-US" sz="1800" b="0" i="0" kern="1200">
                <a:solidFill>
                  <a:srgbClr val="40403D"/>
                </a:solidFill>
                <a:effectLst/>
                <a:latin typeface="Segoe UI" panose="020B0502040204020203" pitchFamily="34" charset="0"/>
                <a:ea typeface="+mn-ea"/>
                <a:cs typeface="Segoe UI" panose="020B0502040204020203" pitchFamily="34" charset="0"/>
              </a:rPr>
              <a:t>Ensuring Equity</a:t>
            </a:r>
          </a:p>
          <a:p>
            <a:pPr marL="285750" indent="-285750">
              <a:buFont typeface="Arial" panose="020B0604020202020204" pitchFamily="34" charset="0"/>
              <a:buChar char="•"/>
            </a:pPr>
            <a:r>
              <a:rPr lang="en-US" sz="1800" b="0" i="0" kern="1200">
                <a:solidFill>
                  <a:srgbClr val="40403D"/>
                </a:solidFill>
                <a:effectLst/>
                <a:latin typeface="Segoe UI" panose="020B0502040204020203" pitchFamily="34" charset="0"/>
                <a:ea typeface="+mn-ea"/>
                <a:cs typeface="Segoe UI" panose="020B0502040204020203" pitchFamily="34" charset="0"/>
              </a:rPr>
              <a:t>Collaboration and Service</a:t>
            </a:r>
          </a:p>
          <a:p>
            <a:pPr marL="285750" indent="-285750">
              <a:buFont typeface="Arial" panose="020B0604020202020204" pitchFamily="34" charset="0"/>
              <a:buChar char="•"/>
            </a:pPr>
            <a:r>
              <a:rPr lang="en-US" sz="1800" b="0" i="0" kern="1200">
                <a:solidFill>
                  <a:srgbClr val="40403D"/>
                </a:solidFill>
                <a:effectLst/>
                <a:latin typeface="Segoe UI" panose="020B0502040204020203" pitchFamily="34" charset="0"/>
                <a:ea typeface="+mn-ea"/>
                <a:cs typeface="Segoe UI" panose="020B0502040204020203" pitchFamily="34" charset="0"/>
              </a:rPr>
              <a:t>Achieving Excellence through Continuous Improvement</a:t>
            </a:r>
          </a:p>
          <a:p>
            <a:pPr marL="285750" indent="-285750">
              <a:buFont typeface="Arial" panose="020B0604020202020204" pitchFamily="34" charset="0"/>
              <a:buChar char="•"/>
            </a:pPr>
            <a:r>
              <a:rPr lang="en-US" sz="1800" b="0" i="0" kern="1200">
                <a:solidFill>
                  <a:srgbClr val="40403D"/>
                </a:solidFill>
                <a:effectLst/>
                <a:latin typeface="Segoe UI" panose="020B0502040204020203" pitchFamily="34" charset="0"/>
                <a:ea typeface="+mn-ea"/>
                <a:cs typeface="Segoe UI" panose="020B0502040204020203" pitchFamily="34" charset="0"/>
              </a:rPr>
              <a:t>Focus on the Whole Child</a:t>
            </a:r>
          </a:p>
        </p:txBody>
      </p:sp>
    </p:spTree>
    <p:extLst>
      <p:ext uri="{BB962C8B-B14F-4D97-AF65-F5344CB8AC3E}">
        <p14:creationId xmlns:p14="http://schemas.microsoft.com/office/powerpoint/2010/main" val="28534018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947665" y="1333251"/>
            <a:ext cx="2737153" cy="457951"/>
          </a:xfrm>
          <a:prstGeom prst="rect">
            <a:avLst/>
          </a:prstGeom>
        </p:spPr>
      </p:pic>
    </p:spTree>
    <p:extLst>
      <p:ext uri="{BB962C8B-B14F-4D97-AF65-F5344CB8AC3E}">
        <p14:creationId xmlns:p14="http://schemas.microsoft.com/office/powerpoint/2010/main" val="27881755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userDrawn="1">
  <p:cSld name="1_Title and Conten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b="1">
                <a:latin typeface="Segoe UI" panose="020B0502040204020203" pitchFamily="34" charset="0"/>
                <a:cs typeface="Segoe UI" panose="020B0502040204020203"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5" name="Google Shape;25;p3" title="OSPI logo"/>
          <p:cNvPicPr preferRelativeResize="0"/>
          <p:nvPr/>
        </p:nvPicPr>
        <p:blipFill rotWithShape="1">
          <a:blip r:embed="rId2">
            <a:alphaModFix/>
          </a:blip>
          <a:srcRect/>
          <a:stretch/>
        </p:blipFill>
        <p:spPr>
          <a:xfrm>
            <a:off x="219521" y="6252635"/>
            <a:ext cx="2737153" cy="457951"/>
          </a:xfrm>
          <a:prstGeom prst="rect">
            <a:avLst/>
          </a:prstGeom>
          <a:noFill/>
          <a:ln>
            <a:noFill/>
          </a:ln>
        </p:spPr>
      </p:pic>
      <p:sp>
        <p:nvSpPr>
          <p:cNvPr id="27" name="Google Shape;27;p3"/>
          <p:cNvSpPr txBox="1">
            <a:spLocks noGrp="1"/>
          </p:cNvSpPr>
          <p:nvPr>
            <p:ph type="sldNum" idx="12"/>
          </p:nvPr>
        </p:nvSpPr>
        <p:spPr>
          <a:xfrm>
            <a:off x="11321946" y="6308099"/>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1pPr>
            <a:lvl2pPr marL="0" marR="0" lvl="1"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2pPr>
            <a:lvl3pPr marL="0" marR="0" lvl="2"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3pPr>
            <a:lvl4pPr marL="0" marR="0" lvl="3"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4pPr>
            <a:lvl5pPr marL="0" marR="0" lvl="4"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5pPr>
            <a:lvl6pPr marL="0" marR="0" lvl="5"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6pPr>
            <a:lvl7pPr marL="0" marR="0" lvl="6"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7pPr>
            <a:lvl8pPr marL="0" marR="0" lvl="7"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8pPr>
            <a:lvl9pPr marL="0" marR="0" lvl="8"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
              <a:t>‹#›</a:t>
            </a:fld>
            <a:endParaRPr/>
          </a:p>
        </p:txBody>
      </p:sp>
      <p:sp>
        <p:nvSpPr>
          <p:cNvPr id="29" name="Google Shape;29;p3"/>
          <p:cNvSpPr/>
          <p:nvPr/>
        </p:nvSpPr>
        <p:spPr>
          <a:xfrm>
            <a:off x="63374" y="81481"/>
            <a:ext cx="12050162" cy="6708618"/>
          </a:xfrm>
          <a:prstGeom prst="rect">
            <a:avLst/>
          </a:prstGeom>
          <a:noFill/>
          <a:ln w="28575" cap="flat" cmpd="sng">
            <a:solidFill>
              <a:srgbClr val="FFCF3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6734696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42"/>
        <p:cNvGrpSpPr/>
        <p:nvPr/>
      </p:nvGrpSpPr>
      <p:grpSpPr>
        <a:xfrm>
          <a:off x="0" y="0"/>
          <a:ext cx="0" cy="0"/>
          <a:chOff x="0" y="0"/>
          <a:chExt cx="0" cy="0"/>
        </a:xfrm>
      </p:grpSpPr>
      <p:sp>
        <p:nvSpPr>
          <p:cNvPr id="243" name="Google Shape;243;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b="1">
                <a:latin typeface="Quattrocento Sans"/>
                <a:ea typeface="Quattrocento Sans"/>
                <a:cs typeface="Quattrocento Sans"/>
                <a:sym typeface="Quattrocento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4" name="Google Shape;244;p37"/>
          <p:cNvSpPr txBox="1">
            <a:spLocks noGrp="1"/>
          </p:cNvSpPr>
          <p:nvPr>
            <p:ph type="sldNum" idx="12"/>
          </p:nvPr>
        </p:nvSpPr>
        <p:spPr>
          <a:xfrm>
            <a:off x="11321946" y="6308099"/>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1pPr>
            <a:lvl2pPr marL="0" marR="0" lvl="1"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2pPr>
            <a:lvl3pPr marL="0" marR="0" lvl="2"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3pPr>
            <a:lvl4pPr marL="0" marR="0" lvl="3"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4pPr>
            <a:lvl5pPr marL="0" marR="0" lvl="4"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5pPr>
            <a:lvl6pPr marL="0" marR="0" lvl="5"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6pPr>
            <a:lvl7pPr marL="0" marR="0" lvl="6"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7pPr>
            <a:lvl8pPr marL="0" marR="0" lvl="7"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8pPr>
            <a:lvl9pPr marL="0" marR="0" lvl="8"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US"/>
              <a:t>‹#›</a:t>
            </a:fld>
            <a:endParaRPr/>
          </a:p>
        </p:txBody>
      </p:sp>
      <p:sp>
        <p:nvSpPr>
          <p:cNvPr id="245" name="Google Shape;245;p37"/>
          <p:cNvSpPr/>
          <p:nvPr/>
        </p:nvSpPr>
        <p:spPr>
          <a:xfrm>
            <a:off x="63374" y="81481"/>
            <a:ext cx="12050162" cy="6708618"/>
          </a:xfrm>
          <a:prstGeom prst="rect">
            <a:avLst/>
          </a:prstGeom>
          <a:noFill/>
          <a:ln w="28575" cap="flat" cmpd="sng">
            <a:solidFill>
              <a:srgbClr val="FFCF3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758376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246"/>
        <p:cNvGrpSpPr/>
        <p:nvPr/>
      </p:nvGrpSpPr>
      <p:grpSpPr>
        <a:xfrm>
          <a:off x="0" y="0"/>
          <a:ext cx="0" cy="0"/>
          <a:chOff x="0" y="0"/>
          <a:chExt cx="0" cy="0"/>
        </a:xfrm>
      </p:grpSpPr>
      <p:sp>
        <p:nvSpPr>
          <p:cNvPr id="247" name="Google Shape;247;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b="1">
                <a:latin typeface="Quattrocento Sans"/>
                <a:ea typeface="Quattrocento Sans"/>
                <a:cs typeface="Quattrocento Sans"/>
                <a:sym typeface="Quattrocento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8" name="Google Shape;248;p38"/>
          <p:cNvSpPr txBox="1">
            <a:spLocks noGrp="1"/>
          </p:cNvSpPr>
          <p:nvPr>
            <p:ph type="body" idx="1"/>
          </p:nvPr>
        </p:nvSpPr>
        <p:spPr>
          <a:xfrm>
            <a:off x="838200" y="1825625"/>
            <a:ext cx="10515600" cy="425586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sz="3200">
                <a:latin typeface="Quattrocento Sans"/>
                <a:ea typeface="Quattrocento Sans"/>
                <a:cs typeface="Quattrocento Sans"/>
                <a:sym typeface="Quattrocento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9" name="Google Shape;249;p38"/>
          <p:cNvSpPr/>
          <p:nvPr/>
        </p:nvSpPr>
        <p:spPr>
          <a:xfrm>
            <a:off x="0" y="6165408"/>
            <a:ext cx="12192000" cy="685800"/>
          </a:xfrm>
          <a:prstGeom prst="rect">
            <a:avLst/>
          </a:prstGeom>
          <a:solidFill>
            <a:srgbClr val="FFF3CD"/>
          </a:solidFill>
          <a:ln w="12700" cap="flat" cmpd="sng">
            <a:solidFill>
              <a:srgbClr val="FFCF3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50" name="Google Shape;250;p38" title="OSPI logo"/>
          <p:cNvPicPr preferRelativeResize="0"/>
          <p:nvPr/>
        </p:nvPicPr>
        <p:blipFill rotWithShape="1">
          <a:blip r:embed="rId2">
            <a:alphaModFix/>
          </a:blip>
          <a:srcRect/>
          <a:stretch/>
        </p:blipFill>
        <p:spPr>
          <a:xfrm>
            <a:off x="219521" y="6252635"/>
            <a:ext cx="2737153" cy="457951"/>
          </a:xfrm>
          <a:prstGeom prst="rect">
            <a:avLst/>
          </a:prstGeom>
          <a:noFill/>
          <a:ln>
            <a:noFill/>
          </a:ln>
        </p:spPr>
      </p:pic>
      <p:sp>
        <p:nvSpPr>
          <p:cNvPr id="251" name="Google Shape;251;p38"/>
          <p:cNvSpPr txBox="1">
            <a:spLocks noGrp="1"/>
          </p:cNvSpPr>
          <p:nvPr>
            <p:ph type="dt" idx="10"/>
          </p:nvPr>
        </p:nvSpPr>
        <p:spPr>
          <a:xfrm>
            <a:off x="9709640" y="6304790"/>
            <a:ext cx="1531571"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600" b="0" i="0" u="none" strike="noStrike" cap="none">
                <a:solidFill>
                  <a:srgbClr val="40403D"/>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52" name="Google Shape;252;p38"/>
          <p:cNvSpPr txBox="1">
            <a:spLocks noGrp="1"/>
          </p:cNvSpPr>
          <p:nvPr>
            <p:ph type="sldNum" idx="12"/>
          </p:nvPr>
        </p:nvSpPr>
        <p:spPr>
          <a:xfrm>
            <a:off x="11321946" y="6308099"/>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1pPr>
            <a:lvl2pPr marL="0" marR="0" lvl="1"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2pPr>
            <a:lvl3pPr marL="0" marR="0" lvl="2"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3pPr>
            <a:lvl4pPr marL="0" marR="0" lvl="3"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4pPr>
            <a:lvl5pPr marL="0" marR="0" lvl="4"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5pPr>
            <a:lvl6pPr marL="0" marR="0" lvl="5"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6pPr>
            <a:lvl7pPr marL="0" marR="0" lvl="6"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7pPr>
            <a:lvl8pPr marL="0" marR="0" lvl="7"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8pPr>
            <a:lvl9pPr marL="0" marR="0" lvl="8"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US"/>
              <a:t>‹#›</a:t>
            </a:fld>
            <a:endParaRPr/>
          </a:p>
        </p:txBody>
      </p:sp>
      <p:sp>
        <p:nvSpPr>
          <p:cNvPr id="253" name="Google Shape;253;p38"/>
          <p:cNvSpPr txBox="1">
            <a:spLocks noGrp="1"/>
          </p:cNvSpPr>
          <p:nvPr>
            <p:ph type="ftr" idx="11"/>
          </p:nvPr>
        </p:nvSpPr>
        <p:spPr>
          <a:xfrm>
            <a:off x="3046567" y="6299047"/>
            <a:ext cx="5817555"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600" b="0" i="0" u="none" strike="noStrike" cap="none">
                <a:solidFill>
                  <a:srgbClr val="40403D"/>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US"/>
              <a:t>1 X and X</a:t>
            </a:r>
            <a:endParaRPr/>
          </a:p>
        </p:txBody>
      </p:sp>
      <p:sp>
        <p:nvSpPr>
          <p:cNvPr id="254" name="Google Shape;254;p38"/>
          <p:cNvSpPr/>
          <p:nvPr/>
        </p:nvSpPr>
        <p:spPr>
          <a:xfrm>
            <a:off x="63374" y="81481"/>
            <a:ext cx="12050162" cy="6708618"/>
          </a:xfrm>
          <a:prstGeom prst="rect">
            <a:avLst/>
          </a:prstGeom>
          <a:noFill/>
          <a:ln w="28575" cap="flat" cmpd="sng">
            <a:solidFill>
              <a:srgbClr val="FFCF3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2200742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255"/>
        <p:cNvGrpSpPr/>
        <p:nvPr/>
      </p:nvGrpSpPr>
      <p:grpSpPr>
        <a:xfrm>
          <a:off x="0" y="0"/>
          <a:ext cx="0" cy="0"/>
          <a:chOff x="0" y="0"/>
          <a:chExt cx="0" cy="0"/>
        </a:xfrm>
      </p:grpSpPr>
      <p:sp>
        <p:nvSpPr>
          <p:cNvPr id="256" name="Google Shape;256;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b="1">
                <a:latin typeface="Quattrocento Sans"/>
                <a:ea typeface="Quattrocento Sans"/>
                <a:cs typeface="Quattrocento Sans"/>
                <a:sym typeface="Quattrocento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57" name="Google Shape;257;p39" title="OSPI logo"/>
          <p:cNvPicPr preferRelativeResize="0"/>
          <p:nvPr/>
        </p:nvPicPr>
        <p:blipFill rotWithShape="1">
          <a:blip r:embed="rId2">
            <a:alphaModFix/>
          </a:blip>
          <a:srcRect/>
          <a:stretch/>
        </p:blipFill>
        <p:spPr>
          <a:xfrm>
            <a:off x="219521" y="6252635"/>
            <a:ext cx="2737153" cy="457951"/>
          </a:xfrm>
          <a:prstGeom prst="rect">
            <a:avLst/>
          </a:prstGeom>
          <a:noFill/>
          <a:ln>
            <a:noFill/>
          </a:ln>
        </p:spPr>
      </p:pic>
      <p:sp>
        <p:nvSpPr>
          <p:cNvPr id="258" name="Google Shape;258;p39"/>
          <p:cNvSpPr txBox="1">
            <a:spLocks noGrp="1"/>
          </p:cNvSpPr>
          <p:nvPr>
            <p:ph type="sldNum" idx="12"/>
          </p:nvPr>
        </p:nvSpPr>
        <p:spPr>
          <a:xfrm>
            <a:off x="11321946" y="6308099"/>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1pPr>
            <a:lvl2pPr marL="0" marR="0" lvl="1"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2pPr>
            <a:lvl3pPr marL="0" marR="0" lvl="2"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3pPr>
            <a:lvl4pPr marL="0" marR="0" lvl="3"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4pPr>
            <a:lvl5pPr marL="0" marR="0" lvl="4"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5pPr>
            <a:lvl6pPr marL="0" marR="0" lvl="5"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6pPr>
            <a:lvl7pPr marL="0" marR="0" lvl="6"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7pPr>
            <a:lvl8pPr marL="0" marR="0" lvl="7"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8pPr>
            <a:lvl9pPr marL="0" marR="0" lvl="8"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US"/>
              <a:t>‹#›</a:t>
            </a:fld>
            <a:endParaRPr/>
          </a:p>
        </p:txBody>
      </p:sp>
      <p:sp>
        <p:nvSpPr>
          <p:cNvPr id="259" name="Google Shape;259;p39"/>
          <p:cNvSpPr/>
          <p:nvPr/>
        </p:nvSpPr>
        <p:spPr>
          <a:xfrm>
            <a:off x="63374" y="81481"/>
            <a:ext cx="12050162" cy="6708618"/>
          </a:xfrm>
          <a:prstGeom prst="rect">
            <a:avLst/>
          </a:prstGeom>
          <a:noFill/>
          <a:ln w="28575" cap="flat" cmpd="sng">
            <a:solidFill>
              <a:srgbClr val="FFCF3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6400194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60"/>
        <p:cNvGrpSpPr/>
        <p:nvPr/>
      </p:nvGrpSpPr>
      <p:grpSpPr>
        <a:xfrm>
          <a:off x="0" y="0"/>
          <a:ext cx="0" cy="0"/>
          <a:chOff x="0" y="0"/>
          <a:chExt cx="0" cy="0"/>
        </a:xfrm>
      </p:grpSpPr>
      <p:sp>
        <p:nvSpPr>
          <p:cNvPr id="261" name="Google Shape;261;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2" name="Google Shape;262;p40"/>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SzPts val="2800"/>
              <a:buChar char="•"/>
              <a:defRPr sz="3733"/>
            </a:lvl1pPr>
            <a:lvl2pPr marL="914400" lvl="1" indent="-381000" algn="l">
              <a:lnSpc>
                <a:spcPct val="90000"/>
              </a:lnSpc>
              <a:spcBef>
                <a:spcPts val="500"/>
              </a:spcBef>
              <a:spcAft>
                <a:spcPts val="0"/>
              </a:spcAft>
              <a:buSzPts val="2400"/>
              <a:buChar char="•"/>
              <a:defRPr sz="3200"/>
            </a:lvl2pPr>
            <a:lvl3pPr marL="1371600" lvl="2" indent="-355600" algn="l">
              <a:lnSpc>
                <a:spcPct val="90000"/>
              </a:lnSpc>
              <a:spcBef>
                <a:spcPts val="500"/>
              </a:spcBef>
              <a:spcAft>
                <a:spcPts val="0"/>
              </a:spcAft>
              <a:buSzPts val="2000"/>
              <a:buChar char="•"/>
              <a:defRPr sz="2667"/>
            </a:lvl3pPr>
            <a:lvl4pPr marL="1828800" lvl="3" indent="-342900" algn="l">
              <a:lnSpc>
                <a:spcPct val="90000"/>
              </a:lnSpc>
              <a:spcBef>
                <a:spcPts val="500"/>
              </a:spcBef>
              <a:spcAft>
                <a:spcPts val="0"/>
              </a:spcAft>
              <a:buSzPts val="1800"/>
              <a:buChar char="•"/>
              <a:defRPr sz="2400"/>
            </a:lvl4pPr>
            <a:lvl5pPr marL="2286000" lvl="4" indent="-342900" algn="l">
              <a:lnSpc>
                <a:spcPct val="90000"/>
              </a:lnSpc>
              <a:spcBef>
                <a:spcPts val="500"/>
              </a:spcBef>
              <a:spcAft>
                <a:spcPts val="0"/>
              </a:spcAft>
              <a:buSzPts val="1800"/>
              <a:buChar char="•"/>
              <a:defRPr sz="2400"/>
            </a:lvl5pPr>
            <a:lvl6pPr marL="2743200" lvl="5" indent="-342900" algn="l">
              <a:lnSpc>
                <a:spcPct val="90000"/>
              </a:lnSpc>
              <a:spcBef>
                <a:spcPts val="500"/>
              </a:spcBef>
              <a:spcAft>
                <a:spcPts val="0"/>
              </a:spcAft>
              <a:buSzPts val="1800"/>
              <a:buChar char="•"/>
              <a:defRPr sz="2400"/>
            </a:lvl6pPr>
            <a:lvl7pPr marL="3200400" lvl="6" indent="-342900" algn="l">
              <a:lnSpc>
                <a:spcPct val="90000"/>
              </a:lnSpc>
              <a:spcBef>
                <a:spcPts val="500"/>
              </a:spcBef>
              <a:spcAft>
                <a:spcPts val="0"/>
              </a:spcAft>
              <a:buSzPts val="1800"/>
              <a:buChar char="•"/>
              <a:defRPr sz="2400"/>
            </a:lvl7pPr>
            <a:lvl8pPr marL="3657600" lvl="7" indent="-342900" algn="l">
              <a:lnSpc>
                <a:spcPct val="90000"/>
              </a:lnSpc>
              <a:spcBef>
                <a:spcPts val="500"/>
              </a:spcBef>
              <a:spcAft>
                <a:spcPts val="0"/>
              </a:spcAft>
              <a:buSzPts val="1800"/>
              <a:buChar char="•"/>
              <a:defRPr sz="2400"/>
            </a:lvl8pPr>
            <a:lvl9pPr marL="4114800" lvl="8" indent="-342900" algn="l">
              <a:lnSpc>
                <a:spcPct val="90000"/>
              </a:lnSpc>
              <a:spcBef>
                <a:spcPts val="500"/>
              </a:spcBef>
              <a:spcAft>
                <a:spcPts val="0"/>
              </a:spcAft>
              <a:buSzPts val="1800"/>
              <a:buChar char="•"/>
              <a:defRPr sz="2400"/>
            </a:lvl9pPr>
          </a:lstStyle>
          <a:p>
            <a:endParaRPr/>
          </a:p>
        </p:txBody>
      </p:sp>
      <p:sp>
        <p:nvSpPr>
          <p:cNvPr id="263" name="Google Shape;263;p40"/>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SzPts val="2800"/>
              <a:buChar char="•"/>
              <a:defRPr sz="3733"/>
            </a:lvl1pPr>
            <a:lvl2pPr marL="914400" lvl="1" indent="-381000" algn="l">
              <a:lnSpc>
                <a:spcPct val="90000"/>
              </a:lnSpc>
              <a:spcBef>
                <a:spcPts val="500"/>
              </a:spcBef>
              <a:spcAft>
                <a:spcPts val="0"/>
              </a:spcAft>
              <a:buSzPts val="2400"/>
              <a:buChar char="•"/>
              <a:defRPr sz="3200"/>
            </a:lvl2pPr>
            <a:lvl3pPr marL="1371600" lvl="2" indent="-355600" algn="l">
              <a:lnSpc>
                <a:spcPct val="90000"/>
              </a:lnSpc>
              <a:spcBef>
                <a:spcPts val="500"/>
              </a:spcBef>
              <a:spcAft>
                <a:spcPts val="0"/>
              </a:spcAft>
              <a:buSzPts val="2000"/>
              <a:buChar char="•"/>
              <a:defRPr sz="2667"/>
            </a:lvl3pPr>
            <a:lvl4pPr marL="1828800" lvl="3" indent="-342900" algn="l">
              <a:lnSpc>
                <a:spcPct val="90000"/>
              </a:lnSpc>
              <a:spcBef>
                <a:spcPts val="500"/>
              </a:spcBef>
              <a:spcAft>
                <a:spcPts val="0"/>
              </a:spcAft>
              <a:buSzPts val="1800"/>
              <a:buChar char="•"/>
              <a:defRPr sz="2400"/>
            </a:lvl4pPr>
            <a:lvl5pPr marL="2286000" lvl="4" indent="-342900" algn="l">
              <a:lnSpc>
                <a:spcPct val="90000"/>
              </a:lnSpc>
              <a:spcBef>
                <a:spcPts val="500"/>
              </a:spcBef>
              <a:spcAft>
                <a:spcPts val="0"/>
              </a:spcAft>
              <a:buSzPts val="1800"/>
              <a:buChar char="•"/>
              <a:defRPr sz="2400"/>
            </a:lvl5pPr>
            <a:lvl6pPr marL="2743200" lvl="5" indent="-342900" algn="l">
              <a:lnSpc>
                <a:spcPct val="90000"/>
              </a:lnSpc>
              <a:spcBef>
                <a:spcPts val="500"/>
              </a:spcBef>
              <a:spcAft>
                <a:spcPts val="0"/>
              </a:spcAft>
              <a:buSzPts val="1800"/>
              <a:buChar char="•"/>
              <a:defRPr sz="2400"/>
            </a:lvl6pPr>
            <a:lvl7pPr marL="3200400" lvl="6" indent="-342900" algn="l">
              <a:lnSpc>
                <a:spcPct val="90000"/>
              </a:lnSpc>
              <a:spcBef>
                <a:spcPts val="500"/>
              </a:spcBef>
              <a:spcAft>
                <a:spcPts val="0"/>
              </a:spcAft>
              <a:buSzPts val="1800"/>
              <a:buChar char="•"/>
              <a:defRPr sz="2400"/>
            </a:lvl7pPr>
            <a:lvl8pPr marL="3657600" lvl="7" indent="-342900" algn="l">
              <a:lnSpc>
                <a:spcPct val="90000"/>
              </a:lnSpc>
              <a:spcBef>
                <a:spcPts val="500"/>
              </a:spcBef>
              <a:spcAft>
                <a:spcPts val="0"/>
              </a:spcAft>
              <a:buSzPts val="1800"/>
              <a:buChar char="•"/>
              <a:defRPr sz="2400"/>
            </a:lvl8pPr>
            <a:lvl9pPr marL="4114800" lvl="8" indent="-342900" algn="l">
              <a:lnSpc>
                <a:spcPct val="90000"/>
              </a:lnSpc>
              <a:spcBef>
                <a:spcPts val="500"/>
              </a:spcBef>
              <a:spcAft>
                <a:spcPts val="0"/>
              </a:spcAft>
              <a:buSzPts val="1800"/>
              <a:buChar char="•"/>
              <a:defRPr sz="2400"/>
            </a:lvl9pPr>
          </a:lstStyle>
          <a:p>
            <a:endParaRPr/>
          </a:p>
        </p:txBody>
      </p:sp>
      <p:sp>
        <p:nvSpPr>
          <p:cNvPr id="264" name="Google Shape;264;p40"/>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65" name="Google Shape;265;p40"/>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r>
              <a:rPr lang="en-US"/>
              <a:t>1 X and X</a:t>
            </a:r>
            <a:endParaRPr/>
          </a:p>
        </p:txBody>
      </p:sp>
      <p:sp>
        <p:nvSpPr>
          <p:cNvPr id="266" name="Google Shape;266;p40"/>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a:solidFill>
                  <a:srgbClr val="888888"/>
                </a:solidFill>
              </a:defRPr>
            </a:lvl1pPr>
            <a:lvl2pPr marL="0" marR="0" lvl="1" indent="0" algn="r">
              <a:lnSpc>
                <a:spcPct val="100000"/>
              </a:lnSpc>
              <a:spcBef>
                <a:spcPts val="0"/>
              </a:spcBef>
              <a:spcAft>
                <a:spcPts val="0"/>
              </a:spcAft>
              <a:buClr>
                <a:srgbClr val="000000"/>
              </a:buClr>
              <a:buSzPts val="1300"/>
              <a:buFont typeface="Arial"/>
              <a:buNone/>
              <a:defRPr>
                <a:solidFill>
                  <a:srgbClr val="888888"/>
                </a:solidFill>
              </a:defRPr>
            </a:lvl2pPr>
            <a:lvl3pPr marL="0" marR="0" lvl="2" indent="0" algn="r">
              <a:lnSpc>
                <a:spcPct val="100000"/>
              </a:lnSpc>
              <a:spcBef>
                <a:spcPts val="0"/>
              </a:spcBef>
              <a:spcAft>
                <a:spcPts val="0"/>
              </a:spcAft>
              <a:buClr>
                <a:srgbClr val="000000"/>
              </a:buClr>
              <a:buSzPts val="1300"/>
              <a:buFont typeface="Arial"/>
              <a:buNone/>
              <a:defRPr>
                <a:solidFill>
                  <a:srgbClr val="888888"/>
                </a:solidFill>
              </a:defRPr>
            </a:lvl3pPr>
            <a:lvl4pPr marL="0" marR="0" lvl="3" indent="0" algn="r">
              <a:lnSpc>
                <a:spcPct val="100000"/>
              </a:lnSpc>
              <a:spcBef>
                <a:spcPts val="0"/>
              </a:spcBef>
              <a:spcAft>
                <a:spcPts val="0"/>
              </a:spcAft>
              <a:buClr>
                <a:srgbClr val="000000"/>
              </a:buClr>
              <a:buSzPts val="1300"/>
              <a:buFont typeface="Arial"/>
              <a:buNone/>
              <a:defRPr>
                <a:solidFill>
                  <a:srgbClr val="888888"/>
                </a:solidFill>
              </a:defRPr>
            </a:lvl4pPr>
            <a:lvl5pPr marL="0" marR="0" lvl="4" indent="0" algn="r">
              <a:lnSpc>
                <a:spcPct val="100000"/>
              </a:lnSpc>
              <a:spcBef>
                <a:spcPts val="0"/>
              </a:spcBef>
              <a:spcAft>
                <a:spcPts val="0"/>
              </a:spcAft>
              <a:buClr>
                <a:srgbClr val="000000"/>
              </a:buClr>
              <a:buSzPts val="1300"/>
              <a:buFont typeface="Arial"/>
              <a:buNone/>
              <a:defRPr>
                <a:solidFill>
                  <a:srgbClr val="888888"/>
                </a:solidFill>
              </a:defRPr>
            </a:lvl5pPr>
            <a:lvl6pPr marL="0" marR="0" lvl="5" indent="0" algn="r">
              <a:lnSpc>
                <a:spcPct val="100000"/>
              </a:lnSpc>
              <a:spcBef>
                <a:spcPts val="0"/>
              </a:spcBef>
              <a:spcAft>
                <a:spcPts val="0"/>
              </a:spcAft>
              <a:buClr>
                <a:srgbClr val="000000"/>
              </a:buClr>
              <a:buSzPts val="1300"/>
              <a:buFont typeface="Arial"/>
              <a:buNone/>
              <a:defRPr>
                <a:solidFill>
                  <a:srgbClr val="888888"/>
                </a:solidFill>
              </a:defRPr>
            </a:lvl6pPr>
            <a:lvl7pPr marL="0" marR="0" lvl="6" indent="0" algn="r">
              <a:lnSpc>
                <a:spcPct val="100000"/>
              </a:lnSpc>
              <a:spcBef>
                <a:spcPts val="0"/>
              </a:spcBef>
              <a:spcAft>
                <a:spcPts val="0"/>
              </a:spcAft>
              <a:buClr>
                <a:srgbClr val="000000"/>
              </a:buClr>
              <a:buSzPts val="1300"/>
              <a:buFont typeface="Arial"/>
              <a:buNone/>
              <a:defRPr>
                <a:solidFill>
                  <a:srgbClr val="888888"/>
                </a:solidFill>
              </a:defRPr>
            </a:lvl7pPr>
            <a:lvl8pPr marL="0" marR="0" lvl="7" indent="0" algn="r">
              <a:lnSpc>
                <a:spcPct val="100000"/>
              </a:lnSpc>
              <a:spcBef>
                <a:spcPts val="0"/>
              </a:spcBef>
              <a:spcAft>
                <a:spcPts val="0"/>
              </a:spcAft>
              <a:buClr>
                <a:srgbClr val="000000"/>
              </a:buClr>
              <a:buSzPts val="1300"/>
              <a:buFont typeface="Arial"/>
              <a:buNone/>
              <a:defRPr>
                <a:solidFill>
                  <a:srgbClr val="888888"/>
                </a:solidFill>
              </a:defRPr>
            </a:lvl8pPr>
            <a:lvl9pPr marL="0" marR="0" lvl="8" indent="0" algn="r">
              <a:lnSpc>
                <a:spcPct val="100000"/>
              </a:lnSpc>
              <a:spcBef>
                <a:spcPts val="0"/>
              </a:spcBef>
              <a:spcAft>
                <a:spcPts val="0"/>
              </a:spcAft>
              <a:buClr>
                <a:srgbClr val="000000"/>
              </a:buClr>
              <a:buSzPts val="1300"/>
              <a:buFont typeface="Arial"/>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667932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67"/>
        <p:cNvGrpSpPr/>
        <p:nvPr/>
      </p:nvGrpSpPr>
      <p:grpSpPr>
        <a:xfrm>
          <a:off x="0" y="0"/>
          <a:ext cx="0" cy="0"/>
          <a:chOff x="0" y="0"/>
          <a:chExt cx="0" cy="0"/>
        </a:xfrm>
      </p:grpSpPr>
      <p:sp>
        <p:nvSpPr>
          <p:cNvPr id="268" name="Google Shape;268;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4610452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nect with OSPI">
  <p:cSld name="Connect with OSPI">
    <p:spTree>
      <p:nvGrpSpPr>
        <p:cNvPr id="1" name="Shape 269"/>
        <p:cNvGrpSpPr/>
        <p:nvPr/>
      </p:nvGrpSpPr>
      <p:grpSpPr>
        <a:xfrm>
          <a:off x="0" y="0"/>
          <a:ext cx="0" cy="0"/>
          <a:chOff x="0" y="0"/>
          <a:chExt cx="0" cy="0"/>
        </a:xfrm>
      </p:grpSpPr>
      <p:sp>
        <p:nvSpPr>
          <p:cNvPr id="270" name="Google Shape;270;p42"/>
          <p:cNvSpPr txBox="1">
            <a:spLocks noGrp="1"/>
          </p:cNvSpPr>
          <p:nvPr>
            <p:ph type="dt" idx="10"/>
          </p:nvPr>
        </p:nvSpPr>
        <p:spPr>
          <a:xfrm>
            <a:off x="9776298" y="6311900"/>
            <a:ext cx="1065056" cy="367123"/>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71" name="Google Shape;271;p42"/>
          <p:cNvSpPr txBox="1">
            <a:spLocks noGrp="1"/>
          </p:cNvSpPr>
          <p:nvPr>
            <p:ph type="sldNum" idx="12"/>
          </p:nvPr>
        </p:nvSpPr>
        <p:spPr>
          <a:xfrm>
            <a:off x="10709328" y="6311900"/>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72" name="Google Shape;272;p42"/>
          <p:cNvSpPr txBox="1">
            <a:spLocks noGrp="1"/>
          </p:cNvSpPr>
          <p:nvPr>
            <p:ph type="ftr" idx="11"/>
          </p:nvPr>
        </p:nvSpPr>
        <p:spPr>
          <a:xfrm>
            <a:off x="5750668" y="631190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US"/>
              <a:t>1 X and X</a:t>
            </a:r>
            <a:endParaRPr/>
          </a:p>
        </p:txBody>
      </p:sp>
      <p:pic>
        <p:nvPicPr>
          <p:cNvPr id="273" name="Google Shape;273;p42" title="OSPI logo"/>
          <p:cNvPicPr preferRelativeResize="0"/>
          <p:nvPr/>
        </p:nvPicPr>
        <p:blipFill rotWithShape="1">
          <a:blip r:embed="rId2">
            <a:alphaModFix/>
          </a:blip>
          <a:srcRect/>
          <a:stretch/>
        </p:blipFill>
        <p:spPr>
          <a:xfrm>
            <a:off x="1931779" y="833184"/>
            <a:ext cx="7738478" cy="1294719"/>
          </a:xfrm>
          <a:prstGeom prst="rect">
            <a:avLst/>
          </a:prstGeom>
          <a:noFill/>
          <a:ln>
            <a:noFill/>
          </a:ln>
        </p:spPr>
      </p:pic>
      <p:sp>
        <p:nvSpPr>
          <p:cNvPr id="274" name="Google Shape;274;p42"/>
          <p:cNvSpPr txBox="1"/>
          <p:nvPr/>
        </p:nvSpPr>
        <p:spPr>
          <a:xfrm>
            <a:off x="1837346" y="2290273"/>
            <a:ext cx="8015955" cy="46166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1" u="none" strike="noStrike" cap="none">
                <a:solidFill>
                  <a:schemeClr val="dk1"/>
                </a:solidFill>
                <a:latin typeface="Calibri"/>
                <a:ea typeface="Calibri"/>
                <a:cs typeface="Calibri"/>
                <a:sym typeface="Calibri"/>
              </a:rPr>
              <a:t>Connect with us!</a:t>
            </a:r>
            <a:endParaRPr sz="1400" b="0" i="0" u="none" strike="noStrike" cap="none">
              <a:solidFill>
                <a:srgbClr val="000000"/>
              </a:solidFill>
              <a:latin typeface="Arial"/>
              <a:ea typeface="Arial"/>
              <a:cs typeface="Arial"/>
              <a:sym typeface="Arial"/>
            </a:endParaRPr>
          </a:p>
        </p:txBody>
      </p:sp>
      <p:sp>
        <p:nvSpPr>
          <p:cNvPr id="275" name="Google Shape;275;p42"/>
          <p:cNvSpPr/>
          <p:nvPr/>
        </p:nvSpPr>
        <p:spPr>
          <a:xfrm>
            <a:off x="0" y="3247402"/>
            <a:ext cx="12192000" cy="3610598"/>
          </a:xfrm>
          <a:prstGeom prst="rect">
            <a:avLst/>
          </a:prstGeom>
          <a:solidFill>
            <a:srgbClr val="FFF3C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76" name="Google Shape;276;p42" title="Facebook Icon"/>
          <p:cNvPicPr preferRelativeResize="0"/>
          <p:nvPr/>
        </p:nvPicPr>
        <p:blipFill rotWithShape="1">
          <a:blip r:embed="rId3">
            <a:alphaModFix/>
          </a:blip>
          <a:srcRect/>
          <a:stretch/>
        </p:blipFill>
        <p:spPr>
          <a:xfrm>
            <a:off x="6461513" y="3784874"/>
            <a:ext cx="553212" cy="553212"/>
          </a:xfrm>
          <a:prstGeom prst="rect">
            <a:avLst/>
          </a:prstGeom>
          <a:noFill/>
          <a:ln>
            <a:noFill/>
          </a:ln>
        </p:spPr>
      </p:pic>
      <p:pic>
        <p:nvPicPr>
          <p:cNvPr id="277" name="Google Shape;277;p42" title="Website Icon"/>
          <p:cNvPicPr preferRelativeResize="0"/>
          <p:nvPr/>
        </p:nvPicPr>
        <p:blipFill rotWithShape="1">
          <a:blip r:embed="rId4">
            <a:alphaModFix/>
          </a:blip>
          <a:srcRect/>
          <a:stretch/>
        </p:blipFill>
        <p:spPr>
          <a:xfrm>
            <a:off x="1914909" y="3815951"/>
            <a:ext cx="553212" cy="539718"/>
          </a:xfrm>
          <a:prstGeom prst="rect">
            <a:avLst/>
          </a:prstGeom>
          <a:noFill/>
          <a:ln>
            <a:noFill/>
          </a:ln>
        </p:spPr>
      </p:pic>
      <p:pic>
        <p:nvPicPr>
          <p:cNvPr id="278" name="Google Shape;278;p42" title="LinkedIn Icon"/>
          <p:cNvPicPr preferRelativeResize="0"/>
          <p:nvPr/>
        </p:nvPicPr>
        <p:blipFill rotWithShape="1">
          <a:blip r:embed="rId5">
            <a:alphaModFix/>
          </a:blip>
          <a:srcRect/>
          <a:stretch/>
        </p:blipFill>
        <p:spPr>
          <a:xfrm>
            <a:off x="6461513" y="5580016"/>
            <a:ext cx="553212" cy="553212"/>
          </a:xfrm>
          <a:prstGeom prst="rect">
            <a:avLst/>
          </a:prstGeom>
          <a:noFill/>
          <a:ln>
            <a:noFill/>
          </a:ln>
        </p:spPr>
      </p:pic>
      <p:pic>
        <p:nvPicPr>
          <p:cNvPr id="279" name="Google Shape;279;p42" title="Medium Icon"/>
          <p:cNvPicPr preferRelativeResize="0"/>
          <p:nvPr/>
        </p:nvPicPr>
        <p:blipFill rotWithShape="1">
          <a:blip r:embed="rId6">
            <a:alphaModFix/>
          </a:blip>
          <a:srcRect/>
          <a:stretch/>
        </p:blipFill>
        <p:spPr>
          <a:xfrm>
            <a:off x="1914909" y="5629554"/>
            <a:ext cx="553212" cy="553212"/>
          </a:xfrm>
          <a:prstGeom prst="rect">
            <a:avLst/>
          </a:prstGeom>
          <a:noFill/>
          <a:ln>
            <a:noFill/>
          </a:ln>
        </p:spPr>
      </p:pic>
      <p:pic>
        <p:nvPicPr>
          <p:cNvPr id="280" name="Google Shape;280;p42" title="Twitter Icon"/>
          <p:cNvPicPr preferRelativeResize="0"/>
          <p:nvPr/>
        </p:nvPicPr>
        <p:blipFill rotWithShape="1">
          <a:blip r:embed="rId7">
            <a:alphaModFix/>
          </a:blip>
          <a:srcRect/>
          <a:stretch/>
        </p:blipFill>
        <p:spPr>
          <a:xfrm>
            <a:off x="1914909" y="4764484"/>
            <a:ext cx="553212" cy="553212"/>
          </a:xfrm>
          <a:prstGeom prst="rect">
            <a:avLst/>
          </a:prstGeom>
          <a:noFill/>
          <a:ln>
            <a:noFill/>
          </a:ln>
        </p:spPr>
      </p:pic>
      <p:pic>
        <p:nvPicPr>
          <p:cNvPr id="281" name="Google Shape;281;p42" title="YouTube Icon"/>
          <p:cNvPicPr preferRelativeResize="0"/>
          <p:nvPr/>
        </p:nvPicPr>
        <p:blipFill rotWithShape="1">
          <a:blip r:embed="rId8">
            <a:alphaModFix/>
          </a:blip>
          <a:srcRect/>
          <a:stretch/>
        </p:blipFill>
        <p:spPr>
          <a:xfrm>
            <a:off x="6461513" y="4721316"/>
            <a:ext cx="553212" cy="553212"/>
          </a:xfrm>
          <a:prstGeom prst="rect">
            <a:avLst/>
          </a:prstGeom>
          <a:noFill/>
          <a:ln>
            <a:noFill/>
          </a:ln>
        </p:spPr>
      </p:pic>
      <p:sp>
        <p:nvSpPr>
          <p:cNvPr id="282" name="Google Shape;282;p42"/>
          <p:cNvSpPr txBox="1"/>
          <p:nvPr/>
        </p:nvSpPr>
        <p:spPr>
          <a:xfrm>
            <a:off x="7181113" y="3863209"/>
            <a:ext cx="3179035"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facebook.com/waospi</a:t>
            </a:r>
            <a:endParaRPr sz="2000" b="0" i="0" u="none" strike="noStrike" cap="none">
              <a:solidFill>
                <a:schemeClr val="dk1"/>
              </a:solidFill>
              <a:latin typeface="Calibri"/>
              <a:ea typeface="Calibri"/>
              <a:cs typeface="Calibri"/>
              <a:sym typeface="Calibri"/>
            </a:endParaRPr>
          </a:p>
        </p:txBody>
      </p:sp>
      <p:sp>
        <p:nvSpPr>
          <p:cNvPr id="283" name="Google Shape;283;p42"/>
          <p:cNvSpPr txBox="1"/>
          <p:nvPr/>
        </p:nvSpPr>
        <p:spPr>
          <a:xfrm>
            <a:off x="2620317" y="4852987"/>
            <a:ext cx="3179035"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twitter.com/waospi</a:t>
            </a:r>
            <a:endParaRPr sz="2000" b="0" i="0" u="none" strike="noStrike" cap="none">
              <a:solidFill>
                <a:schemeClr val="dk1"/>
              </a:solidFill>
              <a:latin typeface="Calibri"/>
              <a:ea typeface="Calibri"/>
              <a:cs typeface="Calibri"/>
              <a:sym typeface="Calibri"/>
            </a:endParaRPr>
          </a:p>
        </p:txBody>
      </p:sp>
      <p:sp>
        <p:nvSpPr>
          <p:cNvPr id="284" name="Google Shape;284;p42"/>
          <p:cNvSpPr txBox="1"/>
          <p:nvPr/>
        </p:nvSpPr>
        <p:spPr>
          <a:xfrm>
            <a:off x="7155817" y="4783765"/>
            <a:ext cx="3179035"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youtube.com/waospi</a:t>
            </a:r>
            <a:endParaRPr sz="2000" b="0" i="0" u="none" strike="noStrike" cap="none">
              <a:solidFill>
                <a:schemeClr val="dk1"/>
              </a:solidFill>
              <a:latin typeface="Calibri"/>
              <a:ea typeface="Calibri"/>
              <a:cs typeface="Calibri"/>
              <a:sym typeface="Calibri"/>
            </a:endParaRPr>
          </a:p>
        </p:txBody>
      </p:sp>
      <p:sp>
        <p:nvSpPr>
          <p:cNvPr id="285" name="Google Shape;285;p42"/>
          <p:cNvSpPr txBox="1"/>
          <p:nvPr/>
        </p:nvSpPr>
        <p:spPr>
          <a:xfrm>
            <a:off x="2609213" y="5706105"/>
            <a:ext cx="3179035"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medium.com/waospi</a:t>
            </a:r>
            <a:endParaRPr sz="2000" b="0" i="0" u="none" strike="noStrike" cap="none">
              <a:solidFill>
                <a:schemeClr val="dk1"/>
              </a:solidFill>
              <a:latin typeface="Calibri"/>
              <a:ea typeface="Calibri"/>
              <a:cs typeface="Calibri"/>
              <a:sym typeface="Calibri"/>
            </a:endParaRPr>
          </a:p>
        </p:txBody>
      </p:sp>
      <p:sp>
        <p:nvSpPr>
          <p:cNvPr id="286" name="Google Shape;286;p42"/>
          <p:cNvSpPr txBox="1"/>
          <p:nvPr/>
        </p:nvSpPr>
        <p:spPr>
          <a:xfrm>
            <a:off x="7155817" y="5660123"/>
            <a:ext cx="3677862"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linkedin.com/company/waospi</a:t>
            </a:r>
            <a:endParaRPr sz="2000" b="0" i="0" u="none" strike="noStrike" cap="none">
              <a:solidFill>
                <a:schemeClr val="dk1"/>
              </a:solidFill>
              <a:latin typeface="Calibri"/>
              <a:ea typeface="Calibri"/>
              <a:cs typeface="Calibri"/>
              <a:sym typeface="Calibri"/>
            </a:endParaRPr>
          </a:p>
        </p:txBody>
      </p:sp>
      <p:sp>
        <p:nvSpPr>
          <p:cNvPr id="287" name="Google Shape;287;p42"/>
          <p:cNvSpPr txBox="1"/>
          <p:nvPr/>
        </p:nvSpPr>
        <p:spPr>
          <a:xfrm>
            <a:off x="2597651" y="3868910"/>
            <a:ext cx="2704755"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k12.wa.us</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5866372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_BLANK">
  <p:cSld name="BLANK_BLANK">
    <p:spTree>
      <p:nvGrpSpPr>
        <p:cNvPr id="1" name="Shape 288"/>
        <p:cNvGrpSpPr/>
        <p:nvPr/>
      </p:nvGrpSpPr>
      <p:grpSpPr>
        <a:xfrm>
          <a:off x="0" y="0"/>
          <a:ext cx="0" cy="0"/>
          <a:chOff x="0" y="0"/>
          <a:chExt cx="0" cy="0"/>
        </a:xfrm>
      </p:grpSpPr>
      <p:pic>
        <p:nvPicPr>
          <p:cNvPr id="289" name="Google Shape;289;p43"/>
          <p:cNvPicPr preferRelativeResize="0"/>
          <p:nvPr/>
        </p:nvPicPr>
        <p:blipFill rotWithShape="1">
          <a:blip r:embed="rId2">
            <a:alphaModFix/>
          </a:blip>
          <a:srcRect/>
          <a:stretch/>
        </p:blipFill>
        <p:spPr>
          <a:xfrm>
            <a:off x="9948" y="226422"/>
            <a:ext cx="12182052" cy="6620944"/>
          </a:xfrm>
          <a:prstGeom prst="rect">
            <a:avLst/>
          </a:prstGeom>
          <a:noFill/>
          <a:ln>
            <a:noFill/>
          </a:ln>
        </p:spPr>
      </p:pic>
      <p:sp>
        <p:nvSpPr>
          <p:cNvPr id="290" name="Google Shape;290;p43"/>
          <p:cNvSpPr txBox="1"/>
          <p:nvPr/>
        </p:nvSpPr>
        <p:spPr>
          <a:xfrm>
            <a:off x="10178041" y="6321973"/>
            <a:ext cx="1885582" cy="276999"/>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chemeClr val="lt2"/>
                </a:solidFill>
                <a:latin typeface="Quattrocento Sans"/>
                <a:ea typeface="Quattrocento Sans"/>
                <a:cs typeface="Quattrocento Sans"/>
                <a:sym typeface="Quattrocento Sans"/>
              </a:rPr>
              <a:t>November 7, 2019   </a:t>
            </a:r>
            <a:fld id="{00000000-1234-1234-1234-123412341234}" type="slidenum">
              <a:rPr lang="en-US" sz="1200" b="0" i="0" u="none" strike="noStrike" cap="none">
                <a:solidFill>
                  <a:schemeClr val="lt2"/>
                </a:solidFill>
                <a:latin typeface="Quattrocento Sans"/>
                <a:ea typeface="Quattrocento Sans"/>
                <a:cs typeface="Quattrocento Sans"/>
                <a:sym typeface="Quattrocento Sans"/>
              </a:rPr>
              <a:t>‹#›</a:t>
            </a:fld>
            <a:endParaRPr sz="1200" b="0" i="0" u="none" strike="noStrike" cap="none">
              <a:solidFill>
                <a:schemeClr val="lt2"/>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14841542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1"/>
        <p:cNvGrpSpPr/>
        <p:nvPr/>
      </p:nvGrpSpPr>
      <p:grpSpPr>
        <a:xfrm>
          <a:off x="0" y="0"/>
          <a:ext cx="0" cy="0"/>
          <a:chOff x="0" y="0"/>
          <a:chExt cx="0" cy="0"/>
        </a:xfrm>
      </p:grpSpPr>
      <p:sp>
        <p:nvSpPr>
          <p:cNvPr id="292" name="Google Shape;292;p44"/>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513390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quity Statement">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l="26488" r="27543"/>
          <a:stretch/>
        </p:blipFill>
        <p:spPr>
          <a:xfrm>
            <a:off x="0" y="0"/>
            <a:ext cx="4728754" cy="6858000"/>
          </a:xfrm>
          <a:prstGeom prst="rect">
            <a:avLst/>
          </a:prstGeom>
        </p:spPr>
      </p:pic>
      <p:sp>
        <p:nvSpPr>
          <p:cNvPr id="12" name="Rectangle 11"/>
          <p:cNvSpPr/>
          <p:nvPr userDrawn="1"/>
        </p:nvSpPr>
        <p:spPr>
          <a:xfrm>
            <a:off x="-2721" y="0"/>
            <a:ext cx="4730569" cy="6858000"/>
          </a:xfrm>
          <a:prstGeom prst="rect">
            <a:avLst/>
          </a:prstGeom>
          <a:solidFill>
            <a:srgbClr val="CEC09E">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4148" y="5699184"/>
            <a:ext cx="5491238" cy="918735"/>
          </a:xfrm>
          <a:prstGeom prst="rect">
            <a:avLst/>
          </a:prstGeom>
        </p:spPr>
      </p:pic>
      <p:sp>
        <p:nvSpPr>
          <p:cNvPr id="9" name="TextBox 8"/>
          <p:cNvSpPr txBox="1"/>
          <p:nvPr userDrawn="1"/>
        </p:nvSpPr>
        <p:spPr>
          <a:xfrm>
            <a:off x="477672" y="504967"/>
            <a:ext cx="3875964" cy="584775"/>
          </a:xfrm>
          <a:prstGeom prst="rect">
            <a:avLst/>
          </a:prstGeom>
          <a:noFill/>
        </p:spPr>
        <p:txBody>
          <a:bodyPr wrap="square" rtlCol="0">
            <a:spAutoFit/>
          </a:bodyPr>
          <a:lstStyle/>
          <a:p>
            <a:pPr algn="r"/>
            <a:r>
              <a:rPr lang="en-US" sz="3200" b="1">
                <a:solidFill>
                  <a:srgbClr val="40403D"/>
                </a:solidFill>
                <a:latin typeface="Segoe UI" panose="020B0502040204020203" pitchFamily="34" charset="0"/>
                <a:cs typeface="Segoe UI" panose="020B0502040204020203" pitchFamily="34" charset="0"/>
              </a:rPr>
              <a:t>Equity Statement</a:t>
            </a:r>
          </a:p>
        </p:txBody>
      </p:sp>
      <p:sp>
        <p:nvSpPr>
          <p:cNvPr id="10" name="TextBox 9"/>
          <p:cNvSpPr txBox="1"/>
          <p:nvPr userDrawn="1"/>
        </p:nvSpPr>
        <p:spPr>
          <a:xfrm>
            <a:off x="4967785" y="504967"/>
            <a:ext cx="6878472" cy="4755148"/>
          </a:xfrm>
          <a:prstGeom prst="rect">
            <a:avLst/>
          </a:prstGeom>
          <a:noFill/>
        </p:spPr>
        <p:txBody>
          <a:bodyPr wrap="square" rtlCol="0">
            <a:spAutoFit/>
          </a:bodyPr>
          <a:lstStyle/>
          <a:p>
            <a:pPr>
              <a:spcAft>
                <a:spcPts val="600"/>
              </a:spcAft>
            </a:pPr>
            <a:r>
              <a:rPr lang="en-US" sz="1800" b="0" i="0" kern="1200">
                <a:solidFill>
                  <a:srgbClr val="40403D"/>
                </a:solidFill>
                <a:effectLst/>
                <a:latin typeface="Segoe UI" panose="020B0502040204020203" pitchFamily="34" charset="0"/>
                <a:ea typeface="+mn-ea"/>
                <a:cs typeface="Segoe UI" panose="020B0502040204020203" pitchFamily="34" charset="0"/>
              </a:rPr>
              <a:t>Each student, family, and community possesses strengths and cultural knowledge that benefits their peers, educators, and schools.</a:t>
            </a:r>
          </a:p>
          <a:p>
            <a:pPr>
              <a:spcAft>
                <a:spcPts val="600"/>
              </a:spcAft>
            </a:pPr>
            <a:r>
              <a:rPr lang="en-US" sz="1800" b="0" i="0" kern="1200">
                <a:solidFill>
                  <a:srgbClr val="40403D"/>
                </a:solidFill>
                <a:effectLst/>
                <a:latin typeface="Segoe UI" panose="020B0502040204020203" pitchFamily="34" charset="0"/>
                <a:ea typeface="+mn-ea"/>
                <a:cs typeface="Segoe UI" panose="020B0502040204020203" pitchFamily="34" charset="0"/>
              </a:rPr>
              <a:t>Ensuring educational equity:</a:t>
            </a:r>
          </a:p>
          <a:p>
            <a:pPr marL="285750" indent="-285750">
              <a:spcAft>
                <a:spcPts val="600"/>
              </a:spcAft>
              <a:buFont typeface="Arial" panose="020B0604020202020204" pitchFamily="34" charset="0"/>
              <a:buChar char="•"/>
            </a:pPr>
            <a:r>
              <a:rPr lang="en-US" sz="1800" b="0" i="0" kern="1200">
                <a:solidFill>
                  <a:srgbClr val="40403D"/>
                </a:solidFill>
                <a:effectLst/>
                <a:latin typeface="Segoe UI" panose="020B0502040204020203" pitchFamily="34" charset="0"/>
                <a:ea typeface="+mn-ea"/>
                <a:cs typeface="Segoe UI" panose="020B0502040204020203" pitchFamily="34" charset="0"/>
              </a:rPr>
              <a:t>Goes beyond equality; it requires education leaders to examine the ways current policies and practices result in disparate outcomes for our students of color, students living in poverty, students receiving special education and English Learner services, students who identify as LGBTQ+, and highly mobile student populations.</a:t>
            </a:r>
          </a:p>
          <a:p>
            <a:pPr marL="285750" indent="-285750">
              <a:spcAft>
                <a:spcPts val="600"/>
              </a:spcAft>
              <a:buFont typeface="Arial" panose="020B0604020202020204" pitchFamily="34" charset="0"/>
              <a:buChar char="•"/>
            </a:pPr>
            <a:r>
              <a:rPr lang="en-US" sz="1800" b="0" i="0" kern="1200">
                <a:solidFill>
                  <a:srgbClr val="40403D"/>
                </a:solidFill>
                <a:effectLst/>
                <a:latin typeface="Segoe UI" panose="020B0502040204020203" pitchFamily="34" charset="0"/>
                <a:ea typeface="+mn-ea"/>
                <a:cs typeface="Segoe UI" panose="020B0502040204020203" pitchFamily="34" charset="0"/>
              </a:rPr>
              <a:t>Requires education leaders to develop an understanding of historical contexts; engage students, families, and community representatives as partners in decision-making; and actively dismantle systemic barriers, replacing them with policies and practices that ensure all students have access to the instruction and support they need to succeed in our schools.</a:t>
            </a:r>
          </a:p>
        </p:txBody>
      </p:sp>
    </p:spTree>
    <p:extLst>
      <p:ext uri="{BB962C8B-B14F-4D97-AF65-F5344CB8AC3E}">
        <p14:creationId xmlns:p14="http://schemas.microsoft.com/office/powerpoint/2010/main" val="22763857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293"/>
        <p:cNvGrpSpPr/>
        <p:nvPr/>
      </p:nvGrpSpPr>
      <p:grpSpPr>
        <a:xfrm>
          <a:off x="0" y="0"/>
          <a:ext cx="0" cy="0"/>
          <a:chOff x="0" y="0"/>
          <a:chExt cx="0" cy="0"/>
        </a:xfrm>
      </p:grpSpPr>
      <p:sp>
        <p:nvSpPr>
          <p:cNvPr id="294" name="Google Shape;294;p45"/>
          <p:cNvSpPr txBox="1">
            <a:spLocks noGrp="1"/>
          </p:cNvSpPr>
          <p:nvPr>
            <p:ph type="body" idx="1"/>
          </p:nvPr>
        </p:nvSpPr>
        <p:spPr>
          <a:xfrm>
            <a:off x="879073" y="1736726"/>
            <a:ext cx="10928400" cy="40155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95" name="Google Shape;295;p45" descr="Bar_RtAngle_7502_RGB.png"/>
          <p:cNvPicPr preferRelativeResize="0"/>
          <p:nvPr/>
        </p:nvPicPr>
        <p:blipFill rotWithShape="1">
          <a:blip r:embed="rId2">
            <a:alphaModFix/>
          </a:blip>
          <a:srcRect/>
          <a:stretch/>
        </p:blipFill>
        <p:spPr>
          <a:xfrm>
            <a:off x="1045633" y="1437805"/>
            <a:ext cx="1810911" cy="67050"/>
          </a:xfrm>
          <a:prstGeom prst="rect">
            <a:avLst/>
          </a:prstGeom>
          <a:noFill/>
          <a:ln>
            <a:noFill/>
          </a:ln>
        </p:spPr>
      </p:pic>
      <p:sp>
        <p:nvSpPr>
          <p:cNvPr id="296" name="Google Shape;296;p45"/>
          <p:cNvSpPr txBox="1">
            <a:spLocks noGrp="1"/>
          </p:cNvSpPr>
          <p:nvPr>
            <p:ph type="title"/>
          </p:nvPr>
        </p:nvSpPr>
        <p:spPr>
          <a:xfrm>
            <a:off x="895677" y="371511"/>
            <a:ext cx="10911600" cy="9921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dk1"/>
              </a:buClr>
              <a:buSzPts val="3000"/>
              <a:buFont typeface="Encode Sans Condensed Thin"/>
              <a:buNone/>
              <a:defRPr sz="3000" b="1" i="0" u="none" strike="noStrike" cap="none">
                <a:solidFill>
                  <a:schemeClr val="dk1"/>
                </a:solidFill>
                <a:latin typeface="Encode Sans Condensed Thin"/>
                <a:ea typeface="Encode Sans Condensed Thin"/>
                <a:cs typeface="Encode Sans Condensed Thin"/>
                <a:sym typeface="Encode Sans Condensed Th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97" name="Google Shape;297;p45"/>
          <p:cNvPicPr preferRelativeResize="0"/>
          <p:nvPr/>
        </p:nvPicPr>
        <p:blipFill rotWithShape="1">
          <a:blip r:embed="rId3">
            <a:alphaModFix/>
          </a:blip>
          <a:srcRect/>
          <a:stretch/>
        </p:blipFill>
        <p:spPr>
          <a:xfrm>
            <a:off x="1056052" y="6212162"/>
            <a:ext cx="2424225" cy="339239"/>
          </a:xfrm>
          <a:prstGeom prst="rect">
            <a:avLst/>
          </a:prstGeom>
          <a:noFill/>
          <a:ln>
            <a:noFill/>
          </a:ln>
        </p:spPr>
      </p:pic>
      <p:pic>
        <p:nvPicPr>
          <p:cNvPr id="298" name="Google Shape;298;p45"/>
          <p:cNvPicPr preferRelativeResize="0"/>
          <p:nvPr/>
        </p:nvPicPr>
        <p:blipFill rotWithShape="1">
          <a:blip r:embed="rId4">
            <a:alphaModFix/>
          </a:blip>
          <a:srcRect/>
          <a:stretch/>
        </p:blipFill>
        <p:spPr>
          <a:xfrm>
            <a:off x="10854804" y="6102833"/>
            <a:ext cx="421005" cy="557896"/>
          </a:xfrm>
          <a:prstGeom prst="rect">
            <a:avLst/>
          </a:prstGeom>
          <a:noFill/>
          <a:ln>
            <a:noFill/>
          </a:ln>
        </p:spPr>
      </p:pic>
    </p:spTree>
    <p:extLst>
      <p:ext uri="{BB962C8B-B14F-4D97-AF65-F5344CB8AC3E}">
        <p14:creationId xmlns:p14="http://schemas.microsoft.com/office/powerpoint/2010/main" val="16382740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Header + Graphic">
  <p:cSld name="Header + Graphic">
    <p:spTree>
      <p:nvGrpSpPr>
        <p:cNvPr id="1" name="Shape 299"/>
        <p:cNvGrpSpPr/>
        <p:nvPr/>
      </p:nvGrpSpPr>
      <p:grpSpPr>
        <a:xfrm>
          <a:off x="0" y="0"/>
          <a:ext cx="0" cy="0"/>
          <a:chOff x="0" y="0"/>
          <a:chExt cx="0" cy="0"/>
        </a:xfrm>
      </p:grpSpPr>
      <p:sp>
        <p:nvSpPr>
          <p:cNvPr id="300" name="Google Shape;300;p46"/>
          <p:cNvSpPr>
            <a:spLocks noGrp="1"/>
          </p:cNvSpPr>
          <p:nvPr>
            <p:ph type="chart" idx="2"/>
          </p:nvPr>
        </p:nvSpPr>
        <p:spPr>
          <a:xfrm>
            <a:off x="1022351" y="1736725"/>
            <a:ext cx="10695600" cy="4432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80"/>
              </a:spcBef>
              <a:spcAft>
                <a:spcPts val="0"/>
              </a:spcAft>
              <a:buClr>
                <a:srgbClr val="999999"/>
              </a:buClr>
              <a:buSzPts val="2400"/>
              <a:buFont typeface="Arial"/>
              <a:buNone/>
              <a:defRPr sz="2400" b="0" i="1" u="none" strike="noStrike" cap="none">
                <a:solidFill>
                  <a:srgbClr val="999999"/>
                </a:solidFill>
                <a:latin typeface="Open Sans Light"/>
                <a:ea typeface="Open Sans Light"/>
                <a:cs typeface="Open Sans Light"/>
                <a:sym typeface="Open Sans Light"/>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301" name="Google Shape;301;p46" descr="Bar_RtAngle_7502_RGB.png"/>
          <p:cNvPicPr preferRelativeResize="0"/>
          <p:nvPr/>
        </p:nvPicPr>
        <p:blipFill rotWithShape="1">
          <a:blip r:embed="rId2">
            <a:alphaModFix/>
          </a:blip>
          <a:srcRect/>
          <a:stretch/>
        </p:blipFill>
        <p:spPr>
          <a:xfrm>
            <a:off x="1045633" y="1437805"/>
            <a:ext cx="1810911" cy="67050"/>
          </a:xfrm>
          <a:prstGeom prst="rect">
            <a:avLst/>
          </a:prstGeom>
          <a:noFill/>
          <a:ln>
            <a:noFill/>
          </a:ln>
        </p:spPr>
      </p:pic>
      <p:sp>
        <p:nvSpPr>
          <p:cNvPr id="302" name="Google Shape;302;p46"/>
          <p:cNvSpPr txBox="1">
            <a:spLocks noGrp="1"/>
          </p:cNvSpPr>
          <p:nvPr>
            <p:ph type="title"/>
          </p:nvPr>
        </p:nvSpPr>
        <p:spPr>
          <a:xfrm>
            <a:off x="895675" y="371511"/>
            <a:ext cx="10821900" cy="9921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dk1"/>
              </a:buClr>
              <a:buSzPts val="3000"/>
              <a:buFont typeface="Encode Sans Condensed Thin"/>
              <a:buNone/>
              <a:defRPr sz="3000" b="1" i="0" u="none" strike="noStrike" cap="none">
                <a:solidFill>
                  <a:schemeClr val="dk1"/>
                </a:solidFill>
                <a:latin typeface="Encode Sans Condensed Thin"/>
                <a:ea typeface="Encode Sans Condensed Thin"/>
                <a:cs typeface="Encode Sans Condensed Thin"/>
                <a:sym typeface="Encode Sans Condensed Th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303" name="Google Shape;303;p46"/>
          <p:cNvPicPr preferRelativeResize="0"/>
          <p:nvPr/>
        </p:nvPicPr>
        <p:blipFill rotWithShape="1">
          <a:blip r:embed="rId3">
            <a:alphaModFix/>
          </a:blip>
          <a:srcRect/>
          <a:stretch/>
        </p:blipFill>
        <p:spPr>
          <a:xfrm>
            <a:off x="1056052" y="6212162"/>
            <a:ext cx="2424225" cy="339239"/>
          </a:xfrm>
          <a:prstGeom prst="rect">
            <a:avLst/>
          </a:prstGeom>
          <a:noFill/>
          <a:ln>
            <a:noFill/>
          </a:ln>
        </p:spPr>
      </p:pic>
      <p:pic>
        <p:nvPicPr>
          <p:cNvPr id="304" name="Google Shape;304;p46"/>
          <p:cNvPicPr preferRelativeResize="0"/>
          <p:nvPr/>
        </p:nvPicPr>
        <p:blipFill rotWithShape="1">
          <a:blip r:embed="rId4">
            <a:alphaModFix/>
          </a:blip>
          <a:srcRect/>
          <a:stretch/>
        </p:blipFill>
        <p:spPr>
          <a:xfrm>
            <a:off x="10854804" y="6102833"/>
            <a:ext cx="421005" cy="557896"/>
          </a:xfrm>
          <a:prstGeom prst="rect">
            <a:avLst/>
          </a:prstGeom>
          <a:noFill/>
          <a:ln>
            <a:noFill/>
          </a:ln>
        </p:spPr>
      </p:pic>
    </p:spTree>
    <p:extLst>
      <p:ext uri="{BB962C8B-B14F-4D97-AF65-F5344CB8AC3E}">
        <p14:creationId xmlns:p14="http://schemas.microsoft.com/office/powerpoint/2010/main" val="4180005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305"/>
        <p:cNvGrpSpPr/>
        <p:nvPr/>
      </p:nvGrpSpPr>
      <p:grpSpPr>
        <a:xfrm>
          <a:off x="0" y="0"/>
          <a:ext cx="0" cy="0"/>
          <a:chOff x="0" y="0"/>
          <a:chExt cx="0" cy="0"/>
        </a:xfrm>
      </p:grpSpPr>
      <p:sp>
        <p:nvSpPr>
          <p:cNvPr id="306" name="Google Shape;306;p47"/>
          <p:cNvSpPr txBox="1">
            <a:spLocks noGrp="1"/>
          </p:cNvSpPr>
          <p:nvPr>
            <p:ph type="body" idx="1"/>
          </p:nvPr>
        </p:nvSpPr>
        <p:spPr>
          <a:xfrm>
            <a:off x="879075" y="2320239"/>
            <a:ext cx="10929600" cy="38100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rgbClr val="FFFFFF"/>
              </a:buClr>
              <a:buSzPts val="2400"/>
              <a:buFont typeface="Merriweather Sans"/>
              <a:buChar char="&gt;"/>
              <a:defRPr sz="2400" b="1" i="0" u="none" strike="noStrike" cap="none">
                <a:solidFill>
                  <a:srgbClr val="FFFFFF"/>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FFFFFF"/>
              </a:buClr>
              <a:buSzPts val="2000"/>
              <a:buFont typeface="Arial"/>
              <a:buChar char="–"/>
              <a:defRPr sz="2000" b="1" i="0" u="none" strike="noStrike" cap="none">
                <a:solidFill>
                  <a:srgbClr val="FFFFFF"/>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FFFFFF"/>
              </a:buClr>
              <a:buSzPts val="1800"/>
              <a:buFont typeface="Merriweather Sans"/>
              <a:buChar char="&gt;"/>
              <a:defRPr sz="1800" b="1" i="0" u="none" strike="noStrike" cap="none">
                <a:solidFill>
                  <a:srgbClr val="FFFFFF"/>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FFFFFF"/>
              </a:buClr>
              <a:buSzPts val="1600"/>
              <a:buFont typeface="Arial"/>
              <a:buChar char="–"/>
              <a:defRPr sz="1600" b="1" i="0" u="none" strike="noStrike" cap="none">
                <a:solidFill>
                  <a:srgbClr val="FFFFFF"/>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FFFFFF"/>
              </a:buClr>
              <a:buSzPts val="1400"/>
              <a:buFont typeface="Merriweather Sans"/>
              <a:buChar char="&gt;"/>
              <a:defRPr sz="1400" b="1" i="0" u="none" strike="noStrike" cap="none">
                <a:solidFill>
                  <a:srgbClr val="FFFFFF"/>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307" name="Google Shape;307;p47"/>
          <p:cNvSpPr txBox="1">
            <a:spLocks noGrp="1"/>
          </p:cNvSpPr>
          <p:nvPr>
            <p:ph type="body" idx="2"/>
          </p:nvPr>
        </p:nvSpPr>
        <p:spPr>
          <a:xfrm>
            <a:off x="895677" y="1730667"/>
            <a:ext cx="10912800" cy="411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lnSpc>
                <a:spcPct val="100000"/>
              </a:lnSpc>
              <a:spcBef>
                <a:spcPts val="560"/>
              </a:spcBef>
              <a:spcAft>
                <a:spcPts val="0"/>
              </a:spcAft>
              <a:buClr>
                <a:srgbClr val="E8D3A2"/>
              </a:buClr>
              <a:buSzPts val="2800"/>
              <a:buFont typeface="Arial"/>
              <a:buNone/>
              <a:defRPr sz="2800" b="0" i="0" u="none" strike="noStrike" cap="none">
                <a:solidFill>
                  <a:srgbClr val="E8D3A2"/>
                </a:solidFill>
                <a:latin typeface="Encode Sans Condensed Thin"/>
                <a:ea typeface="Encode Sans Condensed Thin"/>
                <a:cs typeface="Encode Sans Condensed Thin"/>
                <a:sym typeface="Encode Sans Condensed Thin"/>
              </a:defRPr>
            </a:lvl2pPr>
            <a:lvl3pPr marL="1371600" marR="0" lvl="2" indent="-228600" algn="l" rtl="0">
              <a:lnSpc>
                <a:spcPct val="100000"/>
              </a:lnSpc>
              <a:spcBef>
                <a:spcPts val="480"/>
              </a:spcBef>
              <a:spcAft>
                <a:spcPts val="0"/>
              </a:spcAft>
              <a:buClr>
                <a:srgbClr val="E8D3A2"/>
              </a:buClr>
              <a:buSzPts val="2400"/>
              <a:buFont typeface="Arial"/>
              <a:buNone/>
              <a:defRPr sz="2400" b="0" i="0" u="none" strike="noStrike" cap="none">
                <a:solidFill>
                  <a:srgbClr val="E8D3A2"/>
                </a:solidFill>
                <a:latin typeface="Encode Sans Condensed Thin"/>
                <a:ea typeface="Encode Sans Condensed Thin"/>
                <a:cs typeface="Encode Sans Condensed Thin"/>
                <a:sym typeface="Encode Sans Condensed Thin"/>
              </a:defRPr>
            </a:lvl3pPr>
            <a:lvl4pPr marL="1828800" marR="0" lvl="3" indent="-228600" algn="l" rtl="0">
              <a:lnSpc>
                <a:spcPct val="100000"/>
              </a:lnSpc>
              <a:spcBef>
                <a:spcPts val="400"/>
              </a:spcBef>
              <a:spcAft>
                <a:spcPts val="0"/>
              </a:spcAft>
              <a:buClr>
                <a:srgbClr val="E8D3A2"/>
              </a:buClr>
              <a:buSzPts val="2000"/>
              <a:buFont typeface="Arial"/>
              <a:buNone/>
              <a:defRPr sz="2000" b="0" i="0" u="none" strike="noStrike" cap="none">
                <a:solidFill>
                  <a:srgbClr val="E8D3A2"/>
                </a:solidFill>
                <a:latin typeface="Encode Sans Condensed Thin"/>
                <a:ea typeface="Encode Sans Condensed Thin"/>
                <a:cs typeface="Encode Sans Condensed Thin"/>
                <a:sym typeface="Encode Sans Condensed Thin"/>
              </a:defRPr>
            </a:lvl4pPr>
            <a:lvl5pPr marL="2286000" marR="0" lvl="4" indent="-228600" algn="l" rtl="0">
              <a:lnSpc>
                <a:spcPct val="100000"/>
              </a:lnSpc>
              <a:spcBef>
                <a:spcPts val="400"/>
              </a:spcBef>
              <a:spcAft>
                <a:spcPts val="0"/>
              </a:spcAft>
              <a:buClr>
                <a:srgbClr val="E8D3A2"/>
              </a:buClr>
              <a:buSzPts val="2000"/>
              <a:buFont typeface="Arial"/>
              <a:buNone/>
              <a:defRPr sz="2000" b="0" i="0" u="none" strike="noStrike" cap="none">
                <a:solidFill>
                  <a:srgbClr val="E8D3A2"/>
                </a:solidFill>
                <a:latin typeface="Encode Sans Condensed Thin"/>
                <a:ea typeface="Encode Sans Condensed Thin"/>
                <a:cs typeface="Encode Sans Condensed Thin"/>
                <a:sym typeface="Encode Sans Condensed Thin"/>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308" name="Google Shape;308;p47" descr="Bar_RtAngle_7502_RGB.png"/>
          <p:cNvPicPr preferRelativeResize="0"/>
          <p:nvPr/>
        </p:nvPicPr>
        <p:blipFill rotWithShape="1">
          <a:blip r:embed="rId2">
            <a:alphaModFix/>
          </a:blip>
          <a:srcRect/>
          <a:stretch/>
        </p:blipFill>
        <p:spPr>
          <a:xfrm>
            <a:off x="1045633" y="1437805"/>
            <a:ext cx="1810911" cy="67050"/>
          </a:xfrm>
          <a:prstGeom prst="rect">
            <a:avLst/>
          </a:prstGeom>
          <a:noFill/>
          <a:ln>
            <a:noFill/>
          </a:ln>
        </p:spPr>
      </p:pic>
      <p:sp>
        <p:nvSpPr>
          <p:cNvPr id="309" name="Google Shape;309;p47"/>
          <p:cNvSpPr txBox="1">
            <a:spLocks noGrp="1"/>
          </p:cNvSpPr>
          <p:nvPr>
            <p:ph type="title"/>
          </p:nvPr>
        </p:nvSpPr>
        <p:spPr>
          <a:xfrm>
            <a:off x="895677" y="365069"/>
            <a:ext cx="10912800" cy="9984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lt2"/>
              </a:buClr>
              <a:buSzPts val="3000"/>
              <a:buFont typeface="Encode Sans Condensed Thin"/>
              <a:buNone/>
              <a:defRPr sz="3000" b="1" i="0" u="none" strike="noStrike" cap="none">
                <a:solidFill>
                  <a:schemeClr val="lt2"/>
                </a:solidFill>
                <a:latin typeface="Encode Sans Condensed Thin"/>
                <a:ea typeface="Encode Sans Condensed Thin"/>
                <a:cs typeface="Encode Sans Condensed Thin"/>
                <a:sym typeface="Encode Sans Condensed Th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310" name="Google Shape;310;p47"/>
          <p:cNvPicPr preferRelativeResize="0"/>
          <p:nvPr/>
        </p:nvPicPr>
        <p:blipFill rotWithShape="1">
          <a:blip r:embed="rId3">
            <a:alphaModFix/>
          </a:blip>
          <a:srcRect/>
          <a:stretch/>
        </p:blipFill>
        <p:spPr>
          <a:xfrm>
            <a:off x="1056056" y="6212160"/>
            <a:ext cx="2424225" cy="339239"/>
          </a:xfrm>
          <a:prstGeom prst="rect">
            <a:avLst/>
          </a:prstGeom>
          <a:noFill/>
          <a:ln>
            <a:noFill/>
          </a:ln>
        </p:spPr>
      </p:pic>
      <p:pic>
        <p:nvPicPr>
          <p:cNvPr id="311" name="Google Shape;311;p47"/>
          <p:cNvPicPr preferRelativeResize="0"/>
          <p:nvPr/>
        </p:nvPicPr>
        <p:blipFill rotWithShape="1">
          <a:blip r:embed="rId4">
            <a:alphaModFix/>
          </a:blip>
          <a:srcRect/>
          <a:stretch/>
        </p:blipFill>
        <p:spPr>
          <a:xfrm>
            <a:off x="10854804" y="6102831"/>
            <a:ext cx="421005" cy="557897"/>
          </a:xfrm>
          <a:prstGeom prst="rect">
            <a:avLst/>
          </a:prstGeom>
          <a:noFill/>
          <a:ln>
            <a:noFill/>
          </a:ln>
        </p:spPr>
      </p:pic>
    </p:spTree>
    <p:extLst>
      <p:ext uri="{BB962C8B-B14F-4D97-AF65-F5344CB8AC3E}">
        <p14:creationId xmlns:p14="http://schemas.microsoft.com/office/powerpoint/2010/main" val="14526494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12"/>
        <p:cNvGrpSpPr/>
        <p:nvPr/>
      </p:nvGrpSpPr>
      <p:grpSpPr>
        <a:xfrm>
          <a:off x="0" y="0"/>
          <a:ext cx="0" cy="0"/>
          <a:chOff x="0" y="0"/>
          <a:chExt cx="0" cy="0"/>
        </a:xfrm>
      </p:grpSpPr>
      <p:sp>
        <p:nvSpPr>
          <p:cNvPr id="313" name="Google Shape;313;p48"/>
          <p:cNvSpPr txBox="1">
            <a:spLocks noGrp="1"/>
          </p:cNvSpPr>
          <p:nvPr>
            <p:ph type="title"/>
          </p:nvPr>
        </p:nvSpPr>
        <p:spPr>
          <a:xfrm>
            <a:off x="838200" y="365126"/>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14" name="Google Shape;314;p48"/>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15" name="Google Shape;315;p48"/>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r>
              <a:rPr lang="en-US"/>
              <a:t>1 X and X</a:t>
            </a:r>
            <a:endParaRPr/>
          </a:p>
        </p:txBody>
      </p:sp>
      <p:sp>
        <p:nvSpPr>
          <p:cNvPr id="316" name="Google Shape;316;p48"/>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lvl="0" indent="0" algn="r" rtl="0">
              <a:lnSpc>
                <a:spcPct val="100000"/>
              </a:lnSpc>
              <a:spcBef>
                <a:spcPts val="0"/>
              </a:spcBef>
              <a:spcAft>
                <a:spcPts val="0"/>
              </a:spcAft>
              <a:buNone/>
              <a:defRPr/>
            </a:lvl1pPr>
            <a:lvl2pPr marL="0" lvl="1" indent="0" algn="r" rtl="0">
              <a:lnSpc>
                <a:spcPct val="100000"/>
              </a:lnSpc>
              <a:spcBef>
                <a:spcPts val="0"/>
              </a:spcBef>
              <a:spcAft>
                <a:spcPts val="0"/>
              </a:spcAft>
              <a:buNone/>
              <a:defRPr/>
            </a:lvl2pPr>
            <a:lvl3pPr marL="0" lvl="2" indent="0" algn="r" rtl="0">
              <a:lnSpc>
                <a:spcPct val="100000"/>
              </a:lnSpc>
              <a:spcBef>
                <a:spcPts val="0"/>
              </a:spcBef>
              <a:spcAft>
                <a:spcPts val="0"/>
              </a:spcAft>
              <a:buNone/>
              <a:defRPr/>
            </a:lvl3pPr>
            <a:lvl4pPr marL="0" lvl="3" indent="0" algn="r" rtl="0">
              <a:lnSpc>
                <a:spcPct val="100000"/>
              </a:lnSpc>
              <a:spcBef>
                <a:spcPts val="0"/>
              </a:spcBef>
              <a:spcAft>
                <a:spcPts val="0"/>
              </a:spcAft>
              <a:buNone/>
              <a:defRPr/>
            </a:lvl4pPr>
            <a:lvl5pPr marL="0" lvl="4" indent="0" algn="r" rtl="0">
              <a:lnSpc>
                <a:spcPct val="100000"/>
              </a:lnSpc>
              <a:spcBef>
                <a:spcPts val="0"/>
              </a:spcBef>
              <a:spcAft>
                <a:spcPts val="0"/>
              </a:spcAft>
              <a:buNone/>
              <a:defRPr/>
            </a:lvl5pPr>
            <a:lvl6pPr marL="0" lvl="5" indent="0" algn="r" rtl="0">
              <a:lnSpc>
                <a:spcPct val="100000"/>
              </a:lnSpc>
              <a:spcBef>
                <a:spcPts val="0"/>
              </a:spcBef>
              <a:spcAft>
                <a:spcPts val="0"/>
              </a:spcAft>
              <a:buNone/>
              <a:defRPr/>
            </a:lvl6pPr>
            <a:lvl7pPr marL="0" lvl="6" indent="0" algn="r" rtl="0">
              <a:lnSpc>
                <a:spcPct val="100000"/>
              </a:lnSpc>
              <a:spcBef>
                <a:spcPts val="0"/>
              </a:spcBef>
              <a:spcAft>
                <a:spcPts val="0"/>
              </a:spcAft>
              <a:buNone/>
              <a:defRPr/>
            </a:lvl7pPr>
            <a:lvl8pPr marL="0" lvl="7" indent="0" algn="r" rtl="0">
              <a:lnSpc>
                <a:spcPct val="100000"/>
              </a:lnSpc>
              <a:spcBef>
                <a:spcPts val="0"/>
              </a:spcBef>
              <a:spcAft>
                <a:spcPts val="0"/>
              </a:spcAft>
              <a:buNone/>
              <a:defRPr/>
            </a:lvl8pPr>
            <a:lvl9pPr marL="0" lvl="8" indent="0" algn="r" rtl="0">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154322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00"/>
        <p:cNvGrpSpPr/>
        <p:nvPr/>
      </p:nvGrpSpPr>
      <p:grpSpPr>
        <a:xfrm>
          <a:off x="0" y="0"/>
          <a:ext cx="0" cy="0"/>
          <a:chOff x="0" y="0"/>
          <a:chExt cx="0" cy="0"/>
        </a:xfrm>
      </p:grpSpPr>
      <p:sp>
        <p:nvSpPr>
          <p:cNvPr id="101" name="Google Shape;101;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15"/>
          <p:cNvSpPr txBox="1">
            <a:spLocks noGrp="1"/>
          </p:cNvSpPr>
          <p:nvPr>
            <p:ph type="body" idx="1"/>
          </p:nvPr>
        </p:nvSpPr>
        <p:spPr>
          <a:xfrm>
            <a:off x="838200" y="1825625"/>
            <a:ext cx="10515600" cy="425586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03" name="Google Shape;103;p15"/>
          <p:cNvPicPr preferRelativeResize="0"/>
          <p:nvPr/>
        </p:nvPicPr>
        <p:blipFill rotWithShape="1">
          <a:blip r:embed="rId2">
            <a:alphaModFix/>
          </a:blip>
          <a:srcRect/>
          <a:stretch/>
        </p:blipFill>
        <p:spPr>
          <a:xfrm>
            <a:off x="663423" y="6188131"/>
            <a:ext cx="2737153" cy="457951"/>
          </a:xfrm>
          <a:prstGeom prst="rect">
            <a:avLst/>
          </a:prstGeom>
          <a:noFill/>
          <a:ln>
            <a:noFill/>
          </a:ln>
        </p:spPr>
      </p:pic>
      <p:sp>
        <p:nvSpPr>
          <p:cNvPr id="104" name="Google Shape;104;p15"/>
          <p:cNvSpPr txBox="1">
            <a:spLocks noGrp="1"/>
          </p:cNvSpPr>
          <p:nvPr>
            <p:ph type="dt" idx="10"/>
          </p:nvPr>
        </p:nvSpPr>
        <p:spPr>
          <a:xfrm>
            <a:off x="4633988" y="6234543"/>
            <a:ext cx="2743200" cy="36512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1pPr>
            <a:lvl2pPr marR="0" lvl="1" algn="l" rtl="0">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2pPr>
            <a:lvl3pPr marR="0" lvl="2" algn="l" rtl="0">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3pPr>
            <a:lvl4pPr marR="0" lvl="3" algn="l" rtl="0">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4pPr>
            <a:lvl5pPr marR="0" lvl="4" algn="l" rtl="0">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5pPr>
            <a:lvl6pPr marR="0" lvl="5" algn="l" rtl="0">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6pPr>
            <a:lvl7pPr marR="0" lvl="6" algn="l" rtl="0">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7pPr>
            <a:lvl8pPr marR="0" lvl="7" algn="l" rtl="0">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8pPr>
            <a:lvl9pPr marR="0" lvl="8" algn="l" rtl="0">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05" name="Google Shape;105;p15"/>
          <p:cNvSpPr txBox="1">
            <a:spLocks noGrp="1"/>
          </p:cNvSpPr>
          <p:nvPr>
            <p:ph type="sldNum" idx="12"/>
          </p:nvPr>
        </p:nvSpPr>
        <p:spPr>
          <a:xfrm>
            <a:off x="8610600" y="6234543"/>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Clr>
                <a:schemeClr val="dk1"/>
              </a:buClr>
              <a:buSzPts val="1800"/>
              <a:buFont typeface="Quattrocento Sans"/>
              <a:buNone/>
              <a:defRPr sz="1800" b="0" i="0" u="none" strike="noStrike" cap="none">
                <a:solidFill>
                  <a:schemeClr val="dk1"/>
                </a:solidFill>
                <a:latin typeface="Quattrocento Sans"/>
                <a:ea typeface="Quattrocento Sans"/>
                <a:cs typeface="Quattrocento Sans"/>
                <a:sym typeface="Quattrocento Sans"/>
              </a:defRPr>
            </a:lvl1pPr>
            <a:lvl2pPr marL="0" marR="0" lvl="1" indent="0" algn="l" rtl="0">
              <a:spcBef>
                <a:spcPts val="0"/>
              </a:spcBef>
              <a:spcAft>
                <a:spcPts val="0"/>
              </a:spcAft>
              <a:buClr>
                <a:schemeClr val="dk1"/>
              </a:buClr>
              <a:buSzPts val="1800"/>
              <a:buFont typeface="Quattrocento Sans"/>
              <a:buNone/>
              <a:defRPr sz="1800" b="0" i="0" u="none" strike="noStrike" cap="none">
                <a:solidFill>
                  <a:schemeClr val="dk1"/>
                </a:solidFill>
                <a:latin typeface="Quattrocento Sans"/>
                <a:ea typeface="Quattrocento Sans"/>
                <a:cs typeface="Quattrocento Sans"/>
                <a:sym typeface="Quattrocento Sans"/>
              </a:defRPr>
            </a:lvl2pPr>
            <a:lvl3pPr marL="0" marR="0" lvl="2" indent="0" algn="l" rtl="0">
              <a:spcBef>
                <a:spcPts val="0"/>
              </a:spcBef>
              <a:spcAft>
                <a:spcPts val="0"/>
              </a:spcAft>
              <a:buClr>
                <a:schemeClr val="dk1"/>
              </a:buClr>
              <a:buSzPts val="1800"/>
              <a:buFont typeface="Quattrocento Sans"/>
              <a:buNone/>
              <a:defRPr sz="1800" b="0" i="0" u="none" strike="noStrike" cap="none">
                <a:solidFill>
                  <a:schemeClr val="dk1"/>
                </a:solidFill>
                <a:latin typeface="Quattrocento Sans"/>
                <a:ea typeface="Quattrocento Sans"/>
                <a:cs typeface="Quattrocento Sans"/>
                <a:sym typeface="Quattrocento Sans"/>
              </a:defRPr>
            </a:lvl3pPr>
            <a:lvl4pPr marL="0" marR="0" lvl="3" indent="0" algn="l" rtl="0">
              <a:spcBef>
                <a:spcPts val="0"/>
              </a:spcBef>
              <a:spcAft>
                <a:spcPts val="0"/>
              </a:spcAft>
              <a:buClr>
                <a:schemeClr val="dk1"/>
              </a:buClr>
              <a:buSzPts val="1800"/>
              <a:buFont typeface="Quattrocento Sans"/>
              <a:buNone/>
              <a:defRPr sz="1800" b="0" i="0" u="none" strike="noStrike" cap="none">
                <a:solidFill>
                  <a:schemeClr val="dk1"/>
                </a:solidFill>
                <a:latin typeface="Quattrocento Sans"/>
                <a:ea typeface="Quattrocento Sans"/>
                <a:cs typeface="Quattrocento Sans"/>
                <a:sym typeface="Quattrocento Sans"/>
              </a:defRPr>
            </a:lvl4pPr>
            <a:lvl5pPr marL="0" marR="0" lvl="4" indent="0" algn="l" rtl="0">
              <a:spcBef>
                <a:spcPts val="0"/>
              </a:spcBef>
              <a:spcAft>
                <a:spcPts val="0"/>
              </a:spcAft>
              <a:buClr>
                <a:schemeClr val="dk1"/>
              </a:buClr>
              <a:buSzPts val="1800"/>
              <a:buFont typeface="Quattrocento Sans"/>
              <a:buNone/>
              <a:defRPr sz="1800" b="0" i="0" u="none" strike="noStrike" cap="none">
                <a:solidFill>
                  <a:schemeClr val="dk1"/>
                </a:solidFill>
                <a:latin typeface="Quattrocento Sans"/>
                <a:ea typeface="Quattrocento Sans"/>
                <a:cs typeface="Quattrocento Sans"/>
                <a:sym typeface="Quattrocento Sans"/>
              </a:defRPr>
            </a:lvl5pPr>
            <a:lvl6pPr marL="0" marR="0" lvl="5" indent="0" algn="l" rtl="0">
              <a:spcBef>
                <a:spcPts val="0"/>
              </a:spcBef>
              <a:spcAft>
                <a:spcPts val="0"/>
              </a:spcAft>
              <a:buClr>
                <a:schemeClr val="dk1"/>
              </a:buClr>
              <a:buSzPts val="1800"/>
              <a:buFont typeface="Quattrocento Sans"/>
              <a:buNone/>
              <a:defRPr sz="1800" b="0" i="0" u="none" strike="noStrike" cap="none">
                <a:solidFill>
                  <a:schemeClr val="dk1"/>
                </a:solidFill>
                <a:latin typeface="Quattrocento Sans"/>
                <a:ea typeface="Quattrocento Sans"/>
                <a:cs typeface="Quattrocento Sans"/>
                <a:sym typeface="Quattrocento Sans"/>
              </a:defRPr>
            </a:lvl6pPr>
            <a:lvl7pPr marL="0" marR="0" lvl="6" indent="0" algn="l" rtl="0">
              <a:spcBef>
                <a:spcPts val="0"/>
              </a:spcBef>
              <a:spcAft>
                <a:spcPts val="0"/>
              </a:spcAft>
              <a:buClr>
                <a:schemeClr val="dk1"/>
              </a:buClr>
              <a:buSzPts val="1800"/>
              <a:buFont typeface="Quattrocento Sans"/>
              <a:buNone/>
              <a:defRPr sz="1800" b="0" i="0" u="none" strike="noStrike" cap="none">
                <a:solidFill>
                  <a:schemeClr val="dk1"/>
                </a:solidFill>
                <a:latin typeface="Quattrocento Sans"/>
                <a:ea typeface="Quattrocento Sans"/>
                <a:cs typeface="Quattrocento Sans"/>
                <a:sym typeface="Quattrocento Sans"/>
              </a:defRPr>
            </a:lvl7pPr>
            <a:lvl8pPr marL="0" marR="0" lvl="7" indent="0" algn="l" rtl="0">
              <a:spcBef>
                <a:spcPts val="0"/>
              </a:spcBef>
              <a:spcAft>
                <a:spcPts val="0"/>
              </a:spcAft>
              <a:buClr>
                <a:schemeClr val="dk1"/>
              </a:buClr>
              <a:buSzPts val="1800"/>
              <a:buFont typeface="Quattrocento Sans"/>
              <a:buNone/>
              <a:defRPr sz="1800" b="0" i="0" u="none" strike="noStrike" cap="none">
                <a:solidFill>
                  <a:schemeClr val="dk1"/>
                </a:solidFill>
                <a:latin typeface="Quattrocento Sans"/>
                <a:ea typeface="Quattrocento Sans"/>
                <a:cs typeface="Quattrocento Sans"/>
                <a:sym typeface="Quattrocento Sans"/>
              </a:defRPr>
            </a:lvl8pPr>
            <a:lvl9pPr marL="0" marR="0" lvl="8" indent="0" algn="l" rtl="0">
              <a:spcBef>
                <a:spcPts val="0"/>
              </a:spcBef>
              <a:spcAft>
                <a:spcPts val="0"/>
              </a:spcAft>
              <a:buClr>
                <a:schemeClr val="dk1"/>
              </a:buClr>
              <a:buSzPts val="1800"/>
              <a:buFont typeface="Quattrocento Sans"/>
              <a:buNone/>
              <a:defRPr sz="1800" b="0" i="0" u="none" strike="noStrike" cap="none">
                <a:solidFill>
                  <a:schemeClr val="dk1"/>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8665043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06"/>
        <p:cNvGrpSpPr/>
        <p:nvPr/>
      </p:nvGrpSpPr>
      <p:grpSpPr>
        <a:xfrm>
          <a:off x="0" y="0"/>
          <a:ext cx="0" cy="0"/>
          <a:chOff x="0" y="0"/>
          <a:chExt cx="0" cy="0"/>
        </a:xfrm>
      </p:grpSpPr>
      <p:sp>
        <p:nvSpPr>
          <p:cNvPr id="107" name="Google Shape;107;p16"/>
          <p:cNvSpPr/>
          <p:nvPr/>
        </p:nvSpPr>
        <p:spPr>
          <a:xfrm>
            <a:off x="0" y="0"/>
            <a:ext cx="12192000" cy="3564330"/>
          </a:xfrm>
          <a:prstGeom prst="rect">
            <a:avLst/>
          </a:prstGeom>
          <a:solidFill>
            <a:srgbClr val="FBC639"/>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a:solidFill>
                <a:schemeClr val="lt1"/>
              </a:solidFill>
              <a:latin typeface="Quattrocento Sans"/>
              <a:ea typeface="Quattrocento Sans"/>
              <a:cs typeface="Quattrocento Sans"/>
              <a:sym typeface="Quattrocento Sans"/>
            </a:endParaRPr>
          </a:p>
        </p:txBody>
      </p:sp>
      <p:sp>
        <p:nvSpPr>
          <p:cNvPr id="108" name="Google Shape;108;p1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Quattrocento San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1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10" name="Google Shape;110;p16"/>
          <p:cNvPicPr preferRelativeResize="0"/>
          <p:nvPr/>
        </p:nvPicPr>
        <p:blipFill rotWithShape="1">
          <a:blip r:embed="rId2">
            <a:alphaModFix/>
          </a:blip>
          <a:srcRect/>
          <a:stretch/>
        </p:blipFill>
        <p:spPr>
          <a:xfrm>
            <a:off x="663423" y="6188131"/>
            <a:ext cx="2737153" cy="457951"/>
          </a:xfrm>
          <a:prstGeom prst="rect">
            <a:avLst/>
          </a:prstGeom>
          <a:noFill/>
          <a:ln>
            <a:noFill/>
          </a:ln>
        </p:spPr>
      </p:pic>
    </p:spTree>
    <p:extLst>
      <p:ext uri="{BB962C8B-B14F-4D97-AF65-F5344CB8AC3E}">
        <p14:creationId xmlns:p14="http://schemas.microsoft.com/office/powerpoint/2010/main" val="27015462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Mission Vision Values">
  <p:cSld name="Mission Vision Values">
    <p:spTree>
      <p:nvGrpSpPr>
        <p:cNvPr id="1" name="Shape 111"/>
        <p:cNvGrpSpPr/>
        <p:nvPr/>
      </p:nvGrpSpPr>
      <p:grpSpPr>
        <a:xfrm>
          <a:off x="0" y="0"/>
          <a:ext cx="0" cy="0"/>
          <a:chOff x="0" y="0"/>
          <a:chExt cx="0" cy="0"/>
        </a:xfrm>
      </p:grpSpPr>
      <p:pic>
        <p:nvPicPr>
          <p:cNvPr id="112" name="Google Shape;112;p17"/>
          <p:cNvPicPr preferRelativeResize="0"/>
          <p:nvPr/>
        </p:nvPicPr>
        <p:blipFill rotWithShape="1">
          <a:blip r:embed="rId2">
            <a:alphaModFix/>
          </a:blip>
          <a:srcRect l="26488" r="27542"/>
          <a:stretch/>
        </p:blipFill>
        <p:spPr>
          <a:xfrm>
            <a:off x="0" y="0"/>
            <a:ext cx="4728754" cy="6858000"/>
          </a:xfrm>
          <a:prstGeom prst="rect">
            <a:avLst/>
          </a:prstGeom>
          <a:noFill/>
          <a:ln>
            <a:noFill/>
          </a:ln>
        </p:spPr>
      </p:pic>
      <p:sp>
        <p:nvSpPr>
          <p:cNvPr id="113" name="Google Shape;113;p17"/>
          <p:cNvSpPr/>
          <p:nvPr/>
        </p:nvSpPr>
        <p:spPr>
          <a:xfrm>
            <a:off x="-2721" y="0"/>
            <a:ext cx="4730569" cy="6858000"/>
          </a:xfrm>
          <a:prstGeom prst="rect">
            <a:avLst/>
          </a:prstGeom>
          <a:solidFill>
            <a:srgbClr val="FBC639">
              <a:alpha val="8431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a:solidFill>
                <a:schemeClr val="lt1"/>
              </a:solidFill>
              <a:latin typeface="Quattrocento Sans"/>
              <a:ea typeface="Quattrocento Sans"/>
              <a:cs typeface="Quattrocento Sans"/>
              <a:sym typeface="Quattrocento Sans"/>
            </a:endParaRPr>
          </a:p>
        </p:txBody>
      </p:sp>
      <p:pic>
        <p:nvPicPr>
          <p:cNvPr id="114" name="Google Shape;114;p17"/>
          <p:cNvPicPr preferRelativeResize="0"/>
          <p:nvPr/>
        </p:nvPicPr>
        <p:blipFill rotWithShape="1">
          <a:blip r:embed="rId3">
            <a:alphaModFix/>
          </a:blip>
          <a:srcRect/>
          <a:stretch/>
        </p:blipFill>
        <p:spPr>
          <a:xfrm>
            <a:off x="5684148" y="5699184"/>
            <a:ext cx="5491238" cy="918735"/>
          </a:xfrm>
          <a:prstGeom prst="rect">
            <a:avLst/>
          </a:prstGeom>
          <a:noFill/>
          <a:ln>
            <a:noFill/>
          </a:ln>
        </p:spPr>
      </p:pic>
      <p:sp>
        <p:nvSpPr>
          <p:cNvPr id="115" name="Google Shape;115;p17"/>
          <p:cNvSpPr txBox="1"/>
          <p:nvPr/>
        </p:nvSpPr>
        <p:spPr>
          <a:xfrm>
            <a:off x="477672" y="504967"/>
            <a:ext cx="3875964" cy="58477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dk1"/>
              </a:buClr>
              <a:buSzPts val="3200"/>
              <a:buFont typeface="Quattrocento Sans"/>
              <a:buNone/>
            </a:pPr>
            <a:r>
              <a:rPr lang="en-US" sz="3200" b="1">
                <a:solidFill>
                  <a:schemeClr val="dk1"/>
                </a:solidFill>
                <a:latin typeface="Quattrocento Sans"/>
                <a:ea typeface="Quattrocento Sans"/>
                <a:cs typeface="Quattrocento Sans"/>
                <a:sym typeface="Quattrocento Sans"/>
              </a:rPr>
              <a:t>Vision</a:t>
            </a:r>
            <a:endParaRPr sz="1800">
              <a:solidFill>
                <a:schemeClr val="dk1"/>
              </a:solidFill>
              <a:latin typeface="Arial"/>
              <a:ea typeface="Arial"/>
              <a:cs typeface="Arial"/>
              <a:sym typeface="Arial"/>
            </a:endParaRPr>
          </a:p>
        </p:txBody>
      </p:sp>
      <p:sp>
        <p:nvSpPr>
          <p:cNvPr id="116" name="Google Shape;116;p17"/>
          <p:cNvSpPr txBox="1"/>
          <p:nvPr/>
        </p:nvSpPr>
        <p:spPr>
          <a:xfrm>
            <a:off x="4967785" y="504967"/>
            <a:ext cx="6878472"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40403D"/>
              </a:buClr>
              <a:buSzPts val="1800"/>
              <a:buFont typeface="Quattrocento Sans"/>
              <a:buNone/>
            </a:pPr>
            <a:r>
              <a:rPr lang="en-US" sz="1800" b="0" i="1">
                <a:solidFill>
                  <a:srgbClr val="40403D"/>
                </a:solidFill>
                <a:latin typeface="Quattrocento Sans"/>
                <a:ea typeface="Quattrocento Sans"/>
                <a:cs typeface="Quattrocento Sans"/>
                <a:sym typeface="Quattrocento Sans"/>
              </a:rPr>
              <a:t>All students prepared for post-secondary pathways, careers, and civic engagement.</a:t>
            </a:r>
            <a:endParaRPr sz="1800">
              <a:solidFill>
                <a:schemeClr val="dk1"/>
              </a:solidFill>
              <a:latin typeface="Arial"/>
              <a:ea typeface="Arial"/>
              <a:cs typeface="Arial"/>
              <a:sym typeface="Arial"/>
            </a:endParaRPr>
          </a:p>
        </p:txBody>
      </p:sp>
      <p:sp>
        <p:nvSpPr>
          <p:cNvPr id="117" name="Google Shape;117;p17"/>
          <p:cNvSpPr txBox="1"/>
          <p:nvPr/>
        </p:nvSpPr>
        <p:spPr>
          <a:xfrm>
            <a:off x="477672" y="1504061"/>
            <a:ext cx="3875964" cy="58477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rgbClr val="40403D"/>
              </a:buClr>
              <a:buSzPts val="3200"/>
              <a:buFont typeface="Quattrocento Sans"/>
              <a:buNone/>
            </a:pPr>
            <a:r>
              <a:rPr lang="en-US" sz="3200" b="1">
                <a:solidFill>
                  <a:srgbClr val="40403D"/>
                </a:solidFill>
                <a:latin typeface="Quattrocento Sans"/>
                <a:ea typeface="Quattrocento Sans"/>
                <a:cs typeface="Quattrocento Sans"/>
                <a:sym typeface="Quattrocento Sans"/>
              </a:rPr>
              <a:t>Mission</a:t>
            </a:r>
            <a:endParaRPr sz="1800">
              <a:solidFill>
                <a:schemeClr val="dk1"/>
              </a:solidFill>
              <a:latin typeface="Arial"/>
              <a:ea typeface="Arial"/>
              <a:cs typeface="Arial"/>
              <a:sym typeface="Arial"/>
            </a:endParaRPr>
          </a:p>
        </p:txBody>
      </p:sp>
      <p:sp>
        <p:nvSpPr>
          <p:cNvPr id="118" name="Google Shape;118;p17"/>
          <p:cNvSpPr txBox="1"/>
          <p:nvPr/>
        </p:nvSpPr>
        <p:spPr>
          <a:xfrm>
            <a:off x="4967785" y="1504061"/>
            <a:ext cx="6878472" cy="147732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40403D"/>
              </a:buClr>
              <a:buSzPts val="1800"/>
              <a:buFont typeface="Quattrocento Sans"/>
              <a:buNone/>
            </a:pPr>
            <a:r>
              <a:rPr lang="en-US" sz="1800" b="0" i="0">
                <a:solidFill>
                  <a:srgbClr val="40403D"/>
                </a:solidFill>
                <a:latin typeface="Quattrocento Sans"/>
                <a:ea typeface="Quattrocento Sans"/>
                <a:cs typeface="Quattrocento Sans"/>
                <a:sym typeface="Quattrocento Sans"/>
              </a:rPr>
              <a:t>Transform K–12 education to a system that is centered on closing opportunity gaps and is characterized by high expectations for all students and educators. We achieve this by developing equity-based policies and supports that empower educators, families, and communities.</a:t>
            </a:r>
            <a:endParaRPr sz="1800">
              <a:solidFill>
                <a:schemeClr val="dk1"/>
              </a:solidFill>
              <a:latin typeface="Arial"/>
              <a:ea typeface="Arial"/>
              <a:cs typeface="Arial"/>
              <a:sym typeface="Arial"/>
            </a:endParaRPr>
          </a:p>
        </p:txBody>
      </p:sp>
      <p:sp>
        <p:nvSpPr>
          <p:cNvPr id="119" name="Google Shape;119;p17"/>
          <p:cNvSpPr txBox="1"/>
          <p:nvPr/>
        </p:nvSpPr>
        <p:spPr>
          <a:xfrm>
            <a:off x="477672" y="3334152"/>
            <a:ext cx="3875964" cy="58477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rgbClr val="40403D"/>
              </a:buClr>
              <a:buSzPts val="3200"/>
              <a:buFont typeface="Quattrocento Sans"/>
              <a:buNone/>
            </a:pPr>
            <a:r>
              <a:rPr lang="en-US" sz="3200" b="1">
                <a:solidFill>
                  <a:srgbClr val="40403D"/>
                </a:solidFill>
                <a:latin typeface="Quattrocento Sans"/>
                <a:ea typeface="Quattrocento Sans"/>
                <a:cs typeface="Quattrocento Sans"/>
                <a:sym typeface="Quattrocento Sans"/>
              </a:rPr>
              <a:t>Values</a:t>
            </a:r>
            <a:endParaRPr sz="1800">
              <a:solidFill>
                <a:schemeClr val="dk1"/>
              </a:solidFill>
              <a:latin typeface="Arial"/>
              <a:ea typeface="Arial"/>
              <a:cs typeface="Arial"/>
              <a:sym typeface="Arial"/>
            </a:endParaRPr>
          </a:p>
        </p:txBody>
      </p:sp>
      <p:sp>
        <p:nvSpPr>
          <p:cNvPr id="120" name="Google Shape;120;p17"/>
          <p:cNvSpPr txBox="1"/>
          <p:nvPr/>
        </p:nvSpPr>
        <p:spPr>
          <a:xfrm>
            <a:off x="4967785" y="3334152"/>
            <a:ext cx="6878472" cy="1200329"/>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rgbClr val="40403D"/>
              </a:buClr>
              <a:buSzPts val="1800"/>
              <a:buFont typeface="Arial"/>
              <a:buChar char="•"/>
            </a:pPr>
            <a:r>
              <a:rPr lang="en-US" sz="1800" b="0" i="0">
                <a:solidFill>
                  <a:srgbClr val="40403D"/>
                </a:solidFill>
                <a:latin typeface="Quattrocento Sans"/>
                <a:ea typeface="Quattrocento Sans"/>
                <a:cs typeface="Quattrocento Sans"/>
                <a:sym typeface="Quattrocento Sans"/>
              </a:rPr>
              <a:t>Ensuring Equity</a:t>
            </a:r>
            <a:endParaRPr sz="1800">
              <a:solidFill>
                <a:schemeClr val="dk1"/>
              </a:solidFill>
              <a:latin typeface="Arial"/>
              <a:ea typeface="Arial"/>
              <a:cs typeface="Arial"/>
              <a:sym typeface="Arial"/>
            </a:endParaRPr>
          </a:p>
          <a:p>
            <a:pPr marL="285750" marR="0" lvl="0" indent="-285750" algn="l" rtl="0">
              <a:spcBef>
                <a:spcPts val="0"/>
              </a:spcBef>
              <a:spcAft>
                <a:spcPts val="0"/>
              </a:spcAft>
              <a:buClr>
                <a:srgbClr val="40403D"/>
              </a:buClr>
              <a:buSzPts val="1800"/>
              <a:buFont typeface="Arial"/>
              <a:buChar char="•"/>
            </a:pPr>
            <a:r>
              <a:rPr lang="en-US" sz="1800" b="0" i="0">
                <a:solidFill>
                  <a:srgbClr val="40403D"/>
                </a:solidFill>
                <a:latin typeface="Quattrocento Sans"/>
                <a:ea typeface="Quattrocento Sans"/>
                <a:cs typeface="Quattrocento Sans"/>
                <a:sym typeface="Quattrocento Sans"/>
              </a:rPr>
              <a:t>Collaboration and Service</a:t>
            </a:r>
            <a:endParaRPr sz="1800">
              <a:solidFill>
                <a:schemeClr val="dk1"/>
              </a:solidFill>
              <a:latin typeface="Arial"/>
              <a:ea typeface="Arial"/>
              <a:cs typeface="Arial"/>
              <a:sym typeface="Arial"/>
            </a:endParaRPr>
          </a:p>
          <a:p>
            <a:pPr marL="285750" marR="0" lvl="0" indent="-285750" algn="l" rtl="0">
              <a:spcBef>
                <a:spcPts val="0"/>
              </a:spcBef>
              <a:spcAft>
                <a:spcPts val="0"/>
              </a:spcAft>
              <a:buClr>
                <a:srgbClr val="40403D"/>
              </a:buClr>
              <a:buSzPts val="1800"/>
              <a:buFont typeface="Arial"/>
              <a:buChar char="•"/>
            </a:pPr>
            <a:r>
              <a:rPr lang="en-US" sz="1800" b="0" i="0">
                <a:solidFill>
                  <a:srgbClr val="40403D"/>
                </a:solidFill>
                <a:latin typeface="Quattrocento Sans"/>
                <a:ea typeface="Quattrocento Sans"/>
                <a:cs typeface="Quattrocento Sans"/>
                <a:sym typeface="Quattrocento Sans"/>
              </a:rPr>
              <a:t>Achieving Excellence through Continuous Improvement</a:t>
            </a:r>
            <a:endParaRPr sz="1800">
              <a:solidFill>
                <a:schemeClr val="dk1"/>
              </a:solidFill>
              <a:latin typeface="Arial"/>
              <a:ea typeface="Arial"/>
              <a:cs typeface="Arial"/>
              <a:sym typeface="Arial"/>
            </a:endParaRPr>
          </a:p>
          <a:p>
            <a:pPr marL="285750" marR="0" lvl="0" indent="-285750" algn="l" rtl="0">
              <a:spcBef>
                <a:spcPts val="0"/>
              </a:spcBef>
              <a:spcAft>
                <a:spcPts val="0"/>
              </a:spcAft>
              <a:buClr>
                <a:srgbClr val="40403D"/>
              </a:buClr>
              <a:buSzPts val="1800"/>
              <a:buFont typeface="Arial"/>
              <a:buChar char="•"/>
            </a:pPr>
            <a:r>
              <a:rPr lang="en-US" sz="1800" b="0" i="0">
                <a:solidFill>
                  <a:srgbClr val="40403D"/>
                </a:solidFill>
                <a:latin typeface="Quattrocento Sans"/>
                <a:ea typeface="Quattrocento Sans"/>
                <a:cs typeface="Quattrocento Sans"/>
                <a:sym typeface="Quattrocento Sans"/>
              </a:rPr>
              <a:t>Focus on the Whole Child</a:t>
            </a: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566656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Equity Statement">
  <p:cSld name="Equity Statement">
    <p:spTree>
      <p:nvGrpSpPr>
        <p:cNvPr id="1" name="Shape 121"/>
        <p:cNvGrpSpPr/>
        <p:nvPr/>
      </p:nvGrpSpPr>
      <p:grpSpPr>
        <a:xfrm>
          <a:off x="0" y="0"/>
          <a:ext cx="0" cy="0"/>
          <a:chOff x="0" y="0"/>
          <a:chExt cx="0" cy="0"/>
        </a:xfrm>
      </p:grpSpPr>
      <p:pic>
        <p:nvPicPr>
          <p:cNvPr id="122" name="Google Shape;122;p18"/>
          <p:cNvPicPr preferRelativeResize="0"/>
          <p:nvPr/>
        </p:nvPicPr>
        <p:blipFill rotWithShape="1">
          <a:blip r:embed="rId2">
            <a:alphaModFix/>
          </a:blip>
          <a:srcRect l="26488" r="27542"/>
          <a:stretch/>
        </p:blipFill>
        <p:spPr>
          <a:xfrm>
            <a:off x="0" y="0"/>
            <a:ext cx="4728754" cy="6858000"/>
          </a:xfrm>
          <a:prstGeom prst="rect">
            <a:avLst/>
          </a:prstGeom>
          <a:noFill/>
          <a:ln>
            <a:noFill/>
          </a:ln>
        </p:spPr>
      </p:pic>
      <p:sp>
        <p:nvSpPr>
          <p:cNvPr id="123" name="Google Shape;123;p18"/>
          <p:cNvSpPr/>
          <p:nvPr/>
        </p:nvSpPr>
        <p:spPr>
          <a:xfrm>
            <a:off x="-2721" y="0"/>
            <a:ext cx="4730569" cy="6858000"/>
          </a:xfrm>
          <a:prstGeom prst="rect">
            <a:avLst/>
          </a:prstGeom>
          <a:solidFill>
            <a:srgbClr val="FBC639">
              <a:alpha val="8431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a:solidFill>
                <a:schemeClr val="lt1"/>
              </a:solidFill>
              <a:latin typeface="Quattrocento Sans"/>
              <a:ea typeface="Quattrocento Sans"/>
              <a:cs typeface="Quattrocento Sans"/>
              <a:sym typeface="Quattrocento Sans"/>
            </a:endParaRPr>
          </a:p>
        </p:txBody>
      </p:sp>
      <p:pic>
        <p:nvPicPr>
          <p:cNvPr id="124" name="Google Shape;124;p18"/>
          <p:cNvPicPr preferRelativeResize="0"/>
          <p:nvPr/>
        </p:nvPicPr>
        <p:blipFill rotWithShape="1">
          <a:blip r:embed="rId3">
            <a:alphaModFix/>
          </a:blip>
          <a:srcRect/>
          <a:stretch/>
        </p:blipFill>
        <p:spPr>
          <a:xfrm>
            <a:off x="5684148" y="5699184"/>
            <a:ext cx="5491238" cy="918735"/>
          </a:xfrm>
          <a:prstGeom prst="rect">
            <a:avLst/>
          </a:prstGeom>
          <a:noFill/>
          <a:ln>
            <a:noFill/>
          </a:ln>
        </p:spPr>
      </p:pic>
      <p:sp>
        <p:nvSpPr>
          <p:cNvPr id="125" name="Google Shape;125;p18"/>
          <p:cNvSpPr txBox="1"/>
          <p:nvPr/>
        </p:nvSpPr>
        <p:spPr>
          <a:xfrm>
            <a:off x="477672" y="504967"/>
            <a:ext cx="3875964" cy="58477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rgbClr val="40403D"/>
              </a:buClr>
              <a:buSzPts val="3200"/>
              <a:buFont typeface="Quattrocento Sans"/>
              <a:buNone/>
            </a:pPr>
            <a:r>
              <a:rPr lang="en-US" sz="3200" b="1">
                <a:solidFill>
                  <a:srgbClr val="40403D"/>
                </a:solidFill>
                <a:latin typeface="Quattrocento Sans"/>
                <a:ea typeface="Quattrocento Sans"/>
                <a:cs typeface="Quattrocento Sans"/>
                <a:sym typeface="Quattrocento Sans"/>
              </a:rPr>
              <a:t>Equity Statement</a:t>
            </a:r>
            <a:endParaRPr sz="1800">
              <a:solidFill>
                <a:schemeClr val="dk1"/>
              </a:solidFill>
              <a:latin typeface="Arial"/>
              <a:ea typeface="Arial"/>
              <a:cs typeface="Arial"/>
              <a:sym typeface="Arial"/>
            </a:endParaRPr>
          </a:p>
        </p:txBody>
      </p:sp>
      <p:sp>
        <p:nvSpPr>
          <p:cNvPr id="126" name="Google Shape;126;p18"/>
          <p:cNvSpPr txBox="1"/>
          <p:nvPr/>
        </p:nvSpPr>
        <p:spPr>
          <a:xfrm>
            <a:off x="4967785" y="504967"/>
            <a:ext cx="6878472" cy="475514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40403D"/>
              </a:buClr>
              <a:buSzPts val="1800"/>
              <a:buFont typeface="Quattrocento Sans"/>
              <a:buNone/>
            </a:pPr>
            <a:r>
              <a:rPr lang="en-US" sz="1800" b="0" i="0">
                <a:solidFill>
                  <a:srgbClr val="40403D"/>
                </a:solidFill>
                <a:latin typeface="Quattrocento Sans"/>
                <a:ea typeface="Quattrocento Sans"/>
                <a:cs typeface="Quattrocento Sans"/>
                <a:sym typeface="Quattrocento Sans"/>
              </a:rPr>
              <a:t>Each student, family, and community possesses strengths and cultural knowledge that benefits their peers, educators, and schools.</a:t>
            </a:r>
            <a:endParaRPr sz="1800">
              <a:solidFill>
                <a:schemeClr val="dk1"/>
              </a:solidFill>
              <a:latin typeface="Arial"/>
              <a:ea typeface="Arial"/>
              <a:cs typeface="Arial"/>
              <a:sym typeface="Arial"/>
            </a:endParaRPr>
          </a:p>
          <a:p>
            <a:pPr marL="0" marR="0" lvl="0" indent="0" algn="l" rtl="0">
              <a:spcBef>
                <a:spcPts val="600"/>
              </a:spcBef>
              <a:spcAft>
                <a:spcPts val="0"/>
              </a:spcAft>
              <a:buClr>
                <a:srgbClr val="40403D"/>
              </a:buClr>
              <a:buSzPts val="1800"/>
              <a:buFont typeface="Quattrocento Sans"/>
              <a:buNone/>
            </a:pPr>
            <a:r>
              <a:rPr lang="en-US" sz="1800" b="0" i="0">
                <a:solidFill>
                  <a:srgbClr val="40403D"/>
                </a:solidFill>
                <a:latin typeface="Quattrocento Sans"/>
                <a:ea typeface="Quattrocento Sans"/>
                <a:cs typeface="Quattrocento Sans"/>
                <a:sym typeface="Quattrocento Sans"/>
              </a:rPr>
              <a:t>Ensuring educational equity:</a:t>
            </a:r>
            <a:endParaRPr sz="1800">
              <a:solidFill>
                <a:schemeClr val="dk1"/>
              </a:solidFill>
              <a:latin typeface="Arial"/>
              <a:ea typeface="Arial"/>
              <a:cs typeface="Arial"/>
              <a:sym typeface="Arial"/>
            </a:endParaRPr>
          </a:p>
          <a:p>
            <a:pPr marL="285750" marR="0" lvl="0" indent="-285750" algn="l" rtl="0">
              <a:spcBef>
                <a:spcPts val="600"/>
              </a:spcBef>
              <a:spcAft>
                <a:spcPts val="0"/>
              </a:spcAft>
              <a:buClr>
                <a:srgbClr val="40403D"/>
              </a:buClr>
              <a:buSzPts val="1800"/>
              <a:buFont typeface="Arial"/>
              <a:buChar char="•"/>
            </a:pPr>
            <a:r>
              <a:rPr lang="en-US" sz="1800" b="0" i="0">
                <a:solidFill>
                  <a:srgbClr val="40403D"/>
                </a:solidFill>
                <a:latin typeface="Quattrocento Sans"/>
                <a:ea typeface="Quattrocento Sans"/>
                <a:cs typeface="Quattrocento Sans"/>
                <a:sym typeface="Quattrocento Sans"/>
              </a:rPr>
              <a:t>Goes beyond equality; it requires education leaders to examine the ways current policies and practices result in disparate outcomes for our students of color, students living in poverty, students receiving special education and English Learner services, students who identify as LGBTQ+, and highly mobile student populations.</a:t>
            </a:r>
            <a:endParaRPr sz="1800">
              <a:solidFill>
                <a:schemeClr val="dk1"/>
              </a:solidFill>
              <a:latin typeface="Arial"/>
              <a:ea typeface="Arial"/>
              <a:cs typeface="Arial"/>
              <a:sym typeface="Arial"/>
            </a:endParaRPr>
          </a:p>
          <a:p>
            <a:pPr marL="285750" marR="0" lvl="0" indent="-285750" algn="l" rtl="0">
              <a:spcBef>
                <a:spcPts val="600"/>
              </a:spcBef>
              <a:spcAft>
                <a:spcPts val="0"/>
              </a:spcAft>
              <a:buClr>
                <a:srgbClr val="40403D"/>
              </a:buClr>
              <a:buSzPts val="1800"/>
              <a:buFont typeface="Arial"/>
              <a:buChar char="•"/>
            </a:pPr>
            <a:r>
              <a:rPr lang="en-US" sz="1800" b="0" i="0">
                <a:solidFill>
                  <a:srgbClr val="40403D"/>
                </a:solidFill>
                <a:latin typeface="Quattrocento Sans"/>
                <a:ea typeface="Quattrocento Sans"/>
                <a:cs typeface="Quattrocento Sans"/>
                <a:sym typeface="Quattrocento Sans"/>
              </a:rPr>
              <a:t>Requires education leaders to develop an understanding of historical contexts; engage students, families, and community representatives as partners in decision-making; and actively dismantle systemic barriers, replacing them with policies and practices that ensure all students have access to the instruction and support they need to succeed in our schools.</a:t>
            </a: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8439145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 Slide 1">
  <p:cSld name="Section Slide 1">
    <p:spTree>
      <p:nvGrpSpPr>
        <p:cNvPr id="1" name="Shape 127"/>
        <p:cNvGrpSpPr/>
        <p:nvPr/>
      </p:nvGrpSpPr>
      <p:grpSpPr>
        <a:xfrm>
          <a:off x="0" y="0"/>
          <a:ext cx="0" cy="0"/>
          <a:chOff x="0" y="0"/>
          <a:chExt cx="0" cy="0"/>
        </a:xfrm>
      </p:grpSpPr>
      <p:sp>
        <p:nvSpPr>
          <p:cNvPr id="128" name="Google Shape;128;p19"/>
          <p:cNvSpPr txBox="1">
            <a:spLocks noGrp="1"/>
          </p:cNvSpPr>
          <p:nvPr>
            <p:ph type="title"/>
          </p:nvPr>
        </p:nvSpPr>
        <p:spPr>
          <a:xfrm>
            <a:off x="803031" y="4462341"/>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Quattrocento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19"/>
          <p:cNvSpPr>
            <a:spLocks noGrp="1"/>
          </p:cNvSpPr>
          <p:nvPr>
            <p:ph type="pic" idx="2"/>
          </p:nvPr>
        </p:nvSpPr>
        <p:spPr>
          <a:xfrm>
            <a:off x="0" y="0"/>
            <a:ext cx="12192000" cy="39211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pic>
        <p:nvPicPr>
          <p:cNvPr id="130" name="Google Shape;130;p19"/>
          <p:cNvPicPr preferRelativeResize="0"/>
          <p:nvPr/>
        </p:nvPicPr>
        <p:blipFill rotWithShape="1">
          <a:blip r:embed="rId2">
            <a:alphaModFix/>
          </a:blip>
          <a:srcRect l="-118" t="6339" r="118" b="44733"/>
          <a:stretch/>
        </p:blipFill>
        <p:spPr>
          <a:xfrm>
            <a:off x="0" y="-29029"/>
            <a:ext cx="12192000" cy="3976914"/>
          </a:xfrm>
          <a:prstGeom prst="rect">
            <a:avLst/>
          </a:prstGeom>
          <a:noFill/>
          <a:ln>
            <a:noFill/>
          </a:ln>
        </p:spPr>
      </p:pic>
      <p:sp>
        <p:nvSpPr>
          <p:cNvPr id="131" name="Google Shape;131;p19"/>
          <p:cNvSpPr/>
          <p:nvPr/>
        </p:nvSpPr>
        <p:spPr>
          <a:xfrm>
            <a:off x="0" y="-29029"/>
            <a:ext cx="12192000" cy="4005943"/>
          </a:xfrm>
          <a:prstGeom prst="rect">
            <a:avLst/>
          </a:prstGeom>
          <a:solidFill>
            <a:srgbClr val="FBC639">
              <a:alpha val="8431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a:solidFill>
                <a:schemeClr val="lt1"/>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38082464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Slide 2">
  <p:cSld name="Section Slide 2">
    <p:spTree>
      <p:nvGrpSpPr>
        <p:cNvPr id="1" name="Shape 132"/>
        <p:cNvGrpSpPr/>
        <p:nvPr/>
      </p:nvGrpSpPr>
      <p:grpSpPr>
        <a:xfrm>
          <a:off x="0" y="0"/>
          <a:ext cx="0" cy="0"/>
          <a:chOff x="0" y="0"/>
          <a:chExt cx="0" cy="0"/>
        </a:xfrm>
      </p:grpSpPr>
      <p:sp>
        <p:nvSpPr>
          <p:cNvPr id="133" name="Google Shape;133;p20"/>
          <p:cNvSpPr txBox="1">
            <a:spLocks noGrp="1"/>
          </p:cNvSpPr>
          <p:nvPr>
            <p:ph type="title"/>
          </p:nvPr>
        </p:nvSpPr>
        <p:spPr>
          <a:xfrm>
            <a:off x="803031" y="4462341"/>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Quattrocento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20"/>
          <p:cNvSpPr>
            <a:spLocks noGrp="1"/>
          </p:cNvSpPr>
          <p:nvPr>
            <p:ph type="pic" idx="2"/>
          </p:nvPr>
        </p:nvSpPr>
        <p:spPr>
          <a:xfrm>
            <a:off x="0" y="0"/>
            <a:ext cx="12192000" cy="39211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pic>
        <p:nvPicPr>
          <p:cNvPr id="135" name="Google Shape;135;p20"/>
          <p:cNvPicPr preferRelativeResize="0"/>
          <p:nvPr/>
        </p:nvPicPr>
        <p:blipFill rotWithShape="1">
          <a:blip r:embed="rId2">
            <a:alphaModFix/>
          </a:blip>
          <a:srcRect t="13553" b="37517"/>
          <a:stretch/>
        </p:blipFill>
        <p:spPr>
          <a:xfrm>
            <a:off x="-35170" y="-55790"/>
            <a:ext cx="12227169" cy="3976915"/>
          </a:xfrm>
          <a:prstGeom prst="rect">
            <a:avLst/>
          </a:prstGeom>
          <a:noFill/>
          <a:ln>
            <a:noFill/>
          </a:ln>
        </p:spPr>
      </p:pic>
      <p:sp>
        <p:nvSpPr>
          <p:cNvPr id="136" name="Google Shape;136;p20"/>
          <p:cNvSpPr/>
          <p:nvPr/>
        </p:nvSpPr>
        <p:spPr>
          <a:xfrm>
            <a:off x="-35170" y="-55790"/>
            <a:ext cx="12262339" cy="3976914"/>
          </a:xfrm>
          <a:prstGeom prst="rect">
            <a:avLst/>
          </a:prstGeom>
          <a:solidFill>
            <a:srgbClr val="FBC639">
              <a:alpha val="8431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a:solidFill>
                <a:schemeClr val="lt1"/>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1726116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Slide 1">
    <p:spTree>
      <p:nvGrpSpPr>
        <p:cNvPr id="1" name=""/>
        <p:cNvGrpSpPr/>
        <p:nvPr/>
      </p:nvGrpSpPr>
      <p:grpSpPr>
        <a:xfrm>
          <a:off x="0" y="0"/>
          <a:ext cx="0" cy="0"/>
          <a:chOff x="0" y="0"/>
          <a:chExt cx="0" cy="0"/>
        </a:xfrm>
      </p:grpSpPr>
      <p:sp>
        <p:nvSpPr>
          <p:cNvPr id="2" name="Title 1"/>
          <p:cNvSpPr>
            <a:spLocks noGrp="1"/>
          </p:cNvSpPr>
          <p:nvPr>
            <p:ph type="title"/>
          </p:nvPr>
        </p:nvSpPr>
        <p:spPr>
          <a:xfrm>
            <a:off x="803031" y="4462341"/>
            <a:ext cx="10515600" cy="1325563"/>
          </a:xfrm>
        </p:spPr>
        <p:txBody>
          <a:bodyPr/>
          <a:lstStyle>
            <a:lvl1pPr>
              <a:defRPr baseline="0"/>
            </a:lvl1pPr>
          </a:lstStyle>
          <a:p>
            <a:endParaRPr lang="en-US"/>
          </a:p>
        </p:txBody>
      </p:sp>
      <p:sp>
        <p:nvSpPr>
          <p:cNvPr id="5" name="Picture Placeholder 4"/>
          <p:cNvSpPr>
            <a:spLocks noGrp="1"/>
          </p:cNvSpPr>
          <p:nvPr>
            <p:ph type="pic" sz="quarter" idx="10"/>
          </p:nvPr>
        </p:nvSpPr>
        <p:spPr>
          <a:xfrm>
            <a:off x="0" y="0"/>
            <a:ext cx="12192000" cy="3921125"/>
          </a:xfrm>
        </p:spPr>
        <p:txBody>
          <a:bodyPr/>
          <a:lstStyle>
            <a:lvl1pPr marL="0" indent="0">
              <a:buNone/>
              <a:defRPr/>
            </a:lvl1pPr>
          </a:lstStyle>
          <a:p>
            <a:endParaRPr lang="en-US"/>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119" t="6339" r="119" b="44733"/>
          <a:stretch/>
        </p:blipFill>
        <p:spPr>
          <a:xfrm>
            <a:off x="0" y="-29029"/>
            <a:ext cx="12192000" cy="3976914"/>
          </a:xfrm>
          <a:prstGeom prst="rect">
            <a:avLst/>
          </a:prstGeom>
        </p:spPr>
      </p:pic>
      <p:sp>
        <p:nvSpPr>
          <p:cNvPr id="6" name="Rectangle 5"/>
          <p:cNvSpPr/>
          <p:nvPr userDrawn="1"/>
        </p:nvSpPr>
        <p:spPr>
          <a:xfrm>
            <a:off x="0" y="-29029"/>
            <a:ext cx="12192000" cy="4005943"/>
          </a:xfrm>
          <a:prstGeom prst="rect">
            <a:avLst/>
          </a:prstGeom>
          <a:solidFill>
            <a:srgbClr val="CEC09E">
              <a:alpha val="8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6585847"/>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Slide 3">
  <p:cSld name="Section Slide 3">
    <p:spTree>
      <p:nvGrpSpPr>
        <p:cNvPr id="1" name="Shape 137"/>
        <p:cNvGrpSpPr/>
        <p:nvPr/>
      </p:nvGrpSpPr>
      <p:grpSpPr>
        <a:xfrm>
          <a:off x="0" y="0"/>
          <a:ext cx="0" cy="0"/>
          <a:chOff x="0" y="0"/>
          <a:chExt cx="0" cy="0"/>
        </a:xfrm>
      </p:grpSpPr>
      <p:sp>
        <p:nvSpPr>
          <p:cNvPr id="138" name="Google Shape;138;p21"/>
          <p:cNvSpPr txBox="1">
            <a:spLocks noGrp="1"/>
          </p:cNvSpPr>
          <p:nvPr>
            <p:ph type="title"/>
          </p:nvPr>
        </p:nvSpPr>
        <p:spPr>
          <a:xfrm>
            <a:off x="803031" y="4462341"/>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Quattrocento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21"/>
          <p:cNvSpPr>
            <a:spLocks noGrp="1"/>
          </p:cNvSpPr>
          <p:nvPr>
            <p:ph type="pic" idx="2"/>
          </p:nvPr>
        </p:nvSpPr>
        <p:spPr>
          <a:xfrm>
            <a:off x="0" y="0"/>
            <a:ext cx="12192000" cy="39211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pic>
        <p:nvPicPr>
          <p:cNvPr id="140" name="Google Shape;140;p21"/>
          <p:cNvPicPr preferRelativeResize="0"/>
          <p:nvPr/>
        </p:nvPicPr>
        <p:blipFill rotWithShape="1">
          <a:blip r:embed="rId2">
            <a:alphaModFix/>
          </a:blip>
          <a:srcRect t="49727" b="13873"/>
          <a:stretch/>
        </p:blipFill>
        <p:spPr>
          <a:xfrm>
            <a:off x="0" y="0"/>
            <a:ext cx="12192000" cy="3949019"/>
          </a:xfrm>
          <a:prstGeom prst="rect">
            <a:avLst/>
          </a:prstGeom>
          <a:noFill/>
          <a:ln>
            <a:noFill/>
          </a:ln>
        </p:spPr>
      </p:pic>
      <p:sp>
        <p:nvSpPr>
          <p:cNvPr id="141" name="Google Shape;141;p21"/>
          <p:cNvSpPr/>
          <p:nvPr/>
        </p:nvSpPr>
        <p:spPr>
          <a:xfrm>
            <a:off x="0" y="-27895"/>
            <a:ext cx="12192000" cy="3976914"/>
          </a:xfrm>
          <a:prstGeom prst="rect">
            <a:avLst/>
          </a:prstGeom>
          <a:solidFill>
            <a:srgbClr val="FBC639">
              <a:alpha val="8431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a:solidFill>
                <a:schemeClr val="lt1"/>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13697939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Slide 4">
  <p:cSld name="Section Slide 4">
    <p:spTree>
      <p:nvGrpSpPr>
        <p:cNvPr id="1" name="Shape 142"/>
        <p:cNvGrpSpPr/>
        <p:nvPr/>
      </p:nvGrpSpPr>
      <p:grpSpPr>
        <a:xfrm>
          <a:off x="0" y="0"/>
          <a:ext cx="0" cy="0"/>
          <a:chOff x="0" y="0"/>
          <a:chExt cx="0" cy="0"/>
        </a:xfrm>
      </p:grpSpPr>
      <p:sp>
        <p:nvSpPr>
          <p:cNvPr id="143" name="Google Shape;143;p22"/>
          <p:cNvSpPr txBox="1">
            <a:spLocks noGrp="1"/>
          </p:cNvSpPr>
          <p:nvPr>
            <p:ph type="title"/>
          </p:nvPr>
        </p:nvSpPr>
        <p:spPr>
          <a:xfrm>
            <a:off x="803031" y="4462341"/>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Quattrocento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p22"/>
          <p:cNvSpPr>
            <a:spLocks noGrp="1"/>
          </p:cNvSpPr>
          <p:nvPr>
            <p:ph type="pic" idx="2"/>
          </p:nvPr>
        </p:nvSpPr>
        <p:spPr>
          <a:xfrm>
            <a:off x="0" y="0"/>
            <a:ext cx="12192000" cy="39211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pic>
        <p:nvPicPr>
          <p:cNvPr id="145" name="Google Shape;145;p22"/>
          <p:cNvPicPr preferRelativeResize="0"/>
          <p:nvPr/>
        </p:nvPicPr>
        <p:blipFill rotWithShape="1">
          <a:blip r:embed="rId2">
            <a:alphaModFix/>
          </a:blip>
          <a:srcRect l="-1" t="28183" r="-283" b="23684"/>
          <a:stretch/>
        </p:blipFill>
        <p:spPr>
          <a:xfrm>
            <a:off x="-1" y="18854"/>
            <a:ext cx="12226565" cy="3912123"/>
          </a:xfrm>
          <a:prstGeom prst="rect">
            <a:avLst/>
          </a:prstGeom>
          <a:noFill/>
          <a:ln>
            <a:noFill/>
          </a:ln>
        </p:spPr>
      </p:pic>
      <p:sp>
        <p:nvSpPr>
          <p:cNvPr id="146" name="Google Shape;146;p22"/>
          <p:cNvSpPr/>
          <p:nvPr/>
        </p:nvSpPr>
        <p:spPr>
          <a:xfrm>
            <a:off x="-2" y="0"/>
            <a:ext cx="12226566" cy="3945874"/>
          </a:xfrm>
          <a:prstGeom prst="rect">
            <a:avLst/>
          </a:prstGeom>
          <a:solidFill>
            <a:srgbClr val="FBC639">
              <a:alpha val="8431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a:solidFill>
                <a:schemeClr val="lt1"/>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2389674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ection Slide Alt">
  <p:cSld name="Section Slide Alt">
    <p:spTree>
      <p:nvGrpSpPr>
        <p:cNvPr id="1" name="Shape 147"/>
        <p:cNvGrpSpPr/>
        <p:nvPr/>
      </p:nvGrpSpPr>
      <p:grpSpPr>
        <a:xfrm>
          <a:off x="0" y="0"/>
          <a:ext cx="0" cy="0"/>
          <a:chOff x="0" y="0"/>
          <a:chExt cx="0" cy="0"/>
        </a:xfrm>
      </p:grpSpPr>
      <p:sp>
        <p:nvSpPr>
          <p:cNvPr id="148" name="Google Shape;148;p23"/>
          <p:cNvSpPr/>
          <p:nvPr/>
        </p:nvSpPr>
        <p:spPr>
          <a:xfrm>
            <a:off x="-188686" y="-203200"/>
            <a:ext cx="6299200" cy="7264400"/>
          </a:xfrm>
          <a:prstGeom prst="rect">
            <a:avLst/>
          </a:prstGeom>
          <a:solidFill>
            <a:srgbClr val="40403D"/>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a:solidFill>
                <a:schemeClr val="lt1"/>
              </a:solidFill>
              <a:latin typeface="Quattrocento Sans"/>
              <a:ea typeface="Quattrocento Sans"/>
              <a:cs typeface="Quattrocento Sans"/>
              <a:sym typeface="Quattrocento Sans"/>
            </a:endParaRPr>
          </a:p>
        </p:txBody>
      </p:sp>
      <p:sp>
        <p:nvSpPr>
          <p:cNvPr id="149" name="Google Shape;149;p23"/>
          <p:cNvSpPr txBox="1"/>
          <p:nvPr/>
        </p:nvSpPr>
        <p:spPr>
          <a:xfrm>
            <a:off x="638629" y="2873829"/>
            <a:ext cx="4876800"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F7F5EB"/>
              </a:buClr>
              <a:buSzPts val="3600"/>
              <a:buFont typeface="Quattrocento Sans"/>
              <a:buNone/>
            </a:pPr>
            <a:r>
              <a:rPr lang="en-US" sz="3600" b="1">
                <a:solidFill>
                  <a:srgbClr val="F7F5EB"/>
                </a:solidFill>
                <a:latin typeface="Quattrocento Sans"/>
                <a:ea typeface="Quattrocento Sans"/>
                <a:cs typeface="Quattrocento Sans"/>
                <a:sym typeface="Quattrocento Sans"/>
              </a:rPr>
              <a:t>Section Title</a:t>
            </a:r>
            <a:endParaRPr sz="1800">
              <a:solidFill>
                <a:schemeClr val="dk1"/>
              </a:solidFill>
              <a:latin typeface="Arial"/>
              <a:ea typeface="Arial"/>
              <a:cs typeface="Arial"/>
              <a:sym typeface="Arial"/>
            </a:endParaRPr>
          </a:p>
        </p:txBody>
      </p:sp>
      <p:pic>
        <p:nvPicPr>
          <p:cNvPr id="150" name="Google Shape;150;p23"/>
          <p:cNvPicPr preferRelativeResize="0"/>
          <p:nvPr/>
        </p:nvPicPr>
        <p:blipFill rotWithShape="1">
          <a:blip r:embed="rId2">
            <a:alphaModFix/>
          </a:blip>
          <a:srcRect/>
          <a:stretch/>
        </p:blipFill>
        <p:spPr>
          <a:xfrm>
            <a:off x="638629" y="5678455"/>
            <a:ext cx="4864704" cy="813910"/>
          </a:xfrm>
          <a:prstGeom prst="rect">
            <a:avLst/>
          </a:prstGeom>
          <a:noFill/>
          <a:ln>
            <a:noFill/>
          </a:ln>
        </p:spPr>
      </p:pic>
      <p:sp>
        <p:nvSpPr>
          <p:cNvPr id="151" name="Google Shape;151;p23"/>
          <p:cNvSpPr txBox="1"/>
          <p:nvPr/>
        </p:nvSpPr>
        <p:spPr>
          <a:xfrm>
            <a:off x="6571343" y="698160"/>
            <a:ext cx="5181600" cy="4351338"/>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40403D"/>
              </a:buClr>
              <a:buSzPts val="2800"/>
              <a:buFont typeface="Arial"/>
              <a:buChar char="•"/>
            </a:pPr>
            <a:r>
              <a:rPr lang="en-US" sz="2800">
                <a:solidFill>
                  <a:srgbClr val="40403D"/>
                </a:solidFill>
                <a:latin typeface="Quattrocento Sans"/>
                <a:ea typeface="Quattrocento Sans"/>
                <a:cs typeface="Quattrocento Sans"/>
                <a:sym typeface="Quattrocento Sans"/>
              </a:rPr>
              <a:t>Edit Master text styles</a:t>
            </a:r>
            <a:endParaRPr sz="1800">
              <a:solidFill>
                <a:schemeClr val="dk1"/>
              </a:solidFill>
              <a:latin typeface="Arial"/>
              <a:ea typeface="Arial"/>
              <a:cs typeface="Arial"/>
              <a:sym typeface="Arial"/>
            </a:endParaRPr>
          </a:p>
          <a:p>
            <a:pPr marL="685800" marR="0" lvl="1" indent="-228600" algn="l" rtl="0">
              <a:lnSpc>
                <a:spcPct val="90000"/>
              </a:lnSpc>
              <a:spcBef>
                <a:spcPts val="500"/>
              </a:spcBef>
              <a:spcAft>
                <a:spcPts val="0"/>
              </a:spcAft>
              <a:buClr>
                <a:srgbClr val="40403D"/>
              </a:buClr>
              <a:buSzPts val="2400"/>
              <a:buFont typeface="Arial"/>
              <a:buChar char="•"/>
            </a:pPr>
            <a:r>
              <a:rPr lang="en-US" sz="2400" b="0" i="0" u="none" strike="noStrike" cap="none">
                <a:solidFill>
                  <a:srgbClr val="40403D"/>
                </a:solidFill>
                <a:latin typeface="Quattrocento Sans"/>
                <a:ea typeface="Quattrocento Sans"/>
                <a:cs typeface="Quattrocento Sans"/>
                <a:sym typeface="Quattrocento Sans"/>
              </a:rPr>
              <a:t>Second level</a:t>
            </a:r>
            <a:endParaRPr sz="1800" b="0" i="0" u="none" strike="noStrike" cap="none">
              <a:solidFill>
                <a:schemeClr val="dk1"/>
              </a:solidFill>
              <a:latin typeface="Arial"/>
              <a:ea typeface="Arial"/>
              <a:cs typeface="Arial"/>
              <a:sym typeface="Arial"/>
            </a:endParaRPr>
          </a:p>
          <a:p>
            <a:pPr marL="1143000" marR="0" lvl="2" indent="-228600" algn="l" rtl="0">
              <a:lnSpc>
                <a:spcPct val="90000"/>
              </a:lnSpc>
              <a:spcBef>
                <a:spcPts val="500"/>
              </a:spcBef>
              <a:spcAft>
                <a:spcPts val="0"/>
              </a:spcAft>
              <a:buClr>
                <a:srgbClr val="40403D"/>
              </a:buClr>
              <a:buSzPts val="2000"/>
              <a:buFont typeface="Arial"/>
              <a:buChar char="•"/>
            </a:pPr>
            <a:r>
              <a:rPr lang="en-US" sz="2000" b="0" i="0" u="none" strike="noStrike" cap="none">
                <a:solidFill>
                  <a:srgbClr val="40403D"/>
                </a:solidFill>
                <a:latin typeface="Quattrocento Sans"/>
                <a:ea typeface="Quattrocento Sans"/>
                <a:cs typeface="Quattrocento Sans"/>
                <a:sym typeface="Quattrocento Sans"/>
              </a:rPr>
              <a:t>Third level</a:t>
            </a:r>
            <a:endParaRPr sz="1800" b="0" i="0" u="none" strike="noStrike" cap="none">
              <a:solidFill>
                <a:schemeClr val="dk1"/>
              </a:solidFill>
              <a:latin typeface="Arial"/>
              <a:ea typeface="Arial"/>
              <a:cs typeface="Arial"/>
              <a:sym typeface="Arial"/>
            </a:endParaRPr>
          </a:p>
          <a:p>
            <a:pPr marL="1600200" marR="0" lvl="3" indent="-228600" algn="l" rtl="0">
              <a:lnSpc>
                <a:spcPct val="90000"/>
              </a:lnSpc>
              <a:spcBef>
                <a:spcPts val="500"/>
              </a:spcBef>
              <a:spcAft>
                <a:spcPts val="0"/>
              </a:spcAft>
              <a:buClr>
                <a:srgbClr val="40403D"/>
              </a:buClr>
              <a:buSzPts val="1800"/>
              <a:buFont typeface="Arial"/>
              <a:buChar char="•"/>
            </a:pPr>
            <a:r>
              <a:rPr lang="en-US" sz="1800" b="0" i="0" u="none" strike="noStrike" cap="none">
                <a:solidFill>
                  <a:srgbClr val="40403D"/>
                </a:solidFill>
                <a:latin typeface="Quattrocento Sans"/>
                <a:ea typeface="Quattrocento Sans"/>
                <a:cs typeface="Quattrocento Sans"/>
                <a:sym typeface="Quattrocento Sans"/>
              </a:rPr>
              <a:t>Fourth level</a:t>
            </a:r>
            <a:endParaRPr sz="1800" b="0" i="0" u="none" strike="noStrike" cap="none">
              <a:solidFill>
                <a:schemeClr val="dk1"/>
              </a:solidFill>
              <a:latin typeface="Arial"/>
              <a:ea typeface="Arial"/>
              <a:cs typeface="Arial"/>
              <a:sym typeface="Arial"/>
            </a:endParaRPr>
          </a:p>
          <a:p>
            <a:pPr marL="2057400" marR="0" lvl="4" indent="-228600" algn="l" rtl="0">
              <a:lnSpc>
                <a:spcPct val="90000"/>
              </a:lnSpc>
              <a:spcBef>
                <a:spcPts val="500"/>
              </a:spcBef>
              <a:spcAft>
                <a:spcPts val="0"/>
              </a:spcAft>
              <a:buClr>
                <a:srgbClr val="40403D"/>
              </a:buClr>
              <a:buSzPts val="1800"/>
              <a:buFont typeface="Arial"/>
              <a:buChar char="•"/>
            </a:pPr>
            <a:r>
              <a:rPr lang="en-US" sz="1800" b="0" i="0" u="none" strike="noStrike" cap="none">
                <a:solidFill>
                  <a:srgbClr val="40403D"/>
                </a:solidFill>
                <a:latin typeface="Quattrocento Sans"/>
                <a:ea typeface="Quattrocento Sans"/>
                <a:cs typeface="Quattrocento Sans"/>
                <a:sym typeface="Quattrocento Sans"/>
              </a:rPr>
              <a:t>Fifth level</a:t>
            </a:r>
            <a:endParaRPr sz="18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905295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52"/>
        <p:cNvGrpSpPr/>
        <p:nvPr/>
      </p:nvGrpSpPr>
      <p:grpSpPr>
        <a:xfrm>
          <a:off x="0" y="0"/>
          <a:ext cx="0" cy="0"/>
          <a:chOff x="0" y="0"/>
          <a:chExt cx="0" cy="0"/>
        </a:xfrm>
      </p:grpSpPr>
      <p:sp>
        <p:nvSpPr>
          <p:cNvPr id="153" name="Google Shape;153;p2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Quattrocento San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2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90908F"/>
              </a:buClr>
              <a:buSzPts val="2400"/>
              <a:buNone/>
              <a:defRPr sz="2400">
                <a:solidFill>
                  <a:srgbClr val="90908F"/>
                </a:solidFill>
              </a:defRPr>
            </a:lvl1pPr>
            <a:lvl2pPr marL="914400" lvl="1" indent="-228600" algn="l">
              <a:lnSpc>
                <a:spcPct val="90000"/>
              </a:lnSpc>
              <a:spcBef>
                <a:spcPts val="500"/>
              </a:spcBef>
              <a:spcAft>
                <a:spcPts val="0"/>
              </a:spcAft>
              <a:buClr>
                <a:srgbClr val="90908F"/>
              </a:buClr>
              <a:buSzPts val="2000"/>
              <a:buNone/>
              <a:defRPr sz="2000">
                <a:solidFill>
                  <a:srgbClr val="90908F"/>
                </a:solidFill>
              </a:defRPr>
            </a:lvl2pPr>
            <a:lvl3pPr marL="1371600" lvl="2" indent="-228600" algn="l">
              <a:lnSpc>
                <a:spcPct val="90000"/>
              </a:lnSpc>
              <a:spcBef>
                <a:spcPts val="500"/>
              </a:spcBef>
              <a:spcAft>
                <a:spcPts val="0"/>
              </a:spcAft>
              <a:buClr>
                <a:srgbClr val="90908F"/>
              </a:buClr>
              <a:buSzPts val="1800"/>
              <a:buNone/>
              <a:defRPr sz="1800">
                <a:solidFill>
                  <a:srgbClr val="90908F"/>
                </a:solidFill>
              </a:defRPr>
            </a:lvl3pPr>
            <a:lvl4pPr marL="1828800" lvl="3" indent="-228600" algn="l">
              <a:lnSpc>
                <a:spcPct val="90000"/>
              </a:lnSpc>
              <a:spcBef>
                <a:spcPts val="500"/>
              </a:spcBef>
              <a:spcAft>
                <a:spcPts val="0"/>
              </a:spcAft>
              <a:buClr>
                <a:srgbClr val="90908F"/>
              </a:buClr>
              <a:buSzPts val="1600"/>
              <a:buNone/>
              <a:defRPr sz="1600">
                <a:solidFill>
                  <a:srgbClr val="90908F"/>
                </a:solidFill>
              </a:defRPr>
            </a:lvl4pPr>
            <a:lvl5pPr marL="2286000" lvl="4" indent="-228600" algn="l">
              <a:lnSpc>
                <a:spcPct val="90000"/>
              </a:lnSpc>
              <a:spcBef>
                <a:spcPts val="500"/>
              </a:spcBef>
              <a:spcAft>
                <a:spcPts val="0"/>
              </a:spcAft>
              <a:buClr>
                <a:srgbClr val="90908F"/>
              </a:buClr>
              <a:buSzPts val="1600"/>
              <a:buNone/>
              <a:defRPr sz="1600">
                <a:solidFill>
                  <a:srgbClr val="90908F"/>
                </a:solidFill>
              </a:defRPr>
            </a:lvl5pPr>
            <a:lvl6pPr marL="2743200" lvl="5" indent="-228600" algn="l">
              <a:lnSpc>
                <a:spcPct val="90000"/>
              </a:lnSpc>
              <a:spcBef>
                <a:spcPts val="500"/>
              </a:spcBef>
              <a:spcAft>
                <a:spcPts val="0"/>
              </a:spcAft>
              <a:buClr>
                <a:srgbClr val="90908F"/>
              </a:buClr>
              <a:buSzPts val="1600"/>
              <a:buNone/>
              <a:defRPr sz="1600">
                <a:solidFill>
                  <a:srgbClr val="90908F"/>
                </a:solidFill>
              </a:defRPr>
            </a:lvl6pPr>
            <a:lvl7pPr marL="3200400" lvl="6" indent="-228600" algn="l">
              <a:lnSpc>
                <a:spcPct val="90000"/>
              </a:lnSpc>
              <a:spcBef>
                <a:spcPts val="500"/>
              </a:spcBef>
              <a:spcAft>
                <a:spcPts val="0"/>
              </a:spcAft>
              <a:buClr>
                <a:srgbClr val="90908F"/>
              </a:buClr>
              <a:buSzPts val="1600"/>
              <a:buNone/>
              <a:defRPr sz="1600">
                <a:solidFill>
                  <a:srgbClr val="90908F"/>
                </a:solidFill>
              </a:defRPr>
            </a:lvl7pPr>
            <a:lvl8pPr marL="3657600" lvl="7" indent="-228600" algn="l">
              <a:lnSpc>
                <a:spcPct val="90000"/>
              </a:lnSpc>
              <a:spcBef>
                <a:spcPts val="500"/>
              </a:spcBef>
              <a:spcAft>
                <a:spcPts val="0"/>
              </a:spcAft>
              <a:buClr>
                <a:srgbClr val="90908F"/>
              </a:buClr>
              <a:buSzPts val="1600"/>
              <a:buNone/>
              <a:defRPr sz="1600">
                <a:solidFill>
                  <a:srgbClr val="90908F"/>
                </a:solidFill>
              </a:defRPr>
            </a:lvl8pPr>
            <a:lvl9pPr marL="4114800" lvl="8" indent="-228600" algn="l">
              <a:lnSpc>
                <a:spcPct val="90000"/>
              </a:lnSpc>
              <a:spcBef>
                <a:spcPts val="500"/>
              </a:spcBef>
              <a:spcAft>
                <a:spcPts val="0"/>
              </a:spcAft>
              <a:buClr>
                <a:srgbClr val="90908F"/>
              </a:buClr>
              <a:buSzPts val="1600"/>
              <a:buNone/>
              <a:defRPr sz="1600">
                <a:solidFill>
                  <a:srgbClr val="90908F"/>
                </a:solidFill>
              </a:defRPr>
            </a:lvl9pPr>
          </a:lstStyle>
          <a:p>
            <a:endParaRPr/>
          </a:p>
        </p:txBody>
      </p:sp>
      <p:pic>
        <p:nvPicPr>
          <p:cNvPr id="155" name="Google Shape;155;p24"/>
          <p:cNvPicPr preferRelativeResize="0"/>
          <p:nvPr/>
        </p:nvPicPr>
        <p:blipFill rotWithShape="1">
          <a:blip r:embed="rId2">
            <a:alphaModFix/>
          </a:blip>
          <a:srcRect/>
          <a:stretch/>
        </p:blipFill>
        <p:spPr>
          <a:xfrm>
            <a:off x="663423" y="6188131"/>
            <a:ext cx="2737153" cy="457951"/>
          </a:xfrm>
          <a:prstGeom prst="rect">
            <a:avLst/>
          </a:prstGeom>
          <a:noFill/>
          <a:ln>
            <a:noFill/>
          </a:ln>
        </p:spPr>
      </p:pic>
      <p:sp>
        <p:nvSpPr>
          <p:cNvPr id="156" name="Google Shape;156;p24"/>
          <p:cNvSpPr txBox="1">
            <a:spLocks noGrp="1"/>
          </p:cNvSpPr>
          <p:nvPr>
            <p:ph type="dt" idx="10"/>
          </p:nvPr>
        </p:nvSpPr>
        <p:spPr>
          <a:xfrm>
            <a:off x="4633988" y="6234543"/>
            <a:ext cx="2743200" cy="36512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400"/>
              <a:buFont typeface="Quattrocento Sans"/>
              <a:buNone/>
              <a:defRPr sz="1800">
                <a:solidFill>
                  <a:schemeClr val="dk1"/>
                </a:solidFill>
                <a:latin typeface="Quattrocento Sans"/>
                <a:ea typeface="Quattrocento Sans"/>
                <a:cs typeface="Quattrocento Sans"/>
                <a:sym typeface="Quattrocento Sans"/>
              </a:defRPr>
            </a:lvl1pPr>
            <a:lvl2pPr marR="0" lvl="1" algn="l" rtl="0">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2pPr>
            <a:lvl3pPr marR="0" lvl="2" algn="l" rtl="0">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3pPr>
            <a:lvl4pPr marR="0" lvl="3" algn="l" rtl="0">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4pPr>
            <a:lvl5pPr marR="0" lvl="4" algn="l" rtl="0">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5pPr>
            <a:lvl6pPr marR="0" lvl="5" algn="l" rtl="0">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6pPr>
            <a:lvl7pPr marR="0" lvl="6" algn="l" rtl="0">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7pPr>
            <a:lvl8pPr marR="0" lvl="7" algn="l" rtl="0">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8pPr>
            <a:lvl9pPr marR="0" lvl="8" algn="l" rtl="0">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57" name="Google Shape;157;p24"/>
          <p:cNvSpPr txBox="1">
            <a:spLocks noGrp="1"/>
          </p:cNvSpPr>
          <p:nvPr>
            <p:ph type="sldNum" idx="12"/>
          </p:nvPr>
        </p:nvSpPr>
        <p:spPr>
          <a:xfrm>
            <a:off x="8610600" y="6234543"/>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Clr>
                <a:schemeClr val="dk1"/>
              </a:buClr>
              <a:buSzPts val="1800"/>
              <a:buFont typeface="Quattrocento Sans"/>
              <a:buNone/>
              <a:defRPr sz="1800">
                <a:solidFill>
                  <a:schemeClr val="dk1"/>
                </a:solidFill>
                <a:latin typeface="Quattrocento Sans"/>
                <a:ea typeface="Quattrocento Sans"/>
                <a:cs typeface="Quattrocento Sans"/>
                <a:sym typeface="Quattrocento Sans"/>
              </a:defRPr>
            </a:lvl1pPr>
            <a:lvl2pPr marL="0" marR="0" lvl="1" indent="0" algn="l" rtl="0">
              <a:spcBef>
                <a:spcPts val="0"/>
              </a:spcBef>
              <a:spcAft>
                <a:spcPts val="0"/>
              </a:spcAft>
              <a:buClr>
                <a:schemeClr val="dk1"/>
              </a:buClr>
              <a:buSzPts val="1800"/>
              <a:buFont typeface="Quattrocento Sans"/>
              <a:buNone/>
              <a:defRPr sz="1800">
                <a:solidFill>
                  <a:schemeClr val="dk1"/>
                </a:solidFill>
                <a:latin typeface="Quattrocento Sans"/>
                <a:ea typeface="Quattrocento Sans"/>
                <a:cs typeface="Quattrocento Sans"/>
                <a:sym typeface="Quattrocento Sans"/>
              </a:defRPr>
            </a:lvl2pPr>
            <a:lvl3pPr marL="0" marR="0" lvl="2" indent="0" algn="l" rtl="0">
              <a:spcBef>
                <a:spcPts val="0"/>
              </a:spcBef>
              <a:spcAft>
                <a:spcPts val="0"/>
              </a:spcAft>
              <a:buClr>
                <a:schemeClr val="dk1"/>
              </a:buClr>
              <a:buSzPts val="1800"/>
              <a:buFont typeface="Quattrocento Sans"/>
              <a:buNone/>
              <a:defRPr sz="1800">
                <a:solidFill>
                  <a:schemeClr val="dk1"/>
                </a:solidFill>
                <a:latin typeface="Quattrocento Sans"/>
                <a:ea typeface="Quattrocento Sans"/>
                <a:cs typeface="Quattrocento Sans"/>
                <a:sym typeface="Quattrocento Sans"/>
              </a:defRPr>
            </a:lvl3pPr>
            <a:lvl4pPr marL="0" marR="0" lvl="3" indent="0" algn="l" rtl="0">
              <a:spcBef>
                <a:spcPts val="0"/>
              </a:spcBef>
              <a:spcAft>
                <a:spcPts val="0"/>
              </a:spcAft>
              <a:buClr>
                <a:schemeClr val="dk1"/>
              </a:buClr>
              <a:buSzPts val="1800"/>
              <a:buFont typeface="Quattrocento Sans"/>
              <a:buNone/>
              <a:defRPr sz="1800">
                <a:solidFill>
                  <a:schemeClr val="dk1"/>
                </a:solidFill>
                <a:latin typeface="Quattrocento Sans"/>
                <a:ea typeface="Quattrocento Sans"/>
                <a:cs typeface="Quattrocento Sans"/>
                <a:sym typeface="Quattrocento Sans"/>
              </a:defRPr>
            </a:lvl4pPr>
            <a:lvl5pPr marL="0" marR="0" lvl="4" indent="0" algn="l" rtl="0">
              <a:spcBef>
                <a:spcPts val="0"/>
              </a:spcBef>
              <a:spcAft>
                <a:spcPts val="0"/>
              </a:spcAft>
              <a:buClr>
                <a:schemeClr val="dk1"/>
              </a:buClr>
              <a:buSzPts val="1800"/>
              <a:buFont typeface="Quattrocento Sans"/>
              <a:buNone/>
              <a:defRPr sz="1800">
                <a:solidFill>
                  <a:schemeClr val="dk1"/>
                </a:solidFill>
                <a:latin typeface="Quattrocento Sans"/>
                <a:ea typeface="Quattrocento Sans"/>
                <a:cs typeface="Quattrocento Sans"/>
                <a:sym typeface="Quattrocento Sans"/>
              </a:defRPr>
            </a:lvl5pPr>
            <a:lvl6pPr marL="0" marR="0" lvl="5" indent="0" algn="l" rtl="0">
              <a:spcBef>
                <a:spcPts val="0"/>
              </a:spcBef>
              <a:spcAft>
                <a:spcPts val="0"/>
              </a:spcAft>
              <a:buClr>
                <a:schemeClr val="dk1"/>
              </a:buClr>
              <a:buSzPts val="1800"/>
              <a:buFont typeface="Quattrocento Sans"/>
              <a:buNone/>
              <a:defRPr sz="1800">
                <a:solidFill>
                  <a:schemeClr val="dk1"/>
                </a:solidFill>
                <a:latin typeface="Quattrocento Sans"/>
                <a:ea typeface="Quattrocento Sans"/>
                <a:cs typeface="Quattrocento Sans"/>
                <a:sym typeface="Quattrocento Sans"/>
              </a:defRPr>
            </a:lvl6pPr>
            <a:lvl7pPr marL="0" marR="0" lvl="6" indent="0" algn="l" rtl="0">
              <a:spcBef>
                <a:spcPts val="0"/>
              </a:spcBef>
              <a:spcAft>
                <a:spcPts val="0"/>
              </a:spcAft>
              <a:buClr>
                <a:schemeClr val="dk1"/>
              </a:buClr>
              <a:buSzPts val="1800"/>
              <a:buFont typeface="Quattrocento Sans"/>
              <a:buNone/>
              <a:defRPr sz="1800">
                <a:solidFill>
                  <a:schemeClr val="dk1"/>
                </a:solidFill>
                <a:latin typeface="Quattrocento Sans"/>
                <a:ea typeface="Quattrocento Sans"/>
                <a:cs typeface="Quattrocento Sans"/>
                <a:sym typeface="Quattrocento Sans"/>
              </a:defRPr>
            </a:lvl7pPr>
            <a:lvl8pPr marL="0" marR="0" lvl="7" indent="0" algn="l" rtl="0">
              <a:spcBef>
                <a:spcPts val="0"/>
              </a:spcBef>
              <a:spcAft>
                <a:spcPts val="0"/>
              </a:spcAft>
              <a:buClr>
                <a:schemeClr val="dk1"/>
              </a:buClr>
              <a:buSzPts val="1800"/>
              <a:buFont typeface="Quattrocento Sans"/>
              <a:buNone/>
              <a:defRPr sz="1800">
                <a:solidFill>
                  <a:schemeClr val="dk1"/>
                </a:solidFill>
                <a:latin typeface="Quattrocento Sans"/>
                <a:ea typeface="Quattrocento Sans"/>
                <a:cs typeface="Quattrocento Sans"/>
                <a:sym typeface="Quattrocento Sans"/>
              </a:defRPr>
            </a:lvl8pPr>
            <a:lvl9pPr marL="0" marR="0" lvl="8" indent="0" algn="l" rtl="0">
              <a:spcBef>
                <a:spcPts val="0"/>
              </a:spcBef>
              <a:spcAft>
                <a:spcPts val="0"/>
              </a:spcAft>
              <a:buClr>
                <a:schemeClr val="dk1"/>
              </a:buClr>
              <a:buSzPts val="1800"/>
              <a:buFont typeface="Quattrocento Sans"/>
              <a:buNone/>
              <a:defRPr sz="1800">
                <a:solidFill>
                  <a:schemeClr val="dk1"/>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779657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58"/>
        <p:cNvGrpSpPr/>
        <p:nvPr/>
      </p:nvGrpSpPr>
      <p:grpSpPr>
        <a:xfrm>
          <a:off x="0" y="0"/>
          <a:ext cx="0" cy="0"/>
          <a:chOff x="0" y="0"/>
          <a:chExt cx="0" cy="0"/>
        </a:xfrm>
      </p:grpSpPr>
      <p:sp>
        <p:nvSpPr>
          <p:cNvPr id="159" name="Google Shape;159;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0" name="Google Shape;160;p25"/>
          <p:cNvSpPr txBox="1">
            <a:spLocks noGrp="1"/>
          </p:cNvSpPr>
          <p:nvPr>
            <p:ph type="body" idx="1"/>
          </p:nvPr>
        </p:nvSpPr>
        <p:spPr>
          <a:xfrm>
            <a:off x="838200" y="1825625"/>
            <a:ext cx="5181600" cy="4183289"/>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 name="Google Shape;161;p25"/>
          <p:cNvSpPr txBox="1">
            <a:spLocks noGrp="1"/>
          </p:cNvSpPr>
          <p:nvPr>
            <p:ph type="body" idx="2"/>
          </p:nvPr>
        </p:nvSpPr>
        <p:spPr>
          <a:xfrm>
            <a:off x="6172200" y="1825625"/>
            <a:ext cx="5181600" cy="4183289"/>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62" name="Google Shape;162;p25"/>
          <p:cNvPicPr preferRelativeResize="0"/>
          <p:nvPr/>
        </p:nvPicPr>
        <p:blipFill rotWithShape="1">
          <a:blip r:embed="rId2">
            <a:alphaModFix/>
          </a:blip>
          <a:srcRect/>
          <a:stretch/>
        </p:blipFill>
        <p:spPr>
          <a:xfrm>
            <a:off x="663423" y="6188131"/>
            <a:ext cx="2737153" cy="457951"/>
          </a:xfrm>
          <a:prstGeom prst="rect">
            <a:avLst/>
          </a:prstGeom>
          <a:noFill/>
          <a:ln>
            <a:noFill/>
          </a:ln>
        </p:spPr>
      </p:pic>
      <p:sp>
        <p:nvSpPr>
          <p:cNvPr id="163" name="Google Shape;163;p25"/>
          <p:cNvSpPr txBox="1">
            <a:spLocks noGrp="1"/>
          </p:cNvSpPr>
          <p:nvPr>
            <p:ph type="dt" idx="10"/>
          </p:nvPr>
        </p:nvSpPr>
        <p:spPr>
          <a:xfrm>
            <a:off x="4633988" y="6234543"/>
            <a:ext cx="2743200" cy="36512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400"/>
              <a:buFont typeface="Quattrocento Sans"/>
              <a:buNone/>
              <a:defRPr sz="1800">
                <a:solidFill>
                  <a:schemeClr val="dk1"/>
                </a:solidFill>
                <a:latin typeface="Quattrocento Sans"/>
                <a:ea typeface="Quattrocento Sans"/>
                <a:cs typeface="Quattrocento Sans"/>
                <a:sym typeface="Quattrocento Sans"/>
              </a:defRPr>
            </a:lvl1pPr>
            <a:lvl2pPr marR="0" lvl="1" algn="l" rtl="0">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2pPr>
            <a:lvl3pPr marR="0" lvl="2" algn="l" rtl="0">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3pPr>
            <a:lvl4pPr marR="0" lvl="3" algn="l" rtl="0">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4pPr>
            <a:lvl5pPr marR="0" lvl="4" algn="l" rtl="0">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5pPr>
            <a:lvl6pPr marR="0" lvl="5" algn="l" rtl="0">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6pPr>
            <a:lvl7pPr marR="0" lvl="6" algn="l" rtl="0">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7pPr>
            <a:lvl8pPr marR="0" lvl="7" algn="l" rtl="0">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8pPr>
            <a:lvl9pPr marR="0" lvl="8" algn="l" rtl="0">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64" name="Google Shape;164;p25"/>
          <p:cNvSpPr txBox="1">
            <a:spLocks noGrp="1"/>
          </p:cNvSpPr>
          <p:nvPr>
            <p:ph type="sldNum" idx="12"/>
          </p:nvPr>
        </p:nvSpPr>
        <p:spPr>
          <a:xfrm>
            <a:off x="8610600" y="6234543"/>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Clr>
                <a:schemeClr val="dk1"/>
              </a:buClr>
              <a:buSzPts val="1800"/>
              <a:buFont typeface="Quattrocento Sans"/>
              <a:buNone/>
              <a:defRPr sz="1800">
                <a:solidFill>
                  <a:schemeClr val="dk1"/>
                </a:solidFill>
                <a:latin typeface="Quattrocento Sans"/>
                <a:ea typeface="Quattrocento Sans"/>
                <a:cs typeface="Quattrocento Sans"/>
                <a:sym typeface="Quattrocento Sans"/>
              </a:defRPr>
            </a:lvl1pPr>
            <a:lvl2pPr marL="0" marR="0" lvl="1" indent="0" algn="l" rtl="0">
              <a:spcBef>
                <a:spcPts val="0"/>
              </a:spcBef>
              <a:spcAft>
                <a:spcPts val="0"/>
              </a:spcAft>
              <a:buClr>
                <a:schemeClr val="dk1"/>
              </a:buClr>
              <a:buSzPts val="1800"/>
              <a:buFont typeface="Quattrocento Sans"/>
              <a:buNone/>
              <a:defRPr sz="1800">
                <a:solidFill>
                  <a:schemeClr val="dk1"/>
                </a:solidFill>
                <a:latin typeface="Quattrocento Sans"/>
                <a:ea typeface="Quattrocento Sans"/>
                <a:cs typeface="Quattrocento Sans"/>
                <a:sym typeface="Quattrocento Sans"/>
              </a:defRPr>
            </a:lvl2pPr>
            <a:lvl3pPr marL="0" marR="0" lvl="2" indent="0" algn="l" rtl="0">
              <a:spcBef>
                <a:spcPts val="0"/>
              </a:spcBef>
              <a:spcAft>
                <a:spcPts val="0"/>
              </a:spcAft>
              <a:buClr>
                <a:schemeClr val="dk1"/>
              </a:buClr>
              <a:buSzPts val="1800"/>
              <a:buFont typeface="Quattrocento Sans"/>
              <a:buNone/>
              <a:defRPr sz="1800">
                <a:solidFill>
                  <a:schemeClr val="dk1"/>
                </a:solidFill>
                <a:latin typeface="Quattrocento Sans"/>
                <a:ea typeface="Quattrocento Sans"/>
                <a:cs typeface="Quattrocento Sans"/>
                <a:sym typeface="Quattrocento Sans"/>
              </a:defRPr>
            </a:lvl3pPr>
            <a:lvl4pPr marL="0" marR="0" lvl="3" indent="0" algn="l" rtl="0">
              <a:spcBef>
                <a:spcPts val="0"/>
              </a:spcBef>
              <a:spcAft>
                <a:spcPts val="0"/>
              </a:spcAft>
              <a:buClr>
                <a:schemeClr val="dk1"/>
              </a:buClr>
              <a:buSzPts val="1800"/>
              <a:buFont typeface="Quattrocento Sans"/>
              <a:buNone/>
              <a:defRPr sz="1800">
                <a:solidFill>
                  <a:schemeClr val="dk1"/>
                </a:solidFill>
                <a:latin typeface="Quattrocento Sans"/>
                <a:ea typeface="Quattrocento Sans"/>
                <a:cs typeface="Quattrocento Sans"/>
                <a:sym typeface="Quattrocento Sans"/>
              </a:defRPr>
            </a:lvl4pPr>
            <a:lvl5pPr marL="0" marR="0" lvl="4" indent="0" algn="l" rtl="0">
              <a:spcBef>
                <a:spcPts val="0"/>
              </a:spcBef>
              <a:spcAft>
                <a:spcPts val="0"/>
              </a:spcAft>
              <a:buClr>
                <a:schemeClr val="dk1"/>
              </a:buClr>
              <a:buSzPts val="1800"/>
              <a:buFont typeface="Quattrocento Sans"/>
              <a:buNone/>
              <a:defRPr sz="1800">
                <a:solidFill>
                  <a:schemeClr val="dk1"/>
                </a:solidFill>
                <a:latin typeface="Quattrocento Sans"/>
                <a:ea typeface="Quattrocento Sans"/>
                <a:cs typeface="Quattrocento Sans"/>
                <a:sym typeface="Quattrocento Sans"/>
              </a:defRPr>
            </a:lvl5pPr>
            <a:lvl6pPr marL="0" marR="0" lvl="5" indent="0" algn="l" rtl="0">
              <a:spcBef>
                <a:spcPts val="0"/>
              </a:spcBef>
              <a:spcAft>
                <a:spcPts val="0"/>
              </a:spcAft>
              <a:buClr>
                <a:schemeClr val="dk1"/>
              </a:buClr>
              <a:buSzPts val="1800"/>
              <a:buFont typeface="Quattrocento Sans"/>
              <a:buNone/>
              <a:defRPr sz="1800">
                <a:solidFill>
                  <a:schemeClr val="dk1"/>
                </a:solidFill>
                <a:latin typeface="Quattrocento Sans"/>
                <a:ea typeface="Quattrocento Sans"/>
                <a:cs typeface="Quattrocento Sans"/>
                <a:sym typeface="Quattrocento Sans"/>
              </a:defRPr>
            </a:lvl6pPr>
            <a:lvl7pPr marL="0" marR="0" lvl="6" indent="0" algn="l" rtl="0">
              <a:spcBef>
                <a:spcPts val="0"/>
              </a:spcBef>
              <a:spcAft>
                <a:spcPts val="0"/>
              </a:spcAft>
              <a:buClr>
                <a:schemeClr val="dk1"/>
              </a:buClr>
              <a:buSzPts val="1800"/>
              <a:buFont typeface="Quattrocento Sans"/>
              <a:buNone/>
              <a:defRPr sz="1800">
                <a:solidFill>
                  <a:schemeClr val="dk1"/>
                </a:solidFill>
                <a:latin typeface="Quattrocento Sans"/>
                <a:ea typeface="Quattrocento Sans"/>
                <a:cs typeface="Quattrocento Sans"/>
                <a:sym typeface="Quattrocento Sans"/>
              </a:defRPr>
            </a:lvl7pPr>
            <a:lvl8pPr marL="0" marR="0" lvl="7" indent="0" algn="l" rtl="0">
              <a:spcBef>
                <a:spcPts val="0"/>
              </a:spcBef>
              <a:spcAft>
                <a:spcPts val="0"/>
              </a:spcAft>
              <a:buClr>
                <a:schemeClr val="dk1"/>
              </a:buClr>
              <a:buSzPts val="1800"/>
              <a:buFont typeface="Quattrocento Sans"/>
              <a:buNone/>
              <a:defRPr sz="1800">
                <a:solidFill>
                  <a:schemeClr val="dk1"/>
                </a:solidFill>
                <a:latin typeface="Quattrocento Sans"/>
                <a:ea typeface="Quattrocento Sans"/>
                <a:cs typeface="Quattrocento Sans"/>
                <a:sym typeface="Quattrocento Sans"/>
              </a:defRPr>
            </a:lvl8pPr>
            <a:lvl9pPr marL="0" marR="0" lvl="8" indent="0" algn="l" rtl="0">
              <a:spcBef>
                <a:spcPts val="0"/>
              </a:spcBef>
              <a:spcAft>
                <a:spcPts val="0"/>
              </a:spcAft>
              <a:buClr>
                <a:schemeClr val="dk1"/>
              </a:buClr>
              <a:buSzPts val="1800"/>
              <a:buFont typeface="Quattrocento Sans"/>
              <a:buNone/>
              <a:defRPr sz="1800">
                <a:solidFill>
                  <a:schemeClr val="dk1"/>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5458698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65"/>
        <p:cNvGrpSpPr/>
        <p:nvPr/>
      </p:nvGrpSpPr>
      <p:grpSpPr>
        <a:xfrm>
          <a:off x="0" y="0"/>
          <a:ext cx="0" cy="0"/>
          <a:chOff x="0" y="0"/>
          <a:chExt cx="0" cy="0"/>
        </a:xfrm>
      </p:grpSpPr>
      <p:sp>
        <p:nvSpPr>
          <p:cNvPr id="166" name="Google Shape;166;p2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7" name="Google Shape;167;p2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68" name="Google Shape;168;p26"/>
          <p:cNvSpPr txBox="1">
            <a:spLocks noGrp="1"/>
          </p:cNvSpPr>
          <p:nvPr>
            <p:ph type="body" idx="2"/>
          </p:nvPr>
        </p:nvSpPr>
        <p:spPr>
          <a:xfrm>
            <a:off x="839788" y="2505075"/>
            <a:ext cx="5157787" cy="3547382"/>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9" name="Google Shape;169;p2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70" name="Google Shape;170;p26"/>
          <p:cNvSpPr txBox="1">
            <a:spLocks noGrp="1"/>
          </p:cNvSpPr>
          <p:nvPr>
            <p:ph type="body" idx="4"/>
          </p:nvPr>
        </p:nvSpPr>
        <p:spPr>
          <a:xfrm>
            <a:off x="6172200" y="2505075"/>
            <a:ext cx="5183188" cy="3547382"/>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71" name="Google Shape;171;p26"/>
          <p:cNvPicPr preferRelativeResize="0"/>
          <p:nvPr/>
        </p:nvPicPr>
        <p:blipFill rotWithShape="1">
          <a:blip r:embed="rId2">
            <a:alphaModFix/>
          </a:blip>
          <a:srcRect/>
          <a:stretch/>
        </p:blipFill>
        <p:spPr>
          <a:xfrm>
            <a:off x="663423" y="6188131"/>
            <a:ext cx="2737153" cy="457951"/>
          </a:xfrm>
          <a:prstGeom prst="rect">
            <a:avLst/>
          </a:prstGeom>
          <a:noFill/>
          <a:ln>
            <a:noFill/>
          </a:ln>
        </p:spPr>
      </p:pic>
      <p:sp>
        <p:nvSpPr>
          <p:cNvPr id="172" name="Google Shape;172;p26"/>
          <p:cNvSpPr txBox="1">
            <a:spLocks noGrp="1"/>
          </p:cNvSpPr>
          <p:nvPr>
            <p:ph type="dt" idx="10"/>
          </p:nvPr>
        </p:nvSpPr>
        <p:spPr>
          <a:xfrm>
            <a:off x="4633988" y="6234543"/>
            <a:ext cx="2743200" cy="36512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400"/>
              <a:buFont typeface="Quattrocento Sans"/>
              <a:buNone/>
              <a:defRPr sz="1800">
                <a:solidFill>
                  <a:schemeClr val="dk1"/>
                </a:solidFill>
                <a:latin typeface="Quattrocento Sans"/>
                <a:ea typeface="Quattrocento Sans"/>
                <a:cs typeface="Quattrocento Sans"/>
                <a:sym typeface="Quattrocento Sans"/>
              </a:defRPr>
            </a:lvl1pPr>
            <a:lvl2pPr marR="0" lvl="1" algn="l" rtl="0">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2pPr>
            <a:lvl3pPr marR="0" lvl="2" algn="l" rtl="0">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3pPr>
            <a:lvl4pPr marR="0" lvl="3" algn="l" rtl="0">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4pPr>
            <a:lvl5pPr marR="0" lvl="4" algn="l" rtl="0">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5pPr>
            <a:lvl6pPr marR="0" lvl="5" algn="l" rtl="0">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6pPr>
            <a:lvl7pPr marR="0" lvl="6" algn="l" rtl="0">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7pPr>
            <a:lvl8pPr marR="0" lvl="7" algn="l" rtl="0">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8pPr>
            <a:lvl9pPr marR="0" lvl="8" algn="l" rtl="0">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73" name="Google Shape;173;p26"/>
          <p:cNvSpPr txBox="1">
            <a:spLocks noGrp="1"/>
          </p:cNvSpPr>
          <p:nvPr>
            <p:ph type="sldNum" idx="12"/>
          </p:nvPr>
        </p:nvSpPr>
        <p:spPr>
          <a:xfrm>
            <a:off x="8610600" y="6234543"/>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Clr>
                <a:schemeClr val="dk1"/>
              </a:buClr>
              <a:buSzPts val="1800"/>
              <a:buFont typeface="Quattrocento Sans"/>
              <a:buNone/>
              <a:defRPr sz="1800">
                <a:solidFill>
                  <a:schemeClr val="dk1"/>
                </a:solidFill>
                <a:latin typeface="Quattrocento Sans"/>
                <a:ea typeface="Quattrocento Sans"/>
                <a:cs typeface="Quattrocento Sans"/>
                <a:sym typeface="Quattrocento Sans"/>
              </a:defRPr>
            </a:lvl1pPr>
            <a:lvl2pPr marL="0" marR="0" lvl="1" indent="0" algn="l" rtl="0">
              <a:spcBef>
                <a:spcPts val="0"/>
              </a:spcBef>
              <a:spcAft>
                <a:spcPts val="0"/>
              </a:spcAft>
              <a:buClr>
                <a:schemeClr val="dk1"/>
              </a:buClr>
              <a:buSzPts val="1800"/>
              <a:buFont typeface="Quattrocento Sans"/>
              <a:buNone/>
              <a:defRPr sz="1800">
                <a:solidFill>
                  <a:schemeClr val="dk1"/>
                </a:solidFill>
                <a:latin typeface="Quattrocento Sans"/>
                <a:ea typeface="Quattrocento Sans"/>
                <a:cs typeface="Quattrocento Sans"/>
                <a:sym typeface="Quattrocento Sans"/>
              </a:defRPr>
            </a:lvl2pPr>
            <a:lvl3pPr marL="0" marR="0" lvl="2" indent="0" algn="l" rtl="0">
              <a:spcBef>
                <a:spcPts val="0"/>
              </a:spcBef>
              <a:spcAft>
                <a:spcPts val="0"/>
              </a:spcAft>
              <a:buClr>
                <a:schemeClr val="dk1"/>
              </a:buClr>
              <a:buSzPts val="1800"/>
              <a:buFont typeface="Quattrocento Sans"/>
              <a:buNone/>
              <a:defRPr sz="1800">
                <a:solidFill>
                  <a:schemeClr val="dk1"/>
                </a:solidFill>
                <a:latin typeface="Quattrocento Sans"/>
                <a:ea typeface="Quattrocento Sans"/>
                <a:cs typeface="Quattrocento Sans"/>
                <a:sym typeface="Quattrocento Sans"/>
              </a:defRPr>
            </a:lvl3pPr>
            <a:lvl4pPr marL="0" marR="0" lvl="3" indent="0" algn="l" rtl="0">
              <a:spcBef>
                <a:spcPts val="0"/>
              </a:spcBef>
              <a:spcAft>
                <a:spcPts val="0"/>
              </a:spcAft>
              <a:buClr>
                <a:schemeClr val="dk1"/>
              </a:buClr>
              <a:buSzPts val="1800"/>
              <a:buFont typeface="Quattrocento Sans"/>
              <a:buNone/>
              <a:defRPr sz="1800">
                <a:solidFill>
                  <a:schemeClr val="dk1"/>
                </a:solidFill>
                <a:latin typeface="Quattrocento Sans"/>
                <a:ea typeface="Quattrocento Sans"/>
                <a:cs typeface="Quattrocento Sans"/>
                <a:sym typeface="Quattrocento Sans"/>
              </a:defRPr>
            </a:lvl4pPr>
            <a:lvl5pPr marL="0" marR="0" lvl="4" indent="0" algn="l" rtl="0">
              <a:spcBef>
                <a:spcPts val="0"/>
              </a:spcBef>
              <a:spcAft>
                <a:spcPts val="0"/>
              </a:spcAft>
              <a:buClr>
                <a:schemeClr val="dk1"/>
              </a:buClr>
              <a:buSzPts val="1800"/>
              <a:buFont typeface="Quattrocento Sans"/>
              <a:buNone/>
              <a:defRPr sz="1800">
                <a:solidFill>
                  <a:schemeClr val="dk1"/>
                </a:solidFill>
                <a:latin typeface="Quattrocento Sans"/>
                <a:ea typeface="Quattrocento Sans"/>
                <a:cs typeface="Quattrocento Sans"/>
                <a:sym typeface="Quattrocento Sans"/>
              </a:defRPr>
            </a:lvl5pPr>
            <a:lvl6pPr marL="0" marR="0" lvl="5" indent="0" algn="l" rtl="0">
              <a:spcBef>
                <a:spcPts val="0"/>
              </a:spcBef>
              <a:spcAft>
                <a:spcPts val="0"/>
              </a:spcAft>
              <a:buClr>
                <a:schemeClr val="dk1"/>
              </a:buClr>
              <a:buSzPts val="1800"/>
              <a:buFont typeface="Quattrocento Sans"/>
              <a:buNone/>
              <a:defRPr sz="1800">
                <a:solidFill>
                  <a:schemeClr val="dk1"/>
                </a:solidFill>
                <a:latin typeface="Quattrocento Sans"/>
                <a:ea typeface="Quattrocento Sans"/>
                <a:cs typeface="Quattrocento Sans"/>
                <a:sym typeface="Quattrocento Sans"/>
              </a:defRPr>
            </a:lvl6pPr>
            <a:lvl7pPr marL="0" marR="0" lvl="6" indent="0" algn="l" rtl="0">
              <a:spcBef>
                <a:spcPts val="0"/>
              </a:spcBef>
              <a:spcAft>
                <a:spcPts val="0"/>
              </a:spcAft>
              <a:buClr>
                <a:schemeClr val="dk1"/>
              </a:buClr>
              <a:buSzPts val="1800"/>
              <a:buFont typeface="Quattrocento Sans"/>
              <a:buNone/>
              <a:defRPr sz="1800">
                <a:solidFill>
                  <a:schemeClr val="dk1"/>
                </a:solidFill>
                <a:latin typeface="Quattrocento Sans"/>
                <a:ea typeface="Quattrocento Sans"/>
                <a:cs typeface="Quattrocento Sans"/>
                <a:sym typeface="Quattrocento Sans"/>
              </a:defRPr>
            </a:lvl7pPr>
            <a:lvl8pPr marL="0" marR="0" lvl="7" indent="0" algn="l" rtl="0">
              <a:spcBef>
                <a:spcPts val="0"/>
              </a:spcBef>
              <a:spcAft>
                <a:spcPts val="0"/>
              </a:spcAft>
              <a:buClr>
                <a:schemeClr val="dk1"/>
              </a:buClr>
              <a:buSzPts val="1800"/>
              <a:buFont typeface="Quattrocento Sans"/>
              <a:buNone/>
              <a:defRPr sz="1800">
                <a:solidFill>
                  <a:schemeClr val="dk1"/>
                </a:solidFill>
                <a:latin typeface="Quattrocento Sans"/>
                <a:ea typeface="Quattrocento Sans"/>
                <a:cs typeface="Quattrocento Sans"/>
                <a:sym typeface="Quattrocento Sans"/>
              </a:defRPr>
            </a:lvl8pPr>
            <a:lvl9pPr marL="0" marR="0" lvl="8" indent="0" algn="l" rtl="0">
              <a:spcBef>
                <a:spcPts val="0"/>
              </a:spcBef>
              <a:spcAft>
                <a:spcPts val="0"/>
              </a:spcAft>
              <a:buClr>
                <a:schemeClr val="dk1"/>
              </a:buClr>
              <a:buSzPts val="1800"/>
              <a:buFont typeface="Quattrocento Sans"/>
              <a:buNone/>
              <a:defRPr sz="1800">
                <a:solidFill>
                  <a:schemeClr val="dk1"/>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408075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74"/>
        <p:cNvGrpSpPr/>
        <p:nvPr/>
      </p:nvGrpSpPr>
      <p:grpSpPr>
        <a:xfrm>
          <a:off x="0" y="0"/>
          <a:ext cx="0" cy="0"/>
          <a:chOff x="0" y="0"/>
          <a:chExt cx="0" cy="0"/>
        </a:xfrm>
      </p:grpSpPr>
      <p:sp>
        <p:nvSpPr>
          <p:cNvPr id="175" name="Google Shape;175;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76" name="Google Shape;176;p27"/>
          <p:cNvPicPr preferRelativeResize="0"/>
          <p:nvPr/>
        </p:nvPicPr>
        <p:blipFill rotWithShape="1">
          <a:blip r:embed="rId2">
            <a:alphaModFix/>
          </a:blip>
          <a:srcRect/>
          <a:stretch/>
        </p:blipFill>
        <p:spPr>
          <a:xfrm>
            <a:off x="663423" y="6188131"/>
            <a:ext cx="2737153" cy="457951"/>
          </a:xfrm>
          <a:prstGeom prst="rect">
            <a:avLst/>
          </a:prstGeom>
          <a:noFill/>
          <a:ln>
            <a:noFill/>
          </a:ln>
        </p:spPr>
      </p:pic>
      <p:sp>
        <p:nvSpPr>
          <p:cNvPr id="177" name="Google Shape;177;p27"/>
          <p:cNvSpPr txBox="1">
            <a:spLocks noGrp="1"/>
          </p:cNvSpPr>
          <p:nvPr>
            <p:ph type="dt" idx="10"/>
          </p:nvPr>
        </p:nvSpPr>
        <p:spPr>
          <a:xfrm>
            <a:off x="4633988" y="6234543"/>
            <a:ext cx="2743200" cy="36512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400"/>
              <a:buFont typeface="Quattrocento Sans"/>
              <a:buNone/>
              <a:defRPr sz="1800">
                <a:solidFill>
                  <a:schemeClr val="dk1"/>
                </a:solidFill>
                <a:latin typeface="Quattrocento Sans"/>
                <a:ea typeface="Quattrocento Sans"/>
                <a:cs typeface="Quattrocento Sans"/>
                <a:sym typeface="Quattrocento Sans"/>
              </a:defRPr>
            </a:lvl1pPr>
            <a:lvl2pPr marR="0" lvl="1" algn="l" rtl="0">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2pPr>
            <a:lvl3pPr marR="0" lvl="2" algn="l" rtl="0">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3pPr>
            <a:lvl4pPr marR="0" lvl="3" algn="l" rtl="0">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4pPr>
            <a:lvl5pPr marR="0" lvl="4" algn="l" rtl="0">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5pPr>
            <a:lvl6pPr marR="0" lvl="5" algn="l" rtl="0">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6pPr>
            <a:lvl7pPr marR="0" lvl="6" algn="l" rtl="0">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7pPr>
            <a:lvl8pPr marR="0" lvl="7" algn="l" rtl="0">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8pPr>
            <a:lvl9pPr marR="0" lvl="8" algn="l" rtl="0">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78" name="Google Shape;178;p27"/>
          <p:cNvSpPr txBox="1">
            <a:spLocks noGrp="1"/>
          </p:cNvSpPr>
          <p:nvPr>
            <p:ph type="sldNum" idx="12"/>
          </p:nvPr>
        </p:nvSpPr>
        <p:spPr>
          <a:xfrm>
            <a:off x="8610600" y="6234543"/>
            <a:ext cx="2743200" cy="365125"/>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Clr>
                <a:schemeClr val="dk1"/>
              </a:buClr>
              <a:buSzPts val="1800"/>
              <a:buFont typeface="Quattrocento Sans"/>
              <a:buNone/>
              <a:defRPr sz="1800">
                <a:solidFill>
                  <a:schemeClr val="dk1"/>
                </a:solidFill>
                <a:latin typeface="Quattrocento Sans"/>
                <a:ea typeface="Quattrocento Sans"/>
                <a:cs typeface="Quattrocento Sans"/>
                <a:sym typeface="Quattrocento Sans"/>
              </a:defRPr>
            </a:lvl1pPr>
            <a:lvl2pPr marL="0" marR="0" lvl="1" indent="0" algn="r" rtl="0">
              <a:spcBef>
                <a:spcPts val="0"/>
              </a:spcBef>
              <a:spcAft>
                <a:spcPts val="0"/>
              </a:spcAft>
              <a:buClr>
                <a:schemeClr val="dk1"/>
              </a:buClr>
              <a:buSzPts val="1800"/>
              <a:buFont typeface="Quattrocento Sans"/>
              <a:buNone/>
              <a:defRPr sz="1800">
                <a:solidFill>
                  <a:schemeClr val="dk1"/>
                </a:solidFill>
                <a:latin typeface="Quattrocento Sans"/>
                <a:ea typeface="Quattrocento Sans"/>
                <a:cs typeface="Quattrocento Sans"/>
                <a:sym typeface="Quattrocento Sans"/>
              </a:defRPr>
            </a:lvl2pPr>
            <a:lvl3pPr marL="0" marR="0" lvl="2" indent="0" algn="r" rtl="0">
              <a:spcBef>
                <a:spcPts val="0"/>
              </a:spcBef>
              <a:spcAft>
                <a:spcPts val="0"/>
              </a:spcAft>
              <a:buClr>
                <a:schemeClr val="dk1"/>
              </a:buClr>
              <a:buSzPts val="1800"/>
              <a:buFont typeface="Quattrocento Sans"/>
              <a:buNone/>
              <a:defRPr sz="1800">
                <a:solidFill>
                  <a:schemeClr val="dk1"/>
                </a:solidFill>
                <a:latin typeface="Quattrocento Sans"/>
                <a:ea typeface="Quattrocento Sans"/>
                <a:cs typeface="Quattrocento Sans"/>
                <a:sym typeface="Quattrocento Sans"/>
              </a:defRPr>
            </a:lvl3pPr>
            <a:lvl4pPr marL="0" marR="0" lvl="3" indent="0" algn="r" rtl="0">
              <a:spcBef>
                <a:spcPts val="0"/>
              </a:spcBef>
              <a:spcAft>
                <a:spcPts val="0"/>
              </a:spcAft>
              <a:buClr>
                <a:schemeClr val="dk1"/>
              </a:buClr>
              <a:buSzPts val="1800"/>
              <a:buFont typeface="Quattrocento Sans"/>
              <a:buNone/>
              <a:defRPr sz="1800">
                <a:solidFill>
                  <a:schemeClr val="dk1"/>
                </a:solidFill>
                <a:latin typeface="Quattrocento Sans"/>
                <a:ea typeface="Quattrocento Sans"/>
                <a:cs typeface="Quattrocento Sans"/>
                <a:sym typeface="Quattrocento Sans"/>
              </a:defRPr>
            </a:lvl4pPr>
            <a:lvl5pPr marL="0" marR="0" lvl="4" indent="0" algn="r" rtl="0">
              <a:spcBef>
                <a:spcPts val="0"/>
              </a:spcBef>
              <a:spcAft>
                <a:spcPts val="0"/>
              </a:spcAft>
              <a:buClr>
                <a:schemeClr val="dk1"/>
              </a:buClr>
              <a:buSzPts val="1800"/>
              <a:buFont typeface="Quattrocento Sans"/>
              <a:buNone/>
              <a:defRPr sz="1800">
                <a:solidFill>
                  <a:schemeClr val="dk1"/>
                </a:solidFill>
                <a:latin typeface="Quattrocento Sans"/>
                <a:ea typeface="Quattrocento Sans"/>
                <a:cs typeface="Quattrocento Sans"/>
                <a:sym typeface="Quattrocento Sans"/>
              </a:defRPr>
            </a:lvl5pPr>
            <a:lvl6pPr marL="0" marR="0" lvl="5" indent="0" algn="r" rtl="0">
              <a:spcBef>
                <a:spcPts val="0"/>
              </a:spcBef>
              <a:spcAft>
                <a:spcPts val="0"/>
              </a:spcAft>
              <a:buClr>
                <a:schemeClr val="dk1"/>
              </a:buClr>
              <a:buSzPts val="1800"/>
              <a:buFont typeface="Quattrocento Sans"/>
              <a:buNone/>
              <a:defRPr sz="1800">
                <a:solidFill>
                  <a:schemeClr val="dk1"/>
                </a:solidFill>
                <a:latin typeface="Quattrocento Sans"/>
                <a:ea typeface="Quattrocento Sans"/>
                <a:cs typeface="Quattrocento Sans"/>
                <a:sym typeface="Quattrocento Sans"/>
              </a:defRPr>
            </a:lvl6pPr>
            <a:lvl7pPr marL="0" marR="0" lvl="6" indent="0" algn="r" rtl="0">
              <a:spcBef>
                <a:spcPts val="0"/>
              </a:spcBef>
              <a:spcAft>
                <a:spcPts val="0"/>
              </a:spcAft>
              <a:buClr>
                <a:schemeClr val="dk1"/>
              </a:buClr>
              <a:buSzPts val="1800"/>
              <a:buFont typeface="Quattrocento Sans"/>
              <a:buNone/>
              <a:defRPr sz="1800">
                <a:solidFill>
                  <a:schemeClr val="dk1"/>
                </a:solidFill>
                <a:latin typeface="Quattrocento Sans"/>
                <a:ea typeface="Quattrocento Sans"/>
                <a:cs typeface="Quattrocento Sans"/>
                <a:sym typeface="Quattrocento Sans"/>
              </a:defRPr>
            </a:lvl7pPr>
            <a:lvl8pPr marL="0" marR="0" lvl="7" indent="0" algn="r" rtl="0">
              <a:spcBef>
                <a:spcPts val="0"/>
              </a:spcBef>
              <a:spcAft>
                <a:spcPts val="0"/>
              </a:spcAft>
              <a:buClr>
                <a:schemeClr val="dk1"/>
              </a:buClr>
              <a:buSzPts val="1800"/>
              <a:buFont typeface="Quattrocento Sans"/>
              <a:buNone/>
              <a:defRPr sz="1800">
                <a:solidFill>
                  <a:schemeClr val="dk1"/>
                </a:solidFill>
                <a:latin typeface="Quattrocento Sans"/>
                <a:ea typeface="Quattrocento Sans"/>
                <a:cs typeface="Quattrocento Sans"/>
                <a:sym typeface="Quattrocento Sans"/>
              </a:defRPr>
            </a:lvl8pPr>
            <a:lvl9pPr marL="0" marR="0" lvl="8" indent="0" algn="r" rtl="0">
              <a:spcBef>
                <a:spcPts val="0"/>
              </a:spcBef>
              <a:spcAft>
                <a:spcPts val="0"/>
              </a:spcAft>
              <a:buClr>
                <a:schemeClr val="dk1"/>
              </a:buClr>
              <a:buSzPts val="1800"/>
              <a:buFont typeface="Quattrocento Sans"/>
              <a:buNone/>
              <a:defRPr sz="1800">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777361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9"/>
        <p:cNvGrpSpPr/>
        <p:nvPr/>
      </p:nvGrpSpPr>
      <p:grpSpPr>
        <a:xfrm>
          <a:off x="0" y="0"/>
          <a:ext cx="0" cy="0"/>
          <a:chOff x="0" y="0"/>
          <a:chExt cx="0" cy="0"/>
        </a:xfrm>
      </p:grpSpPr>
      <p:pic>
        <p:nvPicPr>
          <p:cNvPr id="180" name="Google Shape;180;p28"/>
          <p:cNvPicPr preferRelativeResize="0"/>
          <p:nvPr/>
        </p:nvPicPr>
        <p:blipFill rotWithShape="1">
          <a:blip r:embed="rId2">
            <a:alphaModFix/>
          </a:blip>
          <a:srcRect/>
          <a:stretch/>
        </p:blipFill>
        <p:spPr>
          <a:xfrm>
            <a:off x="663423" y="6188131"/>
            <a:ext cx="2737153" cy="457951"/>
          </a:xfrm>
          <a:prstGeom prst="rect">
            <a:avLst/>
          </a:prstGeom>
          <a:noFill/>
          <a:ln>
            <a:noFill/>
          </a:ln>
        </p:spPr>
      </p:pic>
      <p:sp>
        <p:nvSpPr>
          <p:cNvPr id="181" name="Google Shape;181;p28"/>
          <p:cNvSpPr txBox="1">
            <a:spLocks noGrp="1"/>
          </p:cNvSpPr>
          <p:nvPr>
            <p:ph type="dt" idx="10"/>
          </p:nvPr>
        </p:nvSpPr>
        <p:spPr>
          <a:xfrm>
            <a:off x="4633988" y="6234543"/>
            <a:ext cx="2743200" cy="36512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400"/>
              <a:buFont typeface="Quattrocento Sans"/>
              <a:buNone/>
              <a:defRPr sz="1800">
                <a:solidFill>
                  <a:schemeClr val="dk1"/>
                </a:solidFill>
                <a:latin typeface="Quattrocento Sans"/>
                <a:ea typeface="Quattrocento Sans"/>
                <a:cs typeface="Quattrocento Sans"/>
                <a:sym typeface="Quattrocento Sans"/>
              </a:defRPr>
            </a:lvl1pPr>
            <a:lvl2pPr marR="0" lvl="1" algn="l" rtl="0">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2pPr>
            <a:lvl3pPr marR="0" lvl="2" algn="l" rtl="0">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3pPr>
            <a:lvl4pPr marR="0" lvl="3" algn="l" rtl="0">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4pPr>
            <a:lvl5pPr marR="0" lvl="4" algn="l" rtl="0">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5pPr>
            <a:lvl6pPr marR="0" lvl="5" algn="l" rtl="0">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6pPr>
            <a:lvl7pPr marR="0" lvl="6" algn="l" rtl="0">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7pPr>
            <a:lvl8pPr marR="0" lvl="7" algn="l" rtl="0">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8pPr>
            <a:lvl9pPr marR="0" lvl="8" algn="l" rtl="0">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82" name="Google Shape;182;p28"/>
          <p:cNvSpPr txBox="1">
            <a:spLocks noGrp="1"/>
          </p:cNvSpPr>
          <p:nvPr>
            <p:ph type="sldNum" idx="12"/>
          </p:nvPr>
        </p:nvSpPr>
        <p:spPr>
          <a:xfrm>
            <a:off x="8610600" y="6234543"/>
            <a:ext cx="2743200" cy="365125"/>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Clr>
                <a:schemeClr val="dk1"/>
              </a:buClr>
              <a:buSzPts val="1800"/>
              <a:buFont typeface="Quattrocento Sans"/>
              <a:buNone/>
              <a:defRPr sz="1800">
                <a:solidFill>
                  <a:schemeClr val="dk1"/>
                </a:solidFill>
                <a:latin typeface="Quattrocento Sans"/>
                <a:ea typeface="Quattrocento Sans"/>
                <a:cs typeface="Quattrocento Sans"/>
                <a:sym typeface="Quattrocento Sans"/>
              </a:defRPr>
            </a:lvl1pPr>
            <a:lvl2pPr marL="0" marR="0" lvl="1" indent="0" algn="r" rtl="0">
              <a:spcBef>
                <a:spcPts val="0"/>
              </a:spcBef>
              <a:spcAft>
                <a:spcPts val="0"/>
              </a:spcAft>
              <a:buClr>
                <a:schemeClr val="dk1"/>
              </a:buClr>
              <a:buSzPts val="1800"/>
              <a:buFont typeface="Quattrocento Sans"/>
              <a:buNone/>
              <a:defRPr sz="1800">
                <a:solidFill>
                  <a:schemeClr val="dk1"/>
                </a:solidFill>
                <a:latin typeface="Quattrocento Sans"/>
                <a:ea typeface="Quattrocento Sans"/>
                <a:cs typeface="Quattrocento Sans"/>
                <a:sym typeface="Quattrocento Sans"/>
              </a:defRPr>
            </a:lvl2pPr>
            <a:lvl3pPr marL="0" marR="0" lvl="2" indent="0" algn="r" rtl="0">
              <a:spcBef>
                <a:spcPts val="0"/>
              </a:spcBef>
              <a:spcAft>
                <a:spcPts val="0"/>
              </a:spcAft>
              <a:buClr>
                <a:schemeClr val="dk1"/>
              </a:buClr>
              <a:buSzPts val="1800"/>
              <a:buFont typeface="Quattrocento Sans"/>
              <a:buNone/>
              <a:defRPr sz="1800">
                <a:solidFill>
                  <a:schemeClr val="dk1"/>
                </a:solidFill>
                <a:latin typeface="Quattrocento Sans"/>
                <a:ea typeface="Quattrocento Sans"/>
                <a:cs typeface="Quattrocento Sans"/>
                <a:sym typeface="Quattrocento Sans"/>
              </a:defRPr>
            </a:lvl3pPr>
            <a:lvl4pPr marL="0" marR="0" lvl="3" indent="0" algn="r" rtl="0">
              <a:spcBef>
                <a:spcPts val="0"/>
              </a:spcBef>
              <a:spcAft>
                <a:spcPts val="0"/>
              </a:spcAft>
              <a:buClr>
                <a:schemeClr val="dk1"/>
              </a:buClr>
              <a:buSzPts val="1800"/>
              <a:buFont typeface="Quattrocento Sans"/>
              <a:buNone/>
              <a:defRPr sz="1800">
                <a:solidFill>
                  <a:schemeClr val="dk1"/>
                </a:solidFill>
                <a:latin typeface="Quattrocento Sans"/>
                <a:ea typeface="Quattrocento Sans"/>
                <a:cs typeface="Quattrocento Sans"/>
                <a:sym typeface="Quattrocento Sans"/>
              </a:defRPr>
            </a:lvl4pPr>
            <a:lvl5pPr marL="0" marR="0" lvl="4" indent="0" algn="r" rtl="0">
              <a:spcBef>
                <a:spcPts val="0"/>
              </a:spcBef>
              <a:spcAft>
                <a:spcPts val="0"/>
              </a:spcAft>
              <a:buClr>
                <a:schemeClr val="dk1"/>
              </a:buClr>
              <a:buSzPts val="1800"/>
              <a:buFont typeface="Quattrocento Sans"/>
              <a:buNone/>
              <a:defRPr sz="1800">
                <a:solidFill>
                  <a:schemeClr val="dk1"/>
                </a:solidFill>
                <a:latin typeface="Quattrocento Sans"/>
                <a:ea typeface="Quattrocento Sans"/>
                <a:cs typeface="Quattrocento Sans"/>
                <a:sym typeface="Quattrocento Sans"/>
              </a:defRPr>
            </a:lvl5pPr>
            <a:lvl6pPr marL="0" marR="0" lvl="5" indent="0" algn="r" rtl="0">
              <a:spcBef>
                <a:spcPts val="0"/>
              </a:spcBef>
              <a:spcAft>
                <a:spcPts val="0"/>
              </a:spcAft>
              <a:buClr>
                <a:schemeClr val="dk1"/>
              </a:buClr>
              <a:buSzPts val="1800"/>
              <a:buFont typeface="Quattrocento Sans"/>
              <a:buNone/>
              <a:defRPr sz="1800">
                <a:solidFill>
                  <a:schemeClr val="dk1"/>
                </a:solidFill>
                <a:latin typeface="Quattrocento Sans"/>
                <a:ea typeface="Quattrocento Sans"/>
                <a:cs typeface="Quattrocento Sans"/>
                <a:sym typeface="Quattrocento Sans"/>
              </a:defRPr>
            </a:lvl6pPr>
            <a:lvl7pPr marL="0" marR="0" lvl="6" indent="0" algn="r" rtl="0">
              <a:spcBef>
                <a:spcPts val="0"/>
              </a:spcBef>
              <a:spcAft>
                <a:spcPts val="0"/>
              </a:spcAft>
              <a:buClr>
                <a:schemeClr val="dk1"/>
              </a:buClr>
              <a:buSzPts val="1800"/>
              <a:buFont typeface="Quattrocento Sans"/>
              <a:buNone/>
              <a:defRPr sz="1800">
                <a:solidFill>
                  <a:schemeClr val="dk1"/>
                </a:solidFill>
                <a:latin typeface="Quattrocento Sans"/>
                <a:ea typeface="Quattrocento Sans"/>
                <a:cs typeface="Quattrocento Sans"/>
                <a:sym typeface="Quattrocento Sans"/>
              </a:defRPr>
            </a:lvl7pPr>
            <a:lvl8pPr marL="0" marR="0" lvl="7" indent="0" algn="r" rtl="0">
              <a:spcBef>
                <a:spcPts val="0"/>
              </a:spcBef>
              <a:spcAft>
                <a:spcPts val="0"/>
              </a:spcAft>
              <a:buClr>
                <a:schemeClr val="dk1"/>
              </a:buClr>
              <a:buSzPts val="1800"/>
              <a:buFont typeface="Quattrocento Sans"/>
              <a:buNone/>
              <a:defRPr sz="1800">
                <a:solidFill>
                  <a:schemeClr val="dk1"/>
                </a:solidFill>
                <a:latin typeface="Quattrocento Sans"/>
                <a:ea typeface="Quattrocento Sans"/>
                <a:cs typeface="Quattrocento Sans"/>
                <a:sym typeface="Quattrocento Sans"/>
              </a:defRPr>
            </a:lvl8pPr>
            <a:lvl9pPr marL="0" marR="0" lvl="8" indent="0" algn="r" rtl="0">
              <a:spcBef>
                <a:spcPts val="0"/>
              </a:spcBef>
              <a:spcAft>
                <a:spcPts val="0"/>
              </a:spcAft>
              <a:buClr>
                <a:schemeClr val="dk1"/>
              </a:buClr>
              <a:buSzPts val="1800"/>
              <a:buFont typeface="Quattrocento Sans"/>
              <a:buNone/>
              <a:defRPr sz="1800">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80078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1_CreativeCommonsNotice">
  <p:cSld name="1_CreativeCommonsNotice">
    <p:spTree>
      <p:nvGrpSpPr>
        <p:cNvPr id="1" name="Shape 183"/>
        <p:cNvGrpSpPr/>
        <p:nvPr/>
      </p:nvGrpSpPr>
      <p:grpSpPr>
        <a:xfrm>
          <a:off x="0" y="0"/>
          <a:ext cx="0" cy="0"/>
          <a:chOff x="0" y="0"/>
          <a:chExt cx="0" cy="0"/>
        </a:xfrm>
      </p:grpSpPr>
      <p:pic>
        <p:nvPicPr>
          <p:cNvPr id="184" name="Google Shape;184;p29"/>
          <p:cNvPicPr preferRelativeResize="0"/>
          <p:nvPr/>
        </p:nvPicPr>
        <p:blipFill rotWithShape="1">
          <a:blip r:embed="rId2">
            <a:alphaModFix/>
          </a:blip>
          <a:srcRect/>
          <a:stretch/>
        </p:blipFill>
        <p:spPr>
          <a:xfrm>
            <a:off x="663423" y="6188131"/>
            <a:ext cx="2737153" cy="457951"/>
          </a:xfrm>
          <a:prstGeom prst="rect">
            <a:avLst/>
          </a:prstGeom>
          <a:noFill/>
          <a:ln>
            <a:noFill/>
          </a:ln>
        </p:spPr>
      </p:pic>
      <p:sp>
        <p:nvSpPr>
          <p:cNvPr id="185" name="Google Shape;185;p29"/>
          <p:cNvSpPr txBox="1">
            <a:spLocks noGrp="1"/>
          </p:cNvSpPr>
          <p:nvPr>
            <p:ph type="dt" idx="10"/>
          </p:nvPr>
        </p:nvSpPr>
        <p:spPr>
          <a:xfrm>
            <a:off x="4633988" y="6234543"/>
            <a:ext cx="2743200" cy="36512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400"/>
              <a:buFont typeface="Quattrocento Sans"/>
              <a:buNone/>
              <a:defRPr sz="1800">
                <a:solidFill>
                  <a:schemeClr val="dk1"/>
                </a:solidFill>
                <a:latin typeface="Quattrocento Sans"/>
                <a:ea typeface="Quattrocento Sans"/>
                <a:cs typeface="Quattrocento Sans"/>
                <a:sym typeface="Quattrocento Sans"/>
              </a:defRPr>
            </a:lvl1pPr>
            <a:lvl2pPr marR="0" lvl="1" algn="l" rtl="0">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2pPr>
            <a:lvl3pPr marR="0" lvl="2" algn="l" rtl="0">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3pPr>
            <a:lvl4pPr marR="0" lvl="3" algn="l" rtl="0">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4pPr>
            <a:lvl5pPr marR="0" lvl="4" algn="l" rtl="0">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5pPr>
            <a:lvl6pPr marR="0" lvl="5" algn="l" rtl="0">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6pPr>
            <a:lvl7pPr marR="0" lvl="6" algn="l" rtl="0">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7pPr>
            <a:lvl8pPr marR="0" lvl="7" algn="l" rtl="0">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8pPr>
            <a:lvl9pPr marR="0" lvl="8" algn="l" rtl="0">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86" name="Google Shape;186;p29"/>
          <p:cNvSpPr txBox="1">
            <a:spLocks noGrp="1"/>
          </p:cNvSpPr>
          <p:nvPr>
            <p:ph type="sldNum" idx="12"/>
          </p:nvPr>
        </p:nvSpPr>
        <p:spPr>
          <a:xfrm>
            <a:off x="8610600" y="6234543"/>
            <a:ext cx="2743200" cy="365125"/>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Clr>
                <a:schemeClr val="dk1"/>
              </a:buClr>
              <a:buSzPts val="1800"/>
              <a:buFont typeface="Quattrocento Sans"/>
              <a:buNone/>
              <a:defRPr sz="1800">
                <a:solidFill>
                  <a:schemeClr val="dk1"/>
                </a:solidFill>
                <a:latin typeface="Quattrocento Sans"/>
                <a:ea typeface="Quattrocento Sans"/>
                <a:cs typeface="Quattrocento Sans"/>
                <a:sym typeface="Quattrocento Sans"/>
              </a:defRPr>
            </a:lvl1pPr>
            <a:lvl2pPr marL="0" marR="0" lvl="1" indent="0" algn="r" rtl="0">
              <a:spcBef>
                <a:spcPts val="0"/>
              </a:spcBef>
              <a:spcAft>
                <a:spcPts val="0"/>
              </a:spcAft>
              <a:buClr>
                <a:schemeClr val="dk1"/>
              </a:buClr>
              <a:buSzPts val="1800"/>
              <a:buFont typeface="Quattrocento Sans"/>
              <a:buNone/>
              <a:defRPr sz="1800">
                <a:solidFill>
                  <a:schemeClr val="dk1"/>
                </a:solidFill>
                <a:latin typeface="Quattrocento Sans"/>
                <a:ea typeface="Quattrocento Sans"/>
                <a:cs typeface="Quattrocento Sans"/>
                <a:sym typeface="Quattrocento Sans"/>
              </a:defRPr>
            </a:lvl2pPr>
            <a:lvl3pPr marL="0" marR="0" lvl="2" indent="0" algn="r" rtl="0">
              <a:spcBef>
                <a:spcPts val="0"/>
              </a:spcBef>
              <a:spcAft>
                <a:spcPts val="0"/>
              </a:spcAft>
              <a:buClr>
                <a:schemeClr val="dk1"/>
              </a:buClr>
              <a:buSzPts val="1800"/>
              <a:buFont typeface="Quattrocento Sans"/>
              <a:buNone/>
              <a:defRPr sz="1800">
                <a:solidFill>
                  <a:schemeClr val="dk1"/>
                </a:solidFill>
                <a:latin typeface="Quattrocento Sans"/>
                <a:ea typeface="Quattrocento Sans"/>
                <a:cs typeface="Quattrocento Sans"/>
                <a:sym typeface="Quattrocento Sans"/>
              </a:defRPr>
            </a:lvl3pPr>
            <a:lvl4pPr marL="0" marR="0" lvl="3" indent="0" algn="r" rtl="0">
              <a:spcBef>
                <a:spcPts val="0"/>
              </a:spcBef>
              <a:spcAft>
                <a:spcPts val="0"/>
              </a:spcAft>
              <a:buClr>
                <a:schemeClr val="dk1"/>
              </a:buClr>
              <a:buSzPts val="1800"/>
              <a:buFont typeface="Quattrocento Sans"/>
              <a:buNone/>
              <a:defRPr sz="1800">
                <a:solidFill>
                  <a:schemeClr val="dk1"/>
                </a:solidFill>
                <a:latin typeface="Quattrocento Sans"/>
                <a:ea typeface="Quattrocento Sans"/>
                <a:cs typeface="Quattrocento Sans"/>
                <a:sym typeface="Quattrocento Sans"/>
              </a:defRPr>
            </a:lvl4pPr>
            <a:lvl5pPr marL="0" marR="0" lvl="4" indent="0" algn="r" rtl="0">
              <a:spcBef>
                <a:spcPts val="0"/>
              </a:spcBef>
              <a:spcAft>
                <a:spcPts val="0"/>
              </a:spcAft>
              <a:buClr>
                <a:schemeClr val="dk1"/>
              </a:buClr>
              <a:buSzPts val="1800"/>
              <a:buFont typeface="Quattrocento Sans"/>
              <a:buNone/>
              <a:defRPr sz="1800">
                <a:solidFill>
                  <a:schemeClr val="dk1"/>
                </a:solidFill>
                <a:latin typeface="Quattrocento Sans"/>
                <a:ea typeface="Quattrocento Sans"/>
                <a:cs typeface="Quattrocento Sans"/>
                <a:sym typeface="Quattrocento Sans"/>
              </a:defRPr>
            </a:lvl5pPr>
            <a:lvl6pPr marL="0" marR="0" lvl="5" indent="0" algn="r" rtl="0">
              <a:spcBef>
                <a:spcPts val="0"/>
              </a:spcBef>
              <a:spcAft>
                <a:spcPts val="0"/>
              </a:spcAft>
              <a:buClr>
                <a:schemeClr val="dk1"/>
              </a:buClr>
              <a:buSzPts val="1800"/>
              <a:buFont typeface="Quattrocento Sans"/>
              <a:buNone/>
              <a:defRPr sz="1800">
                <a:solidFill>
                  <a:schemeClr val="dk1"/>
                </a:solidFill>
                <a:latin typeface="Quattrocento Sans"/>
                <a:ea typeface="Quattrocento Sans"/>
                <a:cs typeface="Quattrocento Sans"/>
                <a:sym typeface="Quattrocento Sans"/>
              </a:defRPr>
            </a:lvl6pPr>
            <a:lvl7pPr marL="0" marR="0" lvl="6" indent="0" algn="r" rtl="0">
              <a:spcBef>
                <a:spcPts val="0"/>
              </a:spcBef>
              <a:spcAft>
                <a:spcPts val="0"/>
              </a:spcAft>
              <a:buClr>
                <a:schemeClr val="dk1"/>
              </a:buClr>
              <a:buSzPts val="1800"/>
              <a:buFont typeface="Quattrocento Sans"/>
              <a:buNone/>
              <a:defRPr sz="1800">
                <a:solidFill>
                  <a:schemeClr val="dk1"/>
                </a:solidFill>
                <a:latin typeface="Quattrocento Sans"/>
                <a:ea typeface="Quattrocento Sans"/>
                <a:cs typeface="Quattrocento Sans"/>
                <a:sym typeface="Quattrocento Sans"/>
              </a:defRPr>
            </a:lvl7pPr>
            <a:lvl8pPr marL="0" marR="0" lvl="7" indent="0" algn="r" rtl="0">
              <a:spcBef>
                <a:spcPts val="0"/>
              </a:spcBef>
              <a:spcAft>
                <a:spcPts val="0"/>
              </a:spcAft>
              <a:buClr>
                <a:schemeClr val="dk1"/>
              </a:buClr>
              <a:buSzPts val="1800"/>
              <a:buFont typeface="Quattrocento Sans"/>
              <a:buNone/>
              <a:defRPr sz="1800">
                <a:solidFill>
                  <a:schemeClr val="dk1"/>
                </a:solidFill>
                <a:latin typeface="Quattrocento Sans"/>
                <a:ea typeface="Quattrocento Sans"/>
                <a:cs typeface="Quattrocento Sans"/>
                <a:sym typeface="Quattrocento Sans"/>
              </a:defRPr>
            </a:lvl8pPr>
            <a:lvl9pPr marL="0" marR="0" lvl="8" indent="0" algn="r" rtl="0">
              <a:spcBef>
                <a:spcPts val="0"/>
              </a:spcBef>
              <a:spcAft>
                <a:spcPts val="0"/>
              </a:spcAft>
              <a:buClr>
                <a:schemeClr val="dk1"/>
              </a:buClr>
              <a:buSzPts val="1800"/>
              <a:buFont typeface="Quattrocento Sans"/>
              <a:buNone/>
              <a:defRPr sz="1800">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pic>
        <p:nvPicPr>
          <p:cNvPr id="187" name="Google Shape;187;p29" descr="CreativeCommons logo&#10;&#10;http://mirrors.creativecommons.org/presskit/buttons/88x31/png/by.png" title="CC Logo "/>
          <p:cNvPicPr preferRelativeResize="0"/>
          <p:nvPr/>
        </p:nvPicPr>
        <p:blipFill rotWithShape="1">
          <a:blip r:embed="rId3">
            <a:alphaModFix/>
          </a:blip>
          <a:srcRect/>
          <a:stretch/>
        </p:blipFill>
        <p:spPr>
          <a:xfrm>
            <a:off x="872707" y="2402615"/>
            <a:ext cx="1124177" cy="393323"/>
          </a:xfrm>
          <a:prstGeom prst="rect">
            <a:avLst/>
          </a:prstGeom>
          <a:noFill/>
          <a:ln>
            <a:noFill/>
          </a:ln>
        </p:spPr>
      </p:pic>
      <p:sp>
        <p:nvSpPr>
          <p:cNvPr id="188" name="Google Shape;188;p29"/>
          <p:cNvSpPr txBox="1"/>
          <p:nvPr/>
        </p:nvSpPr>
        <p:spPr>
          <a:xfrm>
            <a:off x="2284709" y="2276110"/>
            <a:ext cx="9205823"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Quattrocento Sans"/>
              <a:buNone/>
            </a:pPr>
            <a:r>
              <a:rPr lang="en-US" sz="1800">
                <a:solidFill>
                  <a:schemeClr val="dk1"/>
                </a:solidFill>
                <a:latin typeface="Quattrocento Sans"/>
                <a:ea typeface="Quattrocento Sans"/>
                <a:cs typeface="Quattrocento Sans"/>
                <a:sym typeface="Quattrocento Sans"/>
              </a:rPr>
              <a:t>Except where otherwise noted, this work by the </a:t>
            </a:r>
            <a:r>
              <a:rPr lang="en-US" sz="1800" u="sng">
                <a:solidFill>
                  <a:schemeClr val="dk1"/>
                </a:solidFill>
                <a:latin typeface="Quattrocento Sans"/>
                <a:ea typeface="Quattrocento Sans"/>
                <a:cs typeface="Quattrocento Sans"/>
                <a:sym typeface="Quattrocento Sans"/>
                <a:hlinkClick r:id="rId4">
                  <a:extLst>
                    <a:ext uri="{A12FA001-AC4F-418D-AE19-62706E023703}">
                      <ahyp:hlinkClr xmlns:ahyp="http://schemas.microsoft.com/office/drawing/2018/hyperlinkcolor" val="tx"/>
                    </a:ext>
                  </a:extLst>
                </a:hlinkClick>
              </a:rPr>
              <a:t>Office of Superintendent of Public Instruction </a:t>
            </a:r>
            <a:r>
              <a:rPr lang="en-US" sz="1800">
                <a:solidFill>
                  <a:schemeClr val="dk1"/>
                </a:solidFill>
                <a:latin typeface="Quattrocento Sans"/>
                <a:ea typeface="Quattrocento Sans"/>
                <a:cs typeface="Quattrocento Sans"/>
                <a:sym typeface="Quattrocento Sans"/>
              </a:rPr>
              <a:t>is licensed under a </a:t>
            </a:r>
            <a:r>
              <a:rPr lang="en-US" sz="1800" u="sng">
                <a:solidFill>
                  <a:schemeClr val="dk1"/>
                </a:solidFill>
                <a:latin typeface="Quattrocento Sans"/>
                <a:ea typeface="Quattrocento Sans"/>
                <a:cs typeface="Quattrocento Sans"/>
                <a:sym typeface="Quattrocento Sans"/>
                <a:hlinkClick r:id="rId5">
                  <a:extLst>
                    <a:ext uri="{A12FA001-AC4F-418D-AE19-62706E023703}">
                      <ahyp:hlinkClr xmlns:ahyp="http://schemas.microsoft.com/office/drawing/2018/hyperlinkcolor" val="tx"/>
                    </a:ext>
                  </a:extLst>
                </a:hlinkClick>
              </a:rPr>
              <a:t>Creative Commons 4.0 International License</a:t>
            </a:r>
            <a:r>
              <a:rPr lang="en-US" sz="1800">
                <a:solidFill>
                  <a:schemeClr val="dk1"/>
                </a:solidFill>
                <a:latin typeface="Quattrocento Sans"/>
                <a:ea typeface="Quattrocento Sans"/>
                <a:cs typeface="Quattrocento Sans"/>
                <a:sym typeface="Quattrocento Sans"/>
              </a:rPr>
              <a:t>.</a:t>
            </a:r>
            <a:endParaRPr sz="1800">
              <a:solidFill>
                <a:schemeClr val="dk1"/>
              </a:solidFill>
              <a:latin typeface="Arial"/>
              <a:ea typeface="Arial"/>
              <a:cs typeface="Arial"/>
              <a:sym typeface="Arial"/>
            </a:endParaRPr>
          </a:p>
        </p:txBody>
      </p:sp>
      <p:sp>
        <p:nvSpPr>
          <p:cNvPr id="189" name="Google Shape;189;p29"/>
          <p:cNvSpPr txBox="1"/>
          <p:nvPr/>
        </p:nvSpPr>
        <p:spPr>
          <a:xfrm>
            <a:off x="765041" y="666572"/>
            <a:ext cx="10481093" cy="76944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4400"/>
              <a:buFont typeface="Quattrocento Sans"/>
              <a:buNone/>
            </a:pPr>
            <a:r>
              <a:rPr lang="en-US" sz="4400">
                <a:solidFill>
                  <a:schemeClr val="dk1"/>
                </a:solidFill>
                <a:latin typeface="Quattrocento Sans"/>
                <a:ea typeface="Quattrocento Sans"/>
                <a:cs typeface="Quattrocento Sans"/>
                <a:sym typeface="Quattrocento Sans"/>
              </a:rPr>
              <a:t>Creative Commons</a:t>
            </a: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42233720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1_SocialMedia">
  <p:cSld name="1_SocialMedia">
    <p:spTree>
      <p:nvGrpSpPr>
        <p:cNvPr id="1" name="Shape 190"/>
        <p:cNvGrpSpPr/>
        <p:nvPr/>
      </p:nvGrpSpPr>
      <p:grpSpPr>
        <a:xfrm>
          <a:off x="0" y="0"/>
          <a:ext cx="0" cy="0"/>
          <a:chOff x="0" y="0"/>
          <a:chExt cx="0" cy="0"/>
        </a:xfrm>
      </p:grpSpPr>
      <p:pic>
        <p:nvPicPr>
          <p:cNvPr id="191" name="Google Shape;191;p30"/>
          <p:cNvPicPr preferRelativeResize="0"/>
          <p:nvPr/>
        </p:nvPicPr>
        <p:blipFill rotWithShape="1">
          <a:blip r:embed="rId2">
            <a:alphaModFix/>
          </a:blip>
          <a:srcRect/>
          <a:stretch/>
        </p:blipFill>
        <p:spPr>
          <a:xfrm>
            <a:off x="1931779" y="833184"/>
            <a:ext cx="7738478" cy="1294719"/>
          </a:xfrm>
          <a:prstGeom prst="rect">
            <a:avLst/>
          </a:prstGeom>
          <a:noFill/>
          <a:ln>
            <a:noFill/>
          </a:ln>
        </p:spPr>
      </p:pic>
      <p:sp>
        <p:nvSpPr>
          <p:cNvPr id="192" name="Google Shape;192;p30"/>
          <p:cNvSpPr txBox="1"/>
          <p:nvPr/>
        </p:nvSpPr>
        <p:spPr>
          <a:xfrm>
            <a:off x="1837346" y="2290273"/>
            <a:ext cx="8015955"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2400"/>
              <a:buFont typeface="Quattrocento Sans"/>
              <a:buNone/>
            </a:pPr>
            <a:r>
              <a:rPr lang="en-US" sz="2400" b="0" i="1">
                <a:solidFill>
                  <a:schemeClr val="dk1"/>
                </a:solidFill>
                <a:latin typeface="Quattrocento Sans"/>
                <a:ea typeface="Quattrocento Sans"/>
                <a:cs typeface="Quattrocento Sans"/>
                <a:sym typeface="Quattrocento Sans"/>
              </a:rPr>
              <a:t>Connect with us!</a:t>
            </a:r>
            <a:endParaRPr sz="1800">
              <a:solidFill>
                <a:schemeClr val="dk1"/>
              </a:solidFill>
              <a:latin typeface="Arial"/>
              <a:ea typeface="Arial"/>
              <a:cs typeface="Arial"/>
              <a:sym typeface="Arial"/>
            </a:endParaRPr>
          </a:p>
        </p:txBody>
      </p:sp>
      <p:sp>
        <p:nvSpPr>
          <p:cNvPr id="193" name="Google Shape;193;p30"/>
          <p:cNvSpPr/>
          <p:nvPr/>
        </p:nvSpPr>
        <p:spPr>
          <a:xfrm>
            <a:off x="0" y="3247402"/>
            <a:ext cx="12192000" cy="3610598"/>
          </a:xfrm>
          <a:prstGeom prst="rect">
            <a:avLst/>
          </a:prstGeom>
          <a:solidFill>
            <a:schemeClr val="accent1"/>
          </a:solidFill>
          <a:ln w="12700" cap="flat" cmpd="sng">
            <a:solidFill>
              <a:srgbClr val="B7902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a:solidFill>
                <a:schemeClr val="lt1"/>
              </a:solidFill>
              <a:latin typeface="Quattrocento Sans"/>
              <a:ea typeface="Quattrocento Sans"/>
              <a:cs typeface="Quattrocento Sans"/>
              <a:sym typeface="Quattrocento Sans"/>
            </a:endParaRPr>
          </a:p>
        </p:txBody>
      </p:sp>
      <p:pic>
        <p:nvPicPr>
          <p:cNvPr id="194" name="Google Shape;194;p30"/>
          <p:cNvPicPr preferRelativeResize="0"/>
          <p:nvPr/>
        </p:nvPicPr>
        <p:blipFill rotWithShape="1">
          <a:blip r:embed="rId3">
            <a:alphaModFix/>
          </a:blip>
          <a:srcRect/>
          <a:stretch/>
        </p:blipFill>
        <p:spPr>
          <a:xfrm>
            <a:off x="6461513" y="3784874"/>
            <a:ext cx="553212" cy="553212"/>
          </a:xfrm>
          <a:prstGeom prst="rect">
            <a:avLst/>
          </a:prstGeom>
          <a:noFill/>
          <a:ln>
            <a:noFill/>
          </a:ln>
        </p:spPr>
      </p:pic>
      <p:pic>
        <p:nvPicPr>
          <p:cNvPr id="195" name="Google Shape;195;p30"/>
          <p:cNvPicPr preferRelativeResize="0"/>
          <p:nvPr/>
        </p:nvPicPr>
        <p:blipFill rotWithShape="1">
          <a:blip r:embed="rId4">
            <a:alphaModFix/>
          </a:blip>
          <a:srcRect/>
          <a:stretch/>
        </p:blipFill>
        <p:spPr>
          <a:xfrm>
            <a:off x="1914909" y="3815951"/>
            <a:ext cx="553212" cy="539718"/>
          </a:xfrm>
          <a:prstGeom prst="rect">
            <a:avLst/>
          </a:prstGeom>
          <a:noFill/>
          <a:ln>
            <a:noFill/>
          </a:ln>
        </p:spPr>
      </p:pic>
      <p:pic>
        <p:nvPicPr>
          <p:cNvPr id="196" name="Google Shape;196;p30"/>
          <p:cNvPicPr preferRelativeResize="0"/>
          <p:nvPr/>
        </p:nvPicPr>
        <p:blipFill rotWithShape="1">
          <a:blip r:embed="rId5">
            <a:alphaModFix/>
          </a:blip>
          <a:srcRect/>
          <a:stretch/>
        </p:blipFill>
        <p:spPr>
          <a:xfrm>
            <a:off x="6461513" y="5580016"/>
            <a:ext cx="553212" cy="553212"/>
          </a:xfrm>
          <a:prstGeom prst="rect">
            <a:avLst/>
          </a:prstGeom>
          <a:noFill/>
          <a:ln>
            <a:noFill/>
          </a:ln>
        </p:spPr>
      </p:pic>
      <p:pic>
        <p:nvPicPr>
          <p:cNvPr id="197" name="Google Shape;197;p30"/>
          <p:cNvPicPr preferRelativeResize="0"/>
          <p:nvPr/>
        </p:nvPicPr>
        <p:blipFill rotWithShape="1">
          <a:blip r:embed="rId6">
            <a:alphaModFix/>
          </a:blip>
          <a:srcRect/>
          <a:stretch/>
        </p:blipFill>
        <p:spPr>
          <a:xfrm>
            <a:off x="1914909" y="5629554"/>
            <a:ext cx="553212" cy="553212"/>
          </a:xfrm>
          <a:prstGeom prst="rect">
            <a:avLst/>
          </a:prstGeom>
          <a:noFill/>
          <a:ln>
            <a:noFill/>
          </a:ln>
        </p:spPr>
      </p:pic>
      <p:pic>
        <p:nvPicPr>
          <p:cNvPr id="198" name="Google Shape;198;p30"/>
          <p:cNvPicPr preferRelativeResize="0"/>
          <p:nvPr/>
        </p:nvPicPr>
        <p:blipFill rotWithShape="1">
          <a:blip r:embed="rId7">
            <a:alphaModFix/>
          </a:blip>
          <a:srcRect/>
          <a:stretch/>
        </p:blipFill>
        <p:spPr>
          <a:xfrm>
            <a:off x="1914909" y="4764484"/>
            <a:ext cx="553212" cy="553212"/>
          </a:xfrm>
          <a:prstGeom prst="rect">
            <a:avLst/>
          </a:prstGeom>
          <a:noFill/>
          <a:ln>
            <a:noFill/>
          </a:ln>
        </p:spPr>
      </p:pic>
      <p:pic>
        <p:nvPicPr>
          <p:cNvPr id="199" name="Google Shape;199;p30"/>
          <p:cNvPicPr preferRelativeResize="0"/>
          <p:nvPr/>
        </p:nvPicPr>
        <p:blipFill rotWithShape="1">
          <a:blip r:embed="rId8">
            <a:alphaModFix/>
          </a:blip>
          <a:srcRect/>
          <a:stretch/>
        </p:blipFill>
        <p:spPr>
          <a:xfrm>
            <a:off x="6461513" y="4721316"/>
            <a:ext cx="553212" cy="553212"/>
          </a:xfrm>
          <a:prstGeom prst="rect">
            <a:avLst/>
          </a:prstGeom>
          <a:noFill/>
          <a:ln>
            <a:noFill/>
          </a:ln>
        </p:spPr>
      </p:pic>
      <p:sp>
        <p:nvSpPr>
          <p:cNvPr id="200" name="Google Shape;200;p30"/>
          <p:cNvSpPr txBox="1"/>
          <p:nvPr/>
        </p:nvSpPr>
        <p:spPr>
          <a:xfrm>
            <a:off x="7181113" y="3863209"/>
            <a:ext cx="3179035"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000"/>
              <a:buFont typeface="Quattrocento Sans"/>
              <a:buNone/>
            </a:pPr>
            <a:r>
              <a:rPr lang="en-US" sz="2000">
                <a:solidFill>
                  <a:schemeClr val="dk1"/>
                </a:solidFill>
                <a:latin typeface="Quattrocento Sans"/>
                <a:ea typeface="Quattrocento Sans"/>
                <a:cs typeface="Quattrocento Sans"/>
                <a:sym typeface="Quattrocento Sans"/>
              </a:rPr>
              <a:t>facebook.com/waospi</a:t>
            </a:r>
            <a:endParaRPr sz="2000">
              <a:solidFill>
                <a:schemeClr val="dk1"/>
              </a:solidFill>
              <a:latin typeface="Quattrocento Sans"/>
              <a:ea typeface="Quattrocento Sans"/>
              <a:cs typeface="Quattrocento Sans"/>
              <a:sym typeface="Quattrocento Sans"/>
            </a:endParaRPr>
          </a:p>
        </p:txBody>
      </p:sp>
      <p:sp>
        <p:nvSpPr>
          <p:cNvPr id="201" name="Google Shape;201;p30"/>
          <p:cNvSpPr txBox="1"/>
          <p:nvPr/>
        </p:nvSpPr>
        <p:spPr>
          <a:xfrm>
            <a:off x="2620317" y="4852987"/>
            <a:ext cx="3179035"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000"/>
              <a:buFont typeface="Quattrocento Sans"/>
              <a:buNone/>
            </a:pPr>
            <a:r>
              <a:rPr lang="en-US" sz="2000">
                <a:solidFill>
                  <a:schemeClr val="dk1"/>
                </a:solidFill>
                <a:latin typeface="Quattrocento Sans"/>
                <a:ea typeface="Quattrocento Sans"/>
                <a:cs typeface="Quattrocento Sans"/>
                <a:sym typeface="Quattrocento Sans"/>
              </a:rPr>
              <a:t>twitter.com/waospi</a:t>
            </a:r>
            <a:endParaRPr sz="2000">
              <a:solidFill>
                <a:schemeClr val="dk1"/>
              </a:solidFill>
              <a:latin typeface="Quattrocento Sans"/>
              <a:ea typeface="Quattrocento Sans"/>
              <a:cs typeface="Quattrocento Sans"/>
              <a:sym typeface="Quattrocento Sans"/>
            </a:endParaRPr>
          </a:p>
        </p:txBody>
      </p:sp>
      <p:sp>
        <p:nvSpPr>
          <p:cNvPr id="202" name="Google Shape;202;p30"/>
          <p:cNvSpPr txBox="1"/>
          <p:nvPr/>
        </p:nvSpPr>
        <p:spPr>
          <a:xfrm>
            <a:off x="7155817" y="4783765"/>
            <a:ext cx="3179035"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000"/>
              <a:buFont typeface="Quattrocento Sans"/>
              <a:buNone/>
            </a:pPr>
            <a:r>
              <a:rPr lang="en-US" sz="2000">
                <a:solidFill>
                  <a:schemeClr val="dk1"/>
                </a:solidFill>
                <a:latin typeface="Quattrocento Sans"/>
                <a:ea typeface="Quattrocento Sans"/>
                <a:cs typeface="Quattrocento Sans"/>
                <a:sym typeface="Quattrocento Sans"/>
              </a:rPr>
              <a:t>youtube.com/waospi</a:t>
            </a:r>
            <a:endParaRPr sz="2000">
              <a:solidFill>
                <a:schemeClr val="dk1"/>
              </a:solidFill>
              <a:latin typeface="Quattrocento Sans"/>
              <a:ea typeface="Quattrocento Sans"/>
              <a:cs typeface="Quattrocento Sans"/>
              <a:sym typeface="Quattrocento Sans"/>
            </a:endParaRPr>
          </a:p>
        </p:txBody>
      </p:sp>
      <p:sp>
        <p:nvSpPr>
          <p:cNvPr id="203" name="Google Shape;203;p30"/>
          <p:cNvSpPr txBox="1"/>
          <p:nvPr/>
        </p:nvSpPr>
        <p:spPr>
          <a:xfrm>
            <a:off x="2605893" y="5733118"/>
            <a:ext cx="3179035"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000"/>
              <a:buFont typeface="Quattrocento Sans"/>
              <a:buNone/>
            </a:pPr>
            <a:r>
              <a:rPr lang="en-US" sz="2000">
                <a:solidFill>
                  <a:schemeClr val="dk1"/>
                </a:solidFill>
                <a:latin typeface="Quattrocento Sans"/>
                <a:ea typeface="Quattrocento Sans"/>
                <a:cs typeface="Quattrocento Sans"/>
                <a:sym typeface="Quattrocento Sans"/>
              </a:rPr>
              <a:t>medium.com/waospi</a:t>
            </a:r>
            <a:endParaRPr sz="2000">
              <a:solidFill>
                <a:schemeClr val="dk1"/>
              </a:solidFill>
              <a:latin typeface="Quattrocento Sans"/>
              <a:ea typeface="Quattrocento Sans"/>
              <a:cs typeface="Quattrocento Sans"/>
              <a:sym typeface="Quattrocento Sans"/>
            </a:endParaRPr>
          </a:p>
        </p:txBody>
      </p:sp>
      <p:sp>
        <p:nvSpPr>
          <p:cNvPr id="204" name="Google Shape;204;p30"/>
          <p:cNvSpPr txBox="1"/>
          <p:nvPr/>
        </p:nvSpPr>
        <p:spPr>
          <a:xfrm>
            <a:off x="7151608" y="5629554"/>
            <a:ext cx="3677862"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000"/>
              <a:buFont typeface="Quattrocento Sans"/>
              <a:buNone/>
            </a:pPr>
            <a:r>
              <a:rPr lang="en-US" sz="2000">
                <a:solidFill>
                  <a:schemeClr val="dk1"/>
                </a:solidFill>
                <a:latin typeface="Quattrocento Sans"/>
                <a:ea typeface="Quattrocento Sans"/>
                <a:cs typeface="Quattrocento Sans"/>
                <a:sym typeface="Quattrocento Sans"/>
              </a:rPr>
              <a:t>linkedin.com/company/waospi</a:t>
            </a:r>
            <a:endParaRPr sz="2000">
              <a:solidFill>
                <a:schemeClr val="dk1"/>
              </a:solidFill>
              <a:latin typeface="Quattrocento Sans"/>
              <a:ea typeface="Quattrocento Sans"/>
              <a:cs typeface="Quattrocento Sans"/>
              <a:sym typeface="Quattrocento Sans"/>
            </a:endParaRPr>
          </a:p>
        </p:txBody>
      </p:sp>
      <p:sp>
        <p:nvSpPr>
          <p:cNvPr id="205" name="Google Shape;205;p30"/>
          <p:cNvSpPr txBox="1"/>
          <p:nvPr/>
        </p:nvSpPr>
        <p:spPr>
          <a:xfrm>
            <a:off x="2597651" y="3868910"/>
            <a:ext cx="2704755"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000"/>
              <a:buFont typeface="Quattrocento Sans"/>
              <a:buNone/>
            </a:pPr>
            <a:r>
              <a:rPr lang="en-US" sz="2000">
                <a:solidFill>
                  <a:schemeClr val="dk1"/>
                </a:solidFill>
                <a:latin typeface="Quattrocento Sans"/>
                <a:ea typeface="Quattrocento Sans"/>
                <a:cs typeface="Quattrocento Sans"/>
                <a:sym typeface="Quattrocento Sans"/>
              </a:rPr>
              <a:t>k12.wa.us</a:t>
            </a: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2441670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2">
    <p:spTree>
      <p:nvGrpSpPr>
        <p:cNvPr id="1" name=""/>
        <p:cNvGrpSpPr/>
        <p:nvPr/>
      </p:nvGrpSpPr>
      <p:grpSpPr>
        <a:xfrm>
          <a:off x="0" y="0"/>
          <a:ext cx="0" cy="0"/>
          <a:chOff x="0" y="0"/>
          <a:chExt cx="0" cy="0"/>
        </a:xfrm>
      </p:grpSpPr>
      <p:sp>
        <p:nvSpPr>
          <p:cNvPr id="2" name="Title 1"/>
          <p:cNvSpPr>
            <a:spLocks noGrp="1"/>
          </p:cNvSpPr>
          <p:nvPr>
            <p:ph type="title"/>
          </p:nvPr>
        </p:nvSpPr>
        <p:spPr>
          <a:xfrm>
            <a:off x="803031" y="4462341"/>
            <a:ext cx="10515600" cy="1325563"/>
          </a:xfrm>
        </p:spPr>
        <p:txBody>
          <a:bodyPr/>
          <a:lstStyle>
            <a:lvl1pPr>
              <a:defRPr baseline="0"/>
            </a:lvl1pPr>
          </a:lstStyle>
          <a:p>
            <a:endParaRPr lang="en-US"/>
          </a:p>
        </p:txBody>
      </p:sp>
      <p:sp>
        <p:nvSpPr>
          <p:cNvPr id="5" name="Picture Placeholder 4"/>
          <p:cNvSpPr>
            <a:spLocks noGrp="1"/>
          </p:cNvSpPr>
          <p:nvPr>
            <p:ph type="pic" sz="quarter" idx="10"/>
          </p:nvPr>
        </p:nvSpPr>
        <p:spPr>
          <a:xfrm>
            <a:off x="0" y="0"/>
            <a:ext cx="12192000" cy="3921125"/>
          </a:xfrm>
        </p:spPr>
        <p:txBody>
          <a:bodyPr/>
          <a:lstStyle>
            <a:lvl1pPr marL="0" indent="0">
              <a:buNone/>
              <a:defRPr/>
            </a:lvl1pPr>
          </a:lstStyle>
          <a:p>
            <a:endParaRPr lang="en-US"/>
          </a:p>
        </p:txBody>
      </p:sp>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t="13553" b="37518"/>
          <a:stretch/>
        </p:blipFill>
        <p:spPr>
          <a:xfrm>
            <a:off x="-35170" y="-55790"/>
            <a:ext cx="12227169" cy="3976915"/>
          </a:xfrm>
          <a:prstGeom prst="rect">
            <a:avLst/>
          </a:prstGeom>
        </p:spPr>
      </p:pic>
      <p:sp>
        <p:nvSpPr>
          <p:cNvPr id="6" name="Rectangle 5"/>
          <p:cNvSpPr/>
          <p:nvPr userDrawn="1"/>
        </p:nvSpPr>
        <p:spPr>
          <a:xfrm>
            <a:off x="-35170" y="-55790"/>
            <a:ext cx="12262339" cy="3976914"/>
          </a:xfrm>
          <a:prstGeom prst="rect">
            <a:avLst/>
          </a:prstGeom>
          <a:solidFill>
            <a:srgbClr val="FBC639">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9832492"/>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206"/>
        <p:cNvGrpSpPr/>
        <p:nvPr/>
      </p:nvGrpSpPr>
      <p:grpSpPr>
        <a:xfrm>
          <a:off x="0" y="0"/>
          <a:ext cx="0" cy="0"/>
          <a:chOff x="0" y="0"/>
          <a:chExt cx="0" cy="0"/>
        </a:xfrm>
      </p:grpSpPr>
      <p:sp>
        <p:nvSpPr>
          <p:cNvPr id="207" name="Google Shape;207;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Quattrocento Sans"/>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8" name="Google Shape;208;p3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09" name="Google Shape;209;p3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pic>
        <p:nvPicPr>
          <p:cNvPr id="210" name="Google Shape;210;p31"/>
          <p:cNvPicPr preferRelativeResize="0"/>
          <p:nvPr/>
        </p:nvPicPr>
        <p:blipFill rotWithShape="1">
          <a:blip r:embed="rId2">
            <a:alphaModFix/>
          </a:blip>
          <a:srcRect/>
          <a:stretch/>
        </p:blipFill>
        <p:spPr>
          <a:xfrm>
            <a:off x="663423" y="6188131"/>
            <a:ext cx="2737153" cy="457951"/>
          </a:xfrm>
          <a:prstGeom prst="rect">
            <a:avLst/>
          </a:prstGeom>
          <a:noFill/>
          <a:ln>
            <a:noFill/>
          </a:ln>
        </p:spPr>
      </p:pic>
      <p:sp>
        <p:nvSpPr>
          <p:cNvPr id="211" name="Google Shape;211;p31"/>
          <p:cNvSpPr txBox="1">
            <a:spLocks noGrp="1"/>
          </p:cNvSpPr>
          <p:nvPr>
            <p:ph type="dt" idx="10"/>
          </p:nvPr>
        </p:nvSpPr>
        <p:spPr>
          <a:xfrm>
            <a:off x="4633988" y="6234543"/>
            <a:ext cx="2743200" cy="36512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400"/>
              <a:buFont typeface="Quattrocento Sans"/>
              <a:buNone/>
              <a:defRPr sz="1800">
                <a:solidFill>
                  <a:schemeClr val="dk1"/>
                </a:solidFill>
                <a:latin typeface="Quattrocento Sans"/>
                <a:ea typeface="Quattrocento Sans"/>
                <a:cs typeface="Quattrocento Sans"/>
                <a:sym typeface="Quattrocento Sans"/>
              </a:defRPr>
            </a:lvl1pPr>
            <a:lvl2pPr marR="0" lvl="1" algn="l" rtl="0">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2pPr>
            <a:lvl3pPr marR="0" lvl="2" algn="l" rtl="0">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3pPr>
            <a:lvl4pPr marR="0" lvl="3" algn="l" rtl="0">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4pPr>
            <a:lvl5pPr marR="0" lvl="4" algn="l" rtl="0">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5pPr>
            <a:lvl6pPr marR="0" lvl="5" algn="l" rtl="0">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6pPr>
            <a:lvl7pPr marR="0" lvl="6" algn="l" rtl="0">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7pPr>
            <a:lvl8pPr marR="0" lvl="7" algn="l" rtl="0">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8pPr>
            <a:lvl9pPr marR="0" lvl="8" algn="l" rtl="0">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212" name="Google Shape;212;p31"/>
          <p:cNvSpPr txBox="1">
            <a:spLocks noGrp="1"/>
          </p:cNvSpPr>
          <p:nvPr>
            <p:ph type="sldNum" idx="12"/>
          </p:nvPr>
        </p:nvSpPr>
        <p:spPr>
          <a:xfrm>
            <a:off x="8610600" y="6234543"/>
            <a:ext cx="2743200" cy="365125"/>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Clr>
                <a:schemeClr val="dk1"/>
              </a:buClr>
              <a:buSzPts val="1800"/>
              <a:buFont typeface="Quattrocento Sans"/>
              <a:buNone/>
              <a:defRPr sz="1800">
                <a:solidFill>
                  <a:schemeClr val="dk1"/>
                </a:solidFill>
                <a:latin typeface="Quattrocento Sans"/>
                <a:ea typeface="Quattrocento Sans"/>
                <a:cs typeface="Quattrocento Sans"/>
                <a:sym typeface="Quattrocento Sans"/>
              </a:defRPr>
            </a:lvl1pPr>
            <a:lvl2pPr marL="0" marR="0" lvl="1" indent="0" algn="r" rtl="0">
              <a:spcBef>
                <a:spcPts val="0"/>
              </a:spcBef>
              <a:spcAft>
                <a:spcPts val="0"/>
              </a:spcAft>
              <a:buClr>
                <a:schemeClr val="dk1"/>
              </a:buClr>
              <a:buSzPts val="1800"/>
              <a:buFont typeface="Quattrocento Sans"/>
              <a:buNone/>
              <a:defRPr sz="1800">
                <a:solidFill>
                  <a:schemeClr val="dk1"/>
                </a:solidFill>
                <a:latin typeface="Quattrocento Sans"/>
                <a:ea typeface="Quattrocento Sans"/>
                <a:cs typeface="Quattrocento Sans"/>
                <a:sym typeface="Quattrocento Sans"/>
              </a:defRPr>
            </a:lvl2pPr>
            <a:lvl3pPr marL="0" marR="0" lvl="2" indent="0" algn="r" rtl="0">
              <a:spcBef>
                <a:spcPts val="0"/>
              </a:spcBef>
              <a:spcAft>
                <a:spcPts val="0"/>
              </a:spcAft>
              <a:buClr>
                <a:schemeClr val="dk1"/>
              </a:buClr>
              <a:buSzPts val="1800"/>
              <a:buFont typeface="Quattrocento Sans"/>
              <a:buNone/>
              <a:defRPr sz="1800">
                <a:solidFill>
                  <a:schemeClr val="dk1"/>
                </a:solidFill>
                <a:latin typeface="Quattrocento Sans"/>
                <a:ea typeface="Quattrocento Sans"/>
                <a:cs typeface="Quattrocento Sans"/>
                <a:sym typeface="Quattrocento Sans"/>
              </a:defRPr>
            </a:lvl3pPr>
            <a:lvl4pPr marL="0" marR="0" lvl="3" indent="0" algn="r" rtl="0">
              <a:spcBef>
                <a:spcPts val="0"/>
              </a:spcBef>
              <a:spcAft>
                <a:spcPts val="0"/>
              </a:spcAft>
              <a:buClr>
                <a:schemeClr val="dk1"/>
              </a:buClr>
              <a:buSzPts val="1800"/>
              <a:buFont typeface="Quattrocento Sans"/>
              <a:buNone/>
              <a:defRPr sz="1800">
                <a:solidFill>
                  <a:schemeClr val="dk1"/>
                </a:solidFill>
                <a:latin typeface="Quattrocento Sans"/>
                <a:ea typeface="Quattrocento Sans"/>
                <a:cs typeface="Quattrocento Sans"/>
                <a:sym typeface="Quattrocento Sans"/>
              </a:defRPr>
            </a:lvl4pPr>
            <a:lvl5pPr marL="0" marR="0" lvl="4" indent="0" algn="r" rtl="0">
              <a:spcBef>
                <a:spcPts val="0"/>
              </a:spcBef>
              <a:spcAft>
                <a:spcPts val="0"/>
              </a:spcAft>
              <a:buClr>
                <a:schemeClr val="dk1"/>
              </a:buClr>
              <a:buSzPts val="1800"/>
              <a:buFont typeface="Quattrocento Sans"/>
              <a:buNone/>
              <a:defRPr sz="1800">
                <a:solidFill>
                  <a:schemeClr val="dk1"/>
                </a:solidFill>
                <a:latin typeface="Quattrocento Sans"/>
                <a:ea typeface="Quattrocento Sans"/>
                <a:cs typeface="Quattrocento Sans"/>
                <a:sym typeface="Quattrocento Sans"/>
              </a:defRPr>
            </a:lvl5pPr>
            <a:lvl6pPr marL="0" marR="0" lvl="5" indent="0" algn="r" rtl="0">
              <a:spcBef>
                <a:spcPts val="0"/>
              </a:spcBef>
              <a:spcAft>
                <a:spcPts val="0"/>
              </a:spcAft>
              <a:buClr>
                <a:schemeClr val="dk1"/>
              </a:buClr>
              <a:buSzPts val="1800"/>
              <a:buFont typeface="Quattrocento Sans"/>
              <a:buNone/>
              <a:defRPr sz="1800">
                <a:solidFill>
                  <a:schemeClr val="dk1"/>
                </a:solidFill>
                <a:latin typeface="Quattrocento Sans"/>
                <a:ea typeface="Quattrocento Sans"/>
                <a:cs typeface="Quattrocento Sans"/>
                <a:sym typeface="Quattrocento Sans"/>
              </a:defRPr>
            </a:lvl6pPr>
            <a:lvl7pPr marL="0" marR="0" lvl="6" indent="0" algn="r" rtl="0">
              <a:spcBef>
                <a:spcPts val="0"/>
              </a:spcBef>
              <a:spcAft>
                <a:spcPts val="0"/>
              </a:spcAft>
              <a:buClr>
                <a:schemeClr val="dk1"/>
              </a:buClr>
              <a:buSzPts val="1800"/>
              <a:buFont typeface="Quattrocento Sans"/>
              <a:buNone/>
              <a:defRPr sz="1800">
                <a:solidFill>
                  <a:schemeClr val="dk1"/>
                </a:solidFill>
                <a:latin typeface="Quattrocento Sans"/>
                <a:ea typeface="Quattrocento Sans"/>
                <a:cs typeface="Quattrocento Sans"/>
                <a:sym typeface="Quattrocento Sans"/>
              </a:defRPr>
            </a:lvl7pPr>
            <a:lvl8pPr marL="0" marR="0" lvl="7" indent="0" algn="r" rtl="0">
              <a:spcBef>
                <a:spcPts val="0"/>
              </a:spcBef>
              <a:spcAft>
                <a:spcPts val="0"/>
              </a:spcAft>
              <a:buClr>
                <a:schemeClr val="dk1"/>
              </a:buClr>
              <a:buSzPts val="1800"/>
              <a:buFont typeface="Quattrocento Sans"/>
              <a:buNone/>
              <a:defRPr sz="1800">
                <a:solidFill>
                  <a:schemeClr val="dk1"/>
                </a:solidFill>
                <a:latin typeface="Quattrocento Sans"/>
                <a:ea typeface="Quattrocento Sans"/>
                <a:cs typeface="Quattrocento Sans"/>
                <a:sym typeface="Quattrocento Sans"/>
              </a:defRPr>
            </a:lvl8pPr>
            <a:lvl9pPr marL="0" marR="0" lvl="8" indent="0" algn="r" rtl="0">
              <a:spcBef>
                <a:spcPts val="0"/>
              </a:spcBef>
              <a:spcAft>
                <a:spcPts val="0"/>
              </a:spcAft>
              <a:buClr>
                <a:schemeClr val="dk1"/>
              </a:buClr>
              <a:buSzPts val="1800"/>
              <a:buFont typeface="Quattrocento Sans"/>
              <a:buNone/>
              <a:defRPr sz="1800">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027898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213"/>
        <p:cNvGrpSpPr/>
        <p:nvPr/>
      </p:nvGrpSpPr>
      <p:grpSpPr>
        <a:xfrm>
          <a:off x="0" y="0"/>
          <a:ext cx="0" cy="0"/>
          <a:chOff x="0" y="0"/>
          <a:chExt cx="0" cy="0"/>
        </a:xfrm>
      </p:grpSpPr>
      <p:sp>
        <p:nvSpPr>
          <p:cNvPr id="214" name="Google Shape;214;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Quattrocento Sans"/>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5" name="Google Shape;215;p32"/>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216" name="Google Shape;216;p3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pic>
        <p:nvPicPr>
          <p:cNvPr id="217" name="Google Shape;217;p32"/>
          <p:cNvPicPr preferRelativeResize="0"/>
          <p:nvPr/>
        </p:nvPicPr>
        <p:blipFill rotWithShape="1">
          <a:blip r:embed="rId2">
            <a:alphaModFix/>
          </a:blip>
          <a:srcRect/>
          <a:stretch/>
        </p:blipFill>
        <p:spPr>
          <a:xfrm>
            <a:off x="663423" y="6188131"/>
            <a:ext cx="2737153" cy="457951"/>
          </a:xfrm>
          <a:prstGeom prst="rect">
            <a:avLst/>
          </a:prstGeom>
          <a:noFill/>
          <a:ln>
            <a:noFill/>
          </a:ln>
        </p:spPr>
      </p:pic>
      <p:sp>
        <p:nvSpPr>
          <p:cNvPr id="218" name="Google Shape;218;p32"/>
          <p:cNvSpPr txBox="1">
            <a:spLocks noGrp="1"/>
          </p:cNvSpPr>
          <p:nvPr>
            <p:ph type="dt" idx="10"/>
          </p:nvPr>
        </p:nvSpPr>
        <p:spPr>
          <a:xfrm>
            <a:off x="4633988" y="6234543"/>
            <a:ext cx="2743200" cy="36512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400"/>
              <a:buFont typeface="Quattrocento Sans"/>
              <a:buNone/>
              <a:defRPr sz="1800">
                <a:solidFill>
                  <a:schemeClr val="dk1"/>
                </a:solidFill>
                <a:latin typeface="Quattrocento Sans"/>
                <a:ea typeface="Quattrocento Sans"/>
                <a:cs typeface="Quattrocento Sans"/>
                <a:sym typeface="Quattrocento Sans"/>
              </a:defRPr>
            </a:lvl1pPr>
            <a:lvl2pPr marR="0" lvl="1" algn="l" rtl="0">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2pPr>
            <a:lvl3pPr marR="0" lvl="2" algn="l" rtl="0">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3pPr>
            <a:lvl4pPr marR="0" lvl="3" algn="l" rtl="0">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4pPr>
            <a:lvl5pPr marR="0" lvl="4" algn="l" rtl="0">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5pPr>
            <a:lvl6pPr marR="0" lvl="5" algn="l" rtl="0">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6pPr>
            <a:lvl7pPr marR="0" lvl="6" algn="l" rtl="0">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7pPr>
            <a:lvl8pPr marR="0" lvl="7" algn="l" rtl="0">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8pPr>
            <a:lvl9pPr marR="0" lvl="8" algn="l" rtl="0">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219" name="Google Shape;219;p32"/>
          <p:cNvSpPr txBox="1">
            <a:spLocks noGrp="1"/>
          </p:cNvSpPr>
          <p:nvPr>
            <p:ph type="sldNum" idx="12"/>
          </p:nvPr>
        </p:nvSpPr>
        <p:spPr>
          <a:xfrm>
            <a:off x="8610600" y="6234543"/>
            <a:ext cx="2743200" cy="365125"/>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Clr>
                <a:schemeClr val="dk1"/>
              </a:buClr>
              <a:buSzPts val="1800"/>
              <a:buFont typeface="Quattrocento Sans"/>
              <a:buNone/>
              <a:defRPr sz="1800">
                <a:solidFill>
                  <a:schemeClr val="dk1"/>
                </a:solidFill>
                <a:latin typeface="Quattrocento Sans"/>
                <a:ea typeface="Quattrocento Sans"/>
                <a:cs typeface="Quattrocento Sans"/>
                <a:sym typeface="Quattrocento Sans"/>
              </a:defRPr>
            </a:lvl1pPr>
            <a:lvl2pPr marL="0" marR="0" lvl="1" indent="0" algn="r" rtl="0">
              <a:spcBef>
                <a:spcPts val="0"/>
              </a:spcBef>
              <a:spcAft>
                <a:spcPts val="0"/>
              </a:spcAft>
              <a:buClr>
                <a:schemeClr val="dk1"/>
              </a:buClr>
              <a:buSzPts val="1800"/>
              <a:buFont typeface="Quattrocento Sans"/>
              <a:buNone/>
              <a:defRPr sz="1800">
                <a:solidFill>
                  <a:schemeClr val="dk1"/>
                </a:solidFill>
                <a:latin typeface="Quattrocento Sans"/>
                <a:ea typeface="Quattrocento Sans"/>
                <a:cs typeface="Quattrocento Sans"/>
                <a:sym typeface="Quattrocento Sans"/>
              </a:defRPr>
            </a:lvl2pPr>
            <a:lvl3pPr marL="0" marR="0" lvl="2" indent="0" algn="r" rtl="0">
              <a:spcBef>
                <a:spcPts val="0"/>
              </a:spcBef>
              <a:spcAft>
                <a:spcPts val="0"/>
              </a:spcAft>
              <a:buClr>
                <a:schemeClr val="dk1"/>
              </a:buClr>
              <a:buSzPts val="1800"/>
              <a:buFont typeface="Quattrocento Sans"/>
              <a:buNone/>
              <a:defRPr sz="1800">
                <a:solidFill>
                  <a:schemeClr val="dk1"/>
                </a:solidFill>
                <a:latin typeface="Quattrocento Sans"/>
                <a:ea typeface="Quattrocento Sans"/>
                <a:cs typeface="Quattrocento Sans"/>
                <a:sym typeface="Quattrocento Sans"/>
              </a:defRPr>
            </a:lvl3pPr>
            <a:lvl4pPr marL="0" marR="0" lvl="3" indent="0" algn="r" rtl="0">
              <a:spcBef>
                <a:spcPts val="0"/>
              </a:spcBef>
              <a:spcAft>
                <a:spcPts val="0"/>
              </a:spcAft>
              <a:buClr>
                <a:schemeClr val="dk1"/>
              </a:buClr>
              <a:buSzPts val="1800"/>
              <a:buFont typeface="Quattrocento Sans"/>
              <a:buNone/>
              <a:defRPr sz="1800">
                <a:solidFill>
                  <a:schemeClr val="dk1"/>
                </a:solidFill>
                <a:latin typeface="Quattrocento Sans"/>
                <a:ea typeface="Quattrocento Sans"/>
                <a:cs typeface="Quattrocento Sans"/>
                <a:sym typeface="Quattrocento Sans"/>
              </a:defRPr>
            </a:lvl4pPr>
            <a:lvl5pPr marL="0" marR="0" lvl="4" indent="0" algn="r" rtl="0">
              <a:spcBef>
                <a:spcPts val="0"/>
              </a:spcBef>
              <a:spcAft>
                <a:spcPts val="0"/>
              </a:spcAft>
              <a:buClr>
                <a:schemeClr val="dk1"/>
              </a:buClr>
              <a:buSzPts val="1800"/>
              <a:buFont typeface="Quattrocento Sans"/>
              <a:buNone/>
              <a:defRPr sz="1800">
                <a:solidFill>
                  <a:schemeClr val="dk1"/>
                </a:solidFill>
                <a:latin typeface="Quattrocento Sans"/>
                <a:ea typeface="Quattrocento Sans"/>
                <a:cs typeface="Quattrocento Sans"/>
                <a:sym typeface="Quattrocento Sans"/>
              </a:defRPr>
            </a:lvl5pPr>
            <a:lvl6pPr marL="0" marR="0" lvl="5" indent="0" algn="r" rtl="0">
              <a:spcBef>
                <a:spcPts val="0"/>
              </a:spcBef>
              <a:spcAft>
                <a:spcPts val="0"/>
              </a:spcAft>
              <a:buClr>
                <a:schemeClr val="dk1"/>
              </a:buClr>
              <a:buSzPts val="1800"/>
              <a:buFont typeface="Quattrocento Sans"/>
              <a:buNone/>
              <a:defRPr sz="1800">
                <a:solidFill>
                  <a:schemeClr val="dk1"/>
                </a:solidFill>
                <a:latin typeface="Quattrocento Sans"/>
                <a:ea typeface="Quattrocento Sans"/>
                <a:cs typeface="Quattrocento Sans"/>
                <a:sym typeface="Quattrocento Sans"/>
              </a:defRPr>
            </a:lvl6pPr>
            <a:lvl7pPr marL="0" marR="0" lvl="6" indent="0" algn="r" rtl="0">
              <a:spcBef>
                <a:spcPts val="0"/>
              </a:spcBef>
              <a:spcAft>
                <a:spcPts val="0"/>
              </a:spcAft>
              <a:buClr>
                <a:schemeClr val="dk1"/>
              </a:buClr>
              <a:buSzPts val="1800"/>
              <a:buFont typeface="Quattrocento Sans"/>
              <a:buNone/>
              <a:defRPr sz="1800">
                <a:solidFill>
                  <a:schemeClr val="dk1"/>
                </a:solidFill>
                <a:latin typeface="Quattrocento Sans"/>
                <a:ea typeface="Quattrocento Sans"/>
                <a:cs typeface="Quattrocento Sans"/>
                <a:sym typeface="Quattrocento Sans"/>
              </a:defRPr>
            </a:lvl7pPr>
            <a:lvl8pPr marL="0" marR="0" lvl="7" indent="0" algn="r" rtl="0">
              <a:spcBef>
                <a:spcPts val="0"/>
              </a:spcBef>
              <a:spcAft>
                <a:spcPts val="0"/>
              </a:spcAft>
              <a:buClr>
                <a:schemeClr val="dk1"/>
              </a:buClr>
              <a:buSzPts val="1800"/>
              <a:buFont typeface="Quattrocento Sans"/>
              <a:buNone/>
              <a:defRPr sz="1800">
                <a:solidFill>
                  <a:schemeClr val="dk1"/>
                </a:solidFill>
                <a:latin typeface="Quattrocento Sans"/>
                <a:ea typeface="Quattrocento Sans"/>
                <a:cs typeface="Quattrocento Sans"/>
                <a:sym typeface="Quattrocento Sans"/>
              </a:defRPr>
            </a:lvl8pPr>
            <a:lvl9pPr marL="0" marR="0" lvl="8" indent="0" algn="r" rtl="0">
              <a:spcBef>
                <a:spcPts val="0"/>
              </a:spcBef>
              <a:spcAft>
                <a:spcPts val="0"/>
              </a:spcAft>
              <a:buClr>
                <a:schemeClr val="dk1"/>
              </a:buClr>
              <a:buSzPts val="1800"/>
              <a:buFont typeface="Quattrocento Sans"/>
              <a:buNone/>
              <a:defRPr sz="1800">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350285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220"/>
        <p:cNvGrpSpPr/>
        <p:nvPr/>
      </p:nvGrpSpPr>
      <p:grpSpPr>
        <a:xfrm>
          <a:off x="0" y="0"/>
          <a:ext cx="0" cy="0"/>
          <a:chOff x="0" y="0"/>
          <a:chExt cx="0" cy="0"/>
        </a:xfrm>
      </p:grpSpPr>
      <p:sp>
        <p:nvSpPr>
          <p:cNvPr id="221" name="Google Shape;221;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2" name="Google Shape;222;p33"/>
          <p:cNvSpPr txBox="1">
            <a:spLocks noGrp="1"/>
          </p:cNvSpPr>
          <p:nvPr>
            <p:ph type="body" idx="1"/>
          </p:nvPr>
        </p:nvSpPr>
        <p:spPr>
          <a:xfrm>
            <a:off x="829119" y="1776684"/>
            <a:ext cx="10541658" cy="4188236"/>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23" name="Google Shape;223;p33"/>
          <p:cNvPicPr preferRelativeResize="0"/>
          <p:nvPr/>
        </p:nvPicPr>
        <p:blipFill rotWithShape="1">
          <a:blip r:embed="rId2">
            <a:alphaModFix/>
          </a:blip>
          <a:srcRect/>
          <a:stretch/>
        </p:blipFill>
        <p:spPr>
          <a:xfrm>
            <a:off x="663423" y="6188131"/>
            <a:ext cx="2737153" cy="457951"/>
          </a:xfrm>
          <a:prstGeom prst="rect">
            <a:avLst/>
          </a:prstGeom>
          <a:noFill/>
          <a:ln>
            <a:noFill/>
          </a:ln>
        </p:spPr>
      </p:pic>
      <p:sp>
        <p:nvSpPr>
          <p:cNvPr id="224" name="Google Shape;224;p33"/>
          <p:cNvSpPr txBox="1">
            <a:spLocks noGrp="1"/>
          </p:cNvSpPr>
          <p:nvPr>
            <p:ph type="dt" idx="10"/>
          </p:nvPr>
        </p:nvSpPr>
        <p:spPr>
          <a:xfrm>
            <a:off x="4633988" y="6234543"/>
            <a:ext cx="2743200" cy="36512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400"/>
              <a:buFont typeface="Quattrocento Sans"/>
              <a:buNone/>
              <a:defRPr sz="1800">
                <a:solidFill>
                  <a:schemeClr val="dk1"/>
                </a:solidFill>
                <a:latin typeface="Quattrocento Sans"/>
                <a:ea typeface="Quattrocento Sans"/>
                <a:cs typeface="Quattrocento Sans"/>
                <a:sym typeface="Quattrocento Sans"/>
              </a:defRPr>
            </a:lvl1pPr>
            <a:lvl2pPr marR="0" lvl="1" algn="l" rtl="0">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2pPr>
            <a:lvl3pPr marR="0" lvl="2" algn="l" rtl="0">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3pPr>
            <a:lvl4pPr marR="0" lvl="3" algn="l" rtl="0">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4pPr>
            <a:lvl5pPr marR="0" lvl="4" algn="l" rtl="0">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5pPr>
            <a:lvl6pPr marR="0" lvl="5" algn="l" rtl="0">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6pPr>
            <a:lvl7pPr marR="0" lvl="6" algn="l" rtl="0">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7pPr>
            <a:lvl8pPr marR="0" lvl="7" algn="l" rtl="0">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8pPr>
            <a:lvl9pPr marR="0" lvl="8" algn="l" rtl="0">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225" name="Google Shape;225;p33"/>
          <p:cNvSpPr txBox="1">
            <a:spLocks noGrp="1"/>
          </p:cNvSpPr>
          <p:nvPr>
            <p:ph type="sldNum" idx="12"/>
          </p:nvPr>
        </p:nvSpPr>
        <p:spPr>
          <a:xfrm>
            <a:off x="8610600" y="6234543"/>
            <a:ext cx="2743200" cy="365125"/>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Clr>
                <a:schemeClr val="dk1"/>
              </a:buClr>
              <a:buSzPts val="1800"/>
              <a:buFont typeface="Quattrocento Sans"/>
              <a:buNone/>
              <a:defRPr sz="1800">
                <a:solidFill>
                  <a:schemeClr val="dk1"/>
                </a:solidFill>
                <a:latin typeface="Quattrocento Sans"/>
                <a:ea typeface="Quattrocento Sans"/>
                <a:cs typeface="Quattrocento Sans"/>
                <a:sym typeface="Quattrocento Sans"/>
              </a:defRPr>
            </a:lvl1pPr>
            <a:lvl2pPr marL="0" marR="0" lvl="1" indent="0" algn="r" rtl="0">
              <a:spcBef>
                <a:spcPts val="0"/>
              </a:spcBef>
              <a:spcAft>
                <a:spcPts val="0"/>
              </a:spcAft>
              <a:buClr>
                <a:schemeClr val="dk1"/>
              </a:buClr>
              <a:buSzPts val="1800"/>
              <a:buFont typeface="Quattrocento Sans"/>
              <a:buNone/>
              <a:defRPr sz="1800">
                <a:solidFill>
                  <a:schemeClr val="dk1"/>
                </a:solidFill>
                <a:latin typeface="Quattrocento Sans"/>
                <a:ea typeface="Quattrocento Sans"/>
                <a:cs typeface="Quattrocento Sans"/>
                <a:sym typeface="Quattrocento Sans"/>
              </a:defRPr>
            </a:lvl2pPr>
            <a:lvl3pPr marL="0" marR="0" lvl="2" indent="0" algn="r" rtl="0">
              <a:spcBef>
                <a:spcPts val="0"/>
              </a:spcBef>
              <a:spcAft>
                <a:spcPts val="0"/>
              </a:spcAft>
              <a:buClr>
                <a:schemeClr val="dk1"/>
              </a:buClr>
              <a:buSzPts val="1800"/>
              <a:buFont typeface="Quattrocento Sans"/>
              <a:buNone/>
              <a:defRPr sz="1800">
                <a:solidFill>
                  <a:schemeClr val="dk1"/>
                </a:solidFill>
                <a:latin typeface="Quattrocento Sans"/>
                <a:ea typeface="Quattrocento Sans"/>
                <a:cs typeface="Quattrocento Sans"/>
                <a:sym typeface="Quattrocento Sans"/>
              </a:defRPr>
            </a:lvl3pPr>
            <a:lvl4pPr marL="0" marR="0" lvl="3" indent="0" algn="r" rtl="0">
              <a:spcBef>
                <a:spcPts val="0"/>
              </a:spcBef>
              <a:spcAft>
                <a:spcPts val="0"/>
              </a:spcAft>
              <a:buClr>
                <a:schemeClr val="dk1"/>
              </a:buClr>
              <a:buSzPts val="1800"/>
              <a:buFont typeface="Quattrocento Sans"/>
              <a:buNone/>
              <a:defRPr sz="1800">
                <a:solidFill>
                  <a:schemeClr val="dk1"/>
                </a:solidFill>
                <a:latin typeface="Quattrocento Sans"/>
                <a:ea typeface="Quattrocento Sans"/>
                <a:cs typeface="Quattrocento Sans"/>
                <a:sym typeface="Quattrocento Sans"/>
              </a:defRPr>
            </a:lvl4pPr>
            <a:lvl5pPr marL="0" marR="0" lvl="4" indent="0" algn="r" rtl="0">
              <a:spcBef>
                <a:spcPts val="0"/>
              </a:spcBef>
              <a:spcAft>
                <a:spcPts val="0"/>
              </a:spcAft>
              <a:buClr>
                <a:schemeClr val="dk1"/>
              </a:buClr>
              <a:buSzPts val="1800"/>
              <a:buFont typeface="Quattrocento Sans"/>
              <a:buNone/>
              <a:defRPr sz="1800">
                <a:solidFill>
                  <a:schemeClr val="dk1"/>
                </a:solidFill>
                <a:latin typeface="Quattrocento Sans"/>
                <a:ea typeface="Quattrocento Sans"/>
                <a:cs typeface="Quattrocento Sans"/>
                <a:sym typeface="Quattrocento Sans"/>
              </a:defRPr>
            </a:lvl5pPr>
            <a:lvl6pPr marL="0" marR="0" lvl="5" indent="0" algn="r" rtl="0">
              <a:spcBef>
                <a:spcPts val="0"/>
              </a:spcBef>
              <a:spcAft>
                <a:spcPts val="0"/>
              </a:spcAft>
              <a:buClr>
                <a:schemeClr val="dk1"/>
              </a:buClr>
              <a:buSzPts val="1800"/>
              <a:buFont typeface="Quattrocento Sans"/>
              <a:buNone/>
              <a:defRPr sz="1800">
                <a:solidFill>
                  <a:schemeClr val="dk1"/>
                </a:solidFill>
                <a:latin typeface="Quattrocento Sans"/>
                <a:ea typeface="Quattrocento Sans"/>
                <a:cs typeface="Quattrocento Sans"/>
                <a:sym typeface="Quattrocento Sans"/>
              </a:defRPr>
            </a:lvl6pPr>
            <a:lvl7pPr marL="0" marR="0" lvl="6" indent="0" algn="r" rtl="0">
              <a:spcBef>
                <a:spcPts val="0"/>
              </a:spcBef>
              <a:spcAft>
                <a:spcPts val="0"/>
              </a:spcAft>
              <a:buClr>
                <a:schemeClr val="dk1"/>
              </a:buClr>
              <a:buSzPts val="1800"/>
              <a:buFont typeface="Quattrocento Sans"/>
              <a:buNone/>
              <a:defRPr sz="1800">
                <a:solidFill>
                  <a:schemeClr val="dk1"/>
                </a:solidFill>
                <a:latin typeface="Quattrocento Sans"/>
                <a:ea typeface="Quattrocento Sans"/>
                <a:cs typeface="Quattrocento Sans"/>
                <a:sym typeface="Quattrocento Sans"/>
              </a:defRPr>
            </a:lvl7pPr>
            <a:lvl8pPr marL="0" marR="0" lvl="7" indent="0" algn="r" rtl="0">
              <a:spcBef>
                <a:spcPts val="0"/>
              </a:spcBef>
              <a:spcAft>
                <a:spcPts val="0"/>
              </a:spcAft>
              <a:buClr>
                <a:schemeClr val="dk1"/>
              </a:buClr>
              <a:buSzPts val="1800"/>
              <a:buFont typeface="Quattrocento Sans"/>
              <a:buNone/>
              <a:defRPr sz="1800">
                <a:solidFill>
                  <a:schemeClr val="dk1"/>
                </a:solidFill>
                <a:latin typeface="Quattrocento Sans"/>
                <a:ea typeface="Quattrocento Sans"/>
                <a:cs typeface="Quattrocento Sans"/>
                <a:sym typeface="Quattrocento Sans"/>
              </a:defRPr>
            </a:lvl8pPr>
            <a:lvl9pPr marL="0" marR="0" lvl="8" indent="0" algn="r" rtl="0">
              <a:spcBef>
                <a:spcPts val="0"/>
              </a:spcBef>
              <a:spcAft>
                <a:spcPts val="0"/>
              </a:spcAft>
              <a:buClr>
                <a:schemeClr val="dk1"/>
              </a:buClr>
              <a:buSzPts val="1800"/>
              <a:buFont typeface="Quattrocento Sans"/>
              <a:buNone/>
              <a:defRPr sz="1800">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9543230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226"/>
        <p:cNvGrpSpPr/>
        <p:nvPr/>
      </p:nvGrpSpPr>
      <p:grpSpPr>
        <a:xfrm>
          <a:off x="0" y="0"/>
          <a:ext cx="0" cy="0"/>
          <a:chOff x="0" y="0"/>
          <a:chExt cx="0" cy="0"/>
        </a:xfrm>
      </p:grpSpPr>
      <p:sp>
        <p:nvSpPr>
          <p:cNvPr id="227" name="Google Shape;227;p3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8" name="Google Shape;228;p3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29" name="Google Shape;229;p34"/>
          <p:cNvPicPr preferRelativeResize="0"/>
          <p:nvPr/>
        </p:nvPicPr>
        <p:blipFill rotWithShape="1">
          <a:blip r:embed="rId2">
            <a:alphaModFix/>
          </a:blip>
          <a:srcRect/>
          <a:stretch/>
        </p:blipFill>
        <p:spPr>
          <a:xfrm rot="5400000">
            <a:off x="-947665" y="1333251"/>
            <a:ext cx="2737153" cy="457951"/>
          </a:xfrm>
          <a:prstGeom prst="rect">
            <a:avLst/>
          </a:prstGeom>
          <a:noFill/>
          <a:ln>
            <a:noFill/>
          </a:ln>
        </p:spPr>
      </p:pic>
    </p:spTree>
    <p:extLst>
      <p:ext uri="{BB962C8B-B14F-4D97-AF65-F5344CB8AC3E}">
        <p14:creationId xmlns:p14="http://schemas.microsoft.com/office/powerpoint/2010/main" val="1719883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Slide 3">
    <p:spTree>
      <p:nvGrpSpPr>
        <p:cNvPr id="1" name=""/>
        <p:cNvGrpSpPr/>
        <p:nvPr/>
      </p:nvGrpSpPr>
      <p:grpSpPr>
        <a:xfrm>
          <a:off x="0" y="0"/>
          <a:ext cx="0" cy="0"/>
          <a:chOff x="0" y="0"/>
          <a:chExt cx="0" cy="0"/>
        </a:xfrm>
      </p:grpSpPr>
      <p:sp>
        <p:nvSpPr>
          <p:cNvPr id="2" name="Title 1"/>
          <p:cNvSpPr>
            <a:spLocks noGrp="1"/>
          </p:cNvSpPr>
          <p:nvPr>
            <p:ph type="title"/>
          </p:nvPr>
        </p:nvSpPr>
        <p:spPr>
          <a:xfrm>
            <a:off x="803031" y="4462341"/>
            <a:ext cx="10515600" cy="1325563"/>
          </a:xfrm>
        </p:spPr>
        <p:txBody>
          <a:bodyPr/>
          <a:lstStyle>
            <a:lvl1pPr>
              <a:defRPr baseline="0"/>
            </a:lvl1pPr>
          </a:lstStyle>
          <a:p>
            <a:endParaRPr lang="en-US"/>
          </a:p>
        </p:txBody>
      </p:sp>
      <p:sp>
        <p:nvSpPr>
          <p:cNvPr id="5" name="Picture Placeholder 4"/>
          <p:cNvSpPr>
            <a:spLocks noGrp="1"/>
          </p:cNvSpPr>
          <p:nvPr>
            <p:ph type="pic" sz="quarter" idx="10"/>
          </p:nvPr>
        </p:nvSpPr>
        <p:spPr>
          <a:xfrm>
            <a:off x="0" y="0"/>
            <a:ext cx="12192000" cy="3921125"/>
          </a:xfrm>
        </p:spPr>
        <p:txBody>
          <a:bodyPr/>
          <a:lstStyle>
            <a:lvl1pPr marL="0" indent="0">
              <a:buNone/>
              <a:defRPr/>
            </a:lvl1pPr>
          </a:lstStyle>
          <a:p>
            <a:endParaRPr lang="en-US"/>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9727" b="13875"/>
          <a:stretch/>
        </p:blipFill>
        <p:spPr>
          <a:xfrm>
            <a:off x="0" y="0"/>
            <a:ext cx="12192000" cy="3949019"/>
          </a:xfrm>
          <a:prstGeom prst="rect">
            <a:avLst/>
          </a:prstGeom>
        </p:spPr>
      </p:pic>
      <p:sp>
        <p:nvSpPr>
          <p:cNvPr id="6" name="Rectangle 5"/>
          <p:cNvSpPr/>
          <p:nvPr userDrawn="1"/>
        </p:nvSpPr>
        <p:spPr>
          <a:xfrm>
            <a:off x="0" y="-27895"/>
            <a:ext cx="12192000" cy="3976914"/>
          </a:xfrm>
          <a:prstGeom prst="rect">
            <a:avLst/>
          </a:prstGeom>
          <a:solidFill>
            <a:srgbClr val="FBC639">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8098791"/>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Slide 4">
    <p:spTree>
      <p:nvGrpSpPr>
        <p:cNvPr id="1" name=""/>
        <p:cNvGrpSpPr/>
        <p:nvPr/>
      </p:nvGrpSpPr>
      <p:grpSpPr>
        <a:xfrm>
          <a:off x="0" y="0"/>
          <a:ext cx="0" cy="0"/>
          <a:chOff x="0" y="0"/>
          <a:chExt cx="0" cy="0"/>
        </a:xfrm>
      </p:grpSpPr>
      <p:sp>
        <p:nvSpPr>
          <p:cNvPr id="2" name="Title 1"/>
          <p:cNvSpPr>
            <a:spLocks noGrp="1"/>
          </p:cNvSpPr>
          <p:nvPr>
            <p:ph type="title"/>
          </p:nvPr>
        </p:nvSpPr>
        <p:spPr>
          <a:xfrm>
            <a:off x="803031" y="4462341"/>
            <a:ext cx="10515600" cy="1325563"/>
          </a:xfrm>
        </p:spPr>
        <p:txBody>
          <a:bodyPr/>
          <a:lstStyle>
            <a:lvl1pPr>
              <a:defRPr baseline="0"/>
            </a:lvl1pPr>
          </a:lstStyle>
          <a:p>
            <a:endParaRPr lang="en-US"/>
          </a:p>
        </p:txBody>
      </p:sp>
      <p:sp>
        <p:nvSpPr>
          <p:cNvPr id="5" name="Picture Placeholder 4"/>
          <p:cNvSpPr>
            <a:spLocks noGrp="1"/>
          </p:cNvSpPr>
          <p:nvPr>
            <p:ph type="pic" sz="quarter" idx="10"/>
          </p:nvPr>
        </p:nvSpPr>
        <p:spPr>
          <a:xfrm>
            <a:off x="0" y="0"/>
            <a:ext cx="12192000" cy="3921125"/>
          </a:xfrm>
        </p:spPr>
        <p:txBody>
          <a:bodyPr/>
          <a:lstStyle>
            <a:lvl1pPr marL="0" indent="0">
              <a:buNone/>
              <a:defRPr/>
            </a:lvl1pPr>
          </a:lstStyle>
          <a:p>
            <a:endParaRPr lang="en-US"/>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1" t="28183" r="-283" b="23686"/>
          <a:stretch/>
        </p:blipFill>
        <p:spPr>
          <a:xfrm>
            <a:off x="-1" y="18854"/>
            <a:ext cx="12226565" cy="3912123"/>
          </a:xfrm>
          <a:prstGeom prst="rect">
            <a:avLst/>
          </a:prstGeom>
        </p:spPr>
      </p:pic>
      <p:sp>
        <p:nvSpPr>
          <p:cNvPr id="6" name="Rectangle 5"/>
          <p:cNvSpPr/>
          <p:nvPr userDrawn="1"/>
        </p:nvSpPr>
        <p:spPr>
          <a:xfrm>
            <a:off x="-2" y="0"/>
            <a:ext cx="12226566" cy="3945874"/>
          </a:xfrm>
          <a:prstGeom prst="rect">
            <a:avLst/>
          </a:prstGeom>
          <a:solidFill>
            <a:srgbClr val="FBC639">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9393109"/>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Slide Alt">
    <p:spTree>
      <p:nvGrpSpPr>
        <p:cNvPr id="1" name=""/>
        <p:cNvGrpSpPr/>
        <p:nvPr/>
      </p:nvGrpSpPr>
      <p:grpSpPr>
        <a:xfrm>
          <a:off x="0" y="0"/>
          <a:ext cx="0" cy="0"/>
          <a:chOff x="0" y="0"/>
          <a:chExt cx="0" cy="0"/>
        </a:xfrm>
      </p:grpSpPr>
      <p:sp>
        <p:nvSpPr>
          <p:cNvPr id="6" name="Rectangle 5"/>
          <p:cNvSpPr/>
          <p:nvPr userDrawn="1"/>
        </p:nvSpPr>
        <p:spPr>
          <a:xfrm>
            <a:off x="-188686" y="-203200"/>
            <a:ext cx="6299200" cy="7264400"/>
          </a:xfrm>
          <a:prstGeom prst="rect">
            <a:avLst/>
          </a:prstGeom>
          <a:solidFill>
            <a:srgbClr val="404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userDrawn="1"/>
        </p:nvSpPr>
        <p:spPr>
          <a:xfrm>
            <a:off x="638629" y="2873829"/>
            <a:ext cx="4876800" cy="646331"/>
          </a:xfrm>
          <a:prstGeom prst="rect">
            <a:avLst/>
          </a:prstGeom>
          <a:noFill/>
        </p:spPr>
        <p:txBody>
          <a:bodyPr wrap="square" rtlCol="0">
            <a:spAutoFit/>
          </a:bodyPr>
          <a:lstStyle/>
          <a:p>
            <a:r>
              <a:rPr lang="en-US" sz="3600" b="1">
                <a:solidFill>
                  <a:srgbClr val="F7F5EB"/>
                </a:solidFill>
                <a:latin typeface="Segoe UI" panose="020B0502040204020203" pitchFamily="34" charset="0"/>
                <a:cs typeface="Segoe UI" panose="020B0502040204020203" pitchFamily="34" charset="0"/>
              </a:rPr>
              <a:t>Section Title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8629" y="5678455"/>
            <a:ext cx="4864704" cy="813910"/>
          </a:xfrm>
          <a:prstGeom prst="rect">
            <a:avLst/>
          </a:prstGeom>
        </p:spPr>
      </p:pic>
      <p:sp>
        <p:nvSpPr>
          <p:cNvPr id="9" name="Content Placeholder 2"/>
          <p:cNvSpPr txBox="1">
            <a:spLocks/>
          </p:cNvSpPr>
          <p:nvPr userDrawn="1"/>
        </p:nvSpPr>
        <p:spPr>
          <a:xfrm>
            <a:off x="6571343" y="698160"/>
            <a:ext cx="5181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rgbClr val="40403D"/>
                </a:solidFill>
                <a:latin typeface="Segoe UI" panose="020B0502040204020203" pitchFamily="34" charset="0"/>
                <a:cs typeface="Segoe UI" panose="020B0502040204020203" pitchFamily="34" charset="0"/>
              </a:rPr>
              <a:t>Edit Master text styles</a:t>
            </a:r>
          </a:p>
          <a:p>
            <a:pPr lvl="1"/>
            <a:r>
              <a:rPr lang="en-US">
                <a:solidFill>
                  <a:srgbClr val="40403D"/>
                </a:solidFill>
                <a:latin typeface="Segoe UI" panose="020B0502040204020203" pitchFamily="34" charset="0"/>
                <a:cs typeface="Segoe UI" panose="020B0502040204020203" pitchFamily="34" charset="0"/>
              </a:rPr>
              <a:t>Second level</a:t>
            </a:r>
          </a:p>
          <a:p>
            <a:pPr lvl="2"/>
            <a:r>
              <a:rPr lang="en-US">
                <a:solidFill>
                  <a:srgbClr val="40403D"/>
                </a:solidFill>
                <a:latin typeface="Segoe UI" panose="020B0502040204020203" pitchFamily="34" charset="0"/>
                <a:cs typeface="Segoe UI" panose="020B0502040204020203" pitchFamily="34" charset="0"/>
              </a:rPr>
              <a:t>Third level</a:t>
            </a:r>
          </a:p>
          <a:p>
            <a:pPr lvl="3"/>
            <a:r>
              <a:rPr lang="en-US">
                <a:solidFill>
                  <a:srgbClr val="40403D"/>
                </a:solidFill>
                <a:latin typeface="Segoe UI" panose="020B0502040204020203" pitchFamily="34" charset="0"/>
                <a:cs typeface="Segoe UI" panose="020B0502040204020203" pitchFamily="34" charset="0"/>
              </a:rPr>
              <a:t>Fourth level</a:t>
            </a:r>
          </a:p>
          <a:p>
            <a:pPr lvl="4"/>
            <a:r>
              <a:rPr lang="en-US">
                <a:solidFill>
                  <a:srgbClr val="40403D"/>
                </a:solidFill>
                <a:latin typeface="Segoe UI" panose="020B0502040204020203" pitchFamily="34" charset="0"/>
                <a:cs typeface="Segoe UI" panose="020B0502040204020203" pitchFamily="34" charset="0"/>
              </a:rPr>
              <a:t>Fifth level</a:t>
            </a:r>
          </a:p>
        </p:txBody>
      </p:sp>
    </p:spTree>
    <p:extLst>
      <p:ext uri="{BB962C8B-B14F-4D97-AF65-F5344CB8AC3E}">
        <p14:creationId xmlns:p14="http://schemas.microsoft.com/office/powerpoint/2010/main" val="1512362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42558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2" name="Date Placeholder 5"/>
          <p:cNvSpPr>
            <a:spLocks noGrp="1"/>
          </p:cNvSpPr>
          <p:nvPr>
            <p:ph type="dt" sz="half" idx="10"/>
          </p:nvPr>
        </p:nvSpPr>
        <p:spPr>
          <a:xfrm>
            <a:off x="4633988" y="6234543"/>
            <a:ext cx="2743200" cy="365125"/>
          </a:xfrm>
          <a:prstGeom prst="rect">
            <a:avLst/>
          </a:prstGeom>
        </p:spPr>
        <p:txBody>
          <a:bodyPr/>
          <a:lstStyle>
            <a:lvl1pPr algn="ctr">
              <a:defRPr/>
            </a:lvl1pPr>
          </a:lstStyle>
          <a:p>
            <a:endParaRPr lang="en-US"/>
          </a:p>
        </p:txBody>
      </p:sp>
      <p:sp>
        <p:nvSpPr>
          <p:cNvPr id="13" name="Slide Number Placeholder 7"/>
          <p:cNvSpPr>
            <a:spLocks noGrp="1"/>
          </p:cNvSpPr>
          <p:nvPr>
            <p:ph type="sldNum" sz="quarter" idx="12"/>
          </p:nvPr>
        </p:nvSpPr>
        <p:spPr>
          <a:xfrm>
            <a:off x="8610600" y="6234543"/>
            <a:ext cx="2743200" cy="365125"/>
          </a:xfrm>
          <a:prstGeom prst="rect">
            <a:avLst/>
          </a:prstGeom>
        </p:spPr>
        <p:txBody>
          <a:bodyPr/>
          <a:lstStyle/>
          <a:p>
            <a:fld id="{37BE888B-438C-4896-AE45-D605BA6EAF48}" type="slidenum">
              <a:rPr lang="en-US" smtClean="0"/>
              <a:t>‹#›</a:t>
            </a:fld>
            <a:endParaRPr lang="en-US"/>
          </a:p>
        </p:txBody>
      </p:sp>
    </p:spTree>
    <p:extLst>
      <p:ext uri="{BB962C8B-B14F-4D97-AF65-F5344CB8AC3E}">
        <p14:creationId xmlns:p14="http://schemas.microsoft.com/office/powerpoint/2010/main" val="1092302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2.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3" Type="http://schemas.openxmlformats.org/officeDocument/2006/relationships/slideLayout" Target="../slideLayouts/slideLayout36.xml"/><Relationship Id="rId21" Type="http://schemas.openxmlformats.org/officeDocument/2006/relationships/theme" Target="../theme/theme3.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5885426"/>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30"/>
        <p:cNvGrpSpPr/>
        <p:nvPr/>
      </p:nvGrpSpPr>
      <p:grpSpPr>
        <a:xfrm>
          <a:off x="0" y="0"/>
          <a:ext cx="0" cy="0"/>
          <a:chOff x="0" y="0"/>
          <a:chExt cx="0" cy="0"/>
        </a:xfrm>
      </p:grpSpPr>
      <p:sp>
        <p:nvSpPr>
          <p:cNvPr id="231" name="Google Shape;231;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Quattrocento Sans"/>
              <a:buNone/>
              <a:defRPr sz="4400" b="0" i="0" u="none" strike="noStrike" cap="none">
                <a:solidFill>
                  <a:schemeClr val="dk1"/>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32" name="Google Shape;232;p3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Quattrocento Sans"/>
                <a:ea typeface="Quattrocento Sans"/>
                <a:cs typeface="Quattrocento Sans"/>
                <a:sym typeface="Quattrocento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3" name="Google Shape;233;p35"/>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7616399"/>
      </p:ext>
    </p:extLst>
  </p:cSld>
  <p:clrMap bg1="lt1" tx1="dk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7"/>
        <p:cNvGrpSpPr/>
        <p:nvPr/>
      </p:nvGrpSpPr>
      <p:grpSpPr>
        <a:xfrm>
          <a:off x="0" y="0"/>
          <a:ext cx="0" cy="0"/>
          <a:chOff x="0" y="0"/>
          <a:chExt cx="0" cy="0"/>
        </a:xfrm>
      </p:grpSpPr>
      <p:sp>
        <p:nvSpPr>
          <p:cNvPr id="98" name="Google Shape;98;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Quattrocento Sans"/>
              <a:buNone/>
              <a:defRPr sz="4400" b="0" i="0" u="none" strike="noStrike" cap="none">
                <a:solidFill>
                  <a:schemeClr val="dk1"/>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9" name="Google Shape;99;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Quattrocento Sans"/>
                <a:ea typeface="Quattrocento Sans"/>
                <a:cs typeface="Quattrocento Sans"/>
                <a:sym typeface="Quattrocento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Tree>
    <p:extLst>
      <p:ext uri="{BB962C8B-B14F-4D97-AF65-F5344CB8AC3E}">
        <p14:creationId xmlns:p14="http://schemas.microsoft.com/office/powerpoint/2010/main" val="3115377711"/>
      </p:ext>
    </p:extLst>
  </p:cSld>
  <p:clrMap bg1="lt1" tx1="dk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hyperlink" Target="https://www.k12.wa.us/sites/default/files/public/specialed/pubdocs/WA-Roadmap-SpEd-Recovery-Services-2021.pdf" TargetMode="External"/><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hyperlink" Target="https://www.k12.wa.us/sites/default/files/public/specialed/pubdocs/WA-Roadmap-SpEd-Recovery-Services-2021.pdf" TargetMode="External"/><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hyperlink" Target="https://www.k12.wa.us/sites/default/files/public/specialed/pubdocs/WA-Roadmap-SpEd-Recovery-Services-2021.pdf" TargetMode="External"/><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21.xml"/><Relationship Id="rId4" Type="http://schemas.openxmlformats.org/officeDocument/2006/relationships/hyperlink" Target="https://www.k12.wa.us/sites/default/files/public/specialed/pubdocs/WA-Roadmap-SpEd-Recovery-Services-2021.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k12.wa.us/sites/default/files/public/specialed/pubdocs/WA-Roadmap-SpEd-Recovery-Services-2021.pdf" TargetMode="External"/><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hyperlink" Target="https://www.k12.wa.us/sites/default/files/public/specialed/pubdocs/WA-Roadmap-SpEd-Recovery-Services-2021.pdf" TargetMode="External"/><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hyperlink" Target="https://www.k12.wa.us/sites/default/files/public/specialed/pubdocs/WA-Roadmap-SpEd-Recovery-Services-2021.pdf" TargetMode="External"/><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hyperlink" Target="https://www.k12.wa.us/sites/default/files/public/specialed/pubdocs/WA-Roadmap-SpEd-Recovery-Services-2021.pdf" TargetMode="External"/><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6.xml"/><Relationship Id="rId1" Type="http://schemas.openxmlformats.org/officeDocument/2006/relationships/slideLayout" Target="../slideLayouts/slideLayout2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hyperlink" Target="mailto:Michelle.Matakas@k12.wa.us" TargetMode="External"/><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hyperlink" Target="https://us02web.zoom.us/webinar/register/WN_TfrO7yG_Q02ZHBQN-I9IxQ" TargetMode="External"/><Relationship Id="rId2" Type="http://schemas.openxmlformats.org/officeDocument/2006/relationships/notesSlide" Target="../notesSlides/notesSlide32.xml"/><Relationship Id="rId1" Type="http://schemas.openxmlformats.org/officeDocument/2006/relationships/slideLayout" Target="../slideLayouts/slideLayout24.xml"/><Relationship Id="rId4" Type="http://schemas.openxmlformats.org/officeDocument/2006/relationships/hyperlink" Target="https://www.k12.wa.us/sites/default/files/public/specialed/monthlyupdates/2021-OSPI-SpEd-Leg-Session-Rept.pdf"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3.xml"/><Relationship Id="rId1" Type="http://schemas.openxmlformats.org/officeDocument/2006/relationships/slideLayout" Target="../slideLayouts/slideLayout24.xml"/><Relationship Id="rId4" Type="http://schemas.openxmlformats.org/officeDocument/2006/relationships/hyperlink" Target="https://media.istockphoto.com/photos/red-flag-with-question-mark-on-map-background-3d-rendering-picture-id537276026"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hyperlink" Target="mailto:tania.may@k12.wa.us" TargetMode="External"/><Relationship Id="rId7" Type="http://schemas.openxmlformats.org/officeDocument/2006/relationships/hyperlink" Target="mailto:jennifer.story@k12.wa.us" TargetMode="External"/><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30.png"/><Relationship Id="rId5" Type="http://schemas.openxmlformats.org/officeDocument/2006/relationships/hyperlink" Target="mailto:alexandra.toney@k12.wa.us" TargetMode="External"/><Relationship Id="rId10" Type="http://schemas.openxmlformats.org/officeDocument/2006/relationships/image" Target="../media/image32.png"/><Relationship Id="rId4" Type="http://schemas.openxmlformats.org/officeDocument/2006/relationships/image" Target="../media/image29.jpeg"/><Relationship Id="rId9" Type="http://schemas.openxmlformats.org/officeDocument/2006/relationships/hyperlink" Target="mailto:cinda@seattleu.edu"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hyperlink" Target="https://us02web.zoom.us/webinar/register/WN_TfrO7yG_Q02ZHBQN-I9IxQ" TargetMode="External"/><Relationship Id="rId5" Type="http://schemas.openxmlformats.org/officeDocument/2006/relationships/hyperlink" Target="https://nam02.safelinks.protection.outlook.com/?url=https%3A%2F%2Fsurvey.alchemer.com%2Fs3%2F6338255%2FHighest-Priority-Needs-for-Students-with-Disabilities-Related-to-COVID-19&amp;data=04%7C01%7CGlenna.Gallo%40k12.wa.us%7C15e486037f4b484822af08d91556fab5%7Cb2fe5ccf10a546feae45a0267412af7a%7C0%7C0%7C637564285574517246%7CUnknown%7CTWFpbGZsb3d8eyJWIjoiMC4wLjAwMDAiLCJQIjoiV2luMzIiLCJBTiI6Ik1haWwiLCJXVCI6Mn0%3D%7C1000&amp;sdata=WdtI1I7jMR%2B%2Fd6%2FaPV7xjvr0RP2tKjgnTl5OSow%2FR%2BY%3D&amp;reserved=0" TargetMode="External"/><Relationship Id="rId4" Type="http://schemas.openxmlformats.org/officeDocument/2006/relationships/image" Target="../media/image34.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www.k12.wa.us/sites/default/files/public/communications/2021docs/OSPI-Academic-and-Student-Well-Being-Recovery-Plan-Planning-Guide.pdf" TargetMode="External"/><Relationship Id="rId7" Type="http://schemas.openxmlformats.org/officeDocument/2006/relationships/diagramColors" Target="../diagrams/colors1.xml"/><Relationship Id="rId12" Type="http://schemas.openxmlformats.org/officeDocument/2006/relationships/image" Target="../media/image39.sv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diagramQuickStyle" Target="../diagrams/quickStyle1.xml"/><Relationship Id="rId11" Type="http://schemas.openxmlformats.org/officeDocument/2006/relationships/image" Target="../media/image38.png"/><Relationship Id="rId5" Type="http://schemas.openxmlformats.org/officeDocument/2006/relationships/diagramLayout" Target="../diagrams/layout1.xml"/><Relationship Id="rId10" Type="http://schemas.openxmlformats.org/officeDocument/2006/relationships/image" Target="../media/image37.svg"/><Relationship Id="rId4" Type="http://schemas.openxmlformats.org/officeDocument/2006/relationships/diagramData" Target="../diagrams/data1.xml"/><Relationship Id="rId9"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2" name="Title 1">
            <a:extLst>
              <a:ext uri="{FF2B5EF4-FFF2-40B4-BE49-F238E27FC236}">
                <a16:creationId xmlns:a16="http://schemas.microsoft.com/office/drawing/2014/main" id="{98ACDDEE-6407-4BB0-9055-B178D44F3642}"/>
              </a:ext>
            </a:extLst>
          </p:cNvPr>
          <p:cNvSpPr>
            <a:spLocks noGrp="1"/>
          </p:cNvSpPr>
          <p:nvPr>
            <p:ph type="title"/>
          </p:nvPr>
        </p:nvSpPr>
        <p:spPr>
          <a:xfrm>
            <a:off x="838200" y="-1325563"/>
            <a:ext cx="10515600" cy="1325563"/>
          </a:xfrm>
        </p:spPr>
        <p:txBody>
          <a:bodyPr spcFirstLastPara="1" wrap="square" lIns="91425" tIns="45700" rIns="91425" bIns="45700" anchor="b" anchorCtr="0">
            <a:noAutofit/>
          </a:bodyPr>
          <a:lstStyle/>
          <a:p>
            <a:r>
              <a:rPr lang="en-US"/>
              <a:t>Welcome</a:t>
            </a:r>
          </a:p>
        </p:txBody>
      </p:sp>
      <p:sp>
        <p:nvSpPr>
          <p:cNvPr id="410" name="Google Shape;410;p61"/>
          <p:cNvSpPr txBox="1">
            <a:spLocks noGrp="1"/>
          </p:cNvSpPr>
          <p:nvPr>
            <p:ph type="body" idx="4294967295"/>
          </p:nvPr>
        </p:nvSpPr>
        <p:spPr>
          <a:xfrm>
            <a:off x="1501548" y="3441353"/>
            <a:ext cx="9188902" cy="2405062"/>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1200"/>
              </a:spcAft>
              <a:buNone/>
            </a:pPr>
            <a:r>
              <a:rPr lang="en-US" sz="3200">
                <a:solidFill>
                  <a:srgbClr val="40403D"/>
                </a:solidFill>
                <a:latin typeface="Segoe UI"/>
                <a:ea typeface="Calibri"/>
                <a:cs typeface="Segoe UI"/>
                <a:sym typeface="Calibri"/>
              </a:rPr>
              <a:t>Thank you for joining us today to discuss transition recovery services!</a:t>
            </a:r>
          </a:p>
          <a:p>
            <a:pPr marL="0" lvl="0" indent="0" algn="ctr" rtl="0">
              <a:lnSpc>
                <a:spcPct val="100000"/>
              </a:lnSpc>
              <a:spcBef>
                <a:spcPts val="0"/>
              </a:spcBef>
              <a:spcAft>
                <a:spcPts val="1200"/>
              </a:spcAft>
              <a:buNone/>
            </a:pPr>
            <a:r>
              <a:rPr lang="en-US" sz="3200">
                <a:solidFill>
                  <a:srgbClr val="40403D"/>
                </a:solidFill>
                <a:latin typeface="Segoe UI"/>
                <a:ea typeface="Calibri"/>
                <a:cs typeface="Segoe UI"/>
                <a:sym typeface="Calibri"/>
              </a:rPr>
              <a:t>We will begin the webinar in a few minutes.</a:t>
            </a:r>
            <a:endParaRPr lang="en-US">
              <a:latin typeface="Segoe UI" panose="020B0502040204020203" pitchFamily="34" charset="0"/>
              <a:ea typeface="Calibri"/>
              <a:cs typeface="Segoe UI" panose="020B0502040204020203" pitchFamily="34" charset="0"/>
              <a:sym typeface="Calibri"/>
            </a:endParaRPr>
          </a:p>
        </p:txBody>
      </p:sp>
      <p:pic>
        <p:nvPicPr>
          <p:cNvPr id="1026" name="Picture 2" descr="A &quot;welcome&quot; banner on maps shaped like flags.">
            <a:extLst>
              <a:ext uri="{FF2B5EF4-FFF2-40B4-BE49-F238E27FC236}">
                <a16:creationId xmlns:a16="http://schemas.microsoft.com/office/drawing/2014/main" id="{190A1AC6-D20E-41D7-8FE7-826971FF99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0878"/>
          <a:stretch/>
        </p:blipFill>
        <p:spPr bwMode="auto">
          <a:xfrm>
            <a:off x="1233714" y="525964"/>
            <a:ext cx="9724571" cy="22882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70CEC-A2A6-494C-A196-1EA7AC2A594A}"/>
              </a:ext>
            </a:extLst>
          </p:cNvPr>
          <p:cNvSpPr>
            <a:spLocks noGrp="1"/>
          </p:cNvSpPr>
          <p:nvPr>
            <p:ph type="title"/>
          </p:nvPr>
        </p:nvSpPr>
        <p:spPr>
          <a:xfrm>
            <a:off x="838200" y="365126"/>
            <a:ext cx="10515600" cy="722270"/>
          </a:xfrm>
        </p:spPr>
        <p:txBody>
          <a:bodyPr>
            <a:normAutofit/>
          </a:bodyPr>
          <a:lstStyle/>
          <a:p>
            <a:r>
              <a:rPr lang="en-US">
                <a:cs typeface="Segoe UI"/>
              </a:rPr>
              <a:t>What are Recovery Services?</a:t>
            </a:r>
            <a:endParaRPr lang="en-US"/>
          </a:p>
        </p:txBody>
      </p:sp>
      <p:sp>
        <p:nvSpPr>
          <p:cNvPr id="6" name="Slide Number Placeholder 5">
            <a:extLst>
              <a:ext uri="{FF2B5EF4-FFF2-40B4-BE49-F238E27FC236}">
                <a16:creationId xmlns:a16="http://schemas.microsoft.com/office/drawing/2014/main" id="{C1446649-4CAA-4097-99CC-9AA90FCBF67C}"/>
              </a:ext>
              <a:ext uri="{C183D7F6-B498-43B3-948B-1728B52AA6E4}">
                <adec:decorative xmlns:adec="http://schemas.microsoft.com/office/drawing/2017/decorative" val="1"/>
              </a:ext>
            </a:extLst>
          </p:cNvPr>
          <p:cNvSpPr>
            <a:spLocks noGrp="1"/>
          </p:cNvSpPr>
          <p:nvPr>
            <p:ph type="sldNum"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3" name="Content Placeholder 2">
            <a:extLst>
              <a:ext uri="{FF2B5EF4-FFF2-40B4-BE49-F238E27FC236}">
                <a16:creationId xmlns:a16="http://schemas.microsoft.com/office/drawing/2014/main" id="{3530AE32-771B-461D-8CFA-64E97C8242B7}"/>
              </a:ext>
            </a:extLst>
          </p:cNvPr>
          <p:cNvSpPr>
            <a:spLocks noGrp="1"/>
          </p:cNvSpPr>
          <p:nvPr>
            <p:ph idx="4294967295"/>
          </p:nvPr>
        </p:nvSpPr>
        <p:spPr>
          <a:xfrm>
            <a:off x="193828" y="1562754"/>
            <a:ext cx="11811329" cy="4686073"/>
          </a:xfrm>
        </p:spPr>
        <p:txBody>
          <a:bodyPr vert="horz" lIns="91440" tIns="45720" rIns="91440" bIns="45720" rtlCol="0" anchor="t">
            <a:noAutofit/>
          </a:bodyPr>
          <a:lstStyle/>
          <a:p>
            <a:pPr marL="464820" indent="-464820">
              <a:lnSpc>
                <a:spcPct val="100000"/>
              </a:lnSpc>
              <a:spcBef>
                <a:spcPts val="0"/>
              </a:spcBef>
              <a:spcAft>
                <a:spcPts val="1800"/>
              </a:spcAft>
              <a:buFont typeface="Wingdings" panose="05000000000000000000" pitchFamily="2" charset="2"/>
              <a:buChar char="v"/>
            </a:pPr>
            <a:r>
              <a:rPr lang="en-US" sz="2400">
                <a:ea typeface="+mn-lt"/>
                <a:cs typeface="+mn-lt"/>
              </a:rPr>
              <a:t>Recovery Services are additional services to address lack of appropriate progress on IEP goals due to missed or limited services or for other reasons as a result of the pandemic.</a:t>
            </a:r>
            <a:endParaRPr lang="en-US" sz="2400"/>
          </a:p>
          <a:p>
            <a:pPr marL="464820" indent="-464820">
              <a:lnSpc>
                <a:spcPct val="100000"/>
              </a:lnSpc>
              <a:spcBef>
                <a:spcPts val="0"/>
              </a:spcBef>
              <a:spcAft>
                <a:spcPts val="1800"/>
              </a:spcAft>
              <a:buFont typeface="Wingdings" panose="05000000000000000000" pitchFamily="2" charset="2"/>
              <a:buChar char="v"/>
            </a:pPr>
            <a:r>
              <a:rPr lang="en-US" sz="2400">
                <a:ea typeface="+mn-lt"/>
                <a:cs typeface="+mn-lt"/>
              </a:rPr>
              <a:t>Guidance link: </a:t>
            </a:r>
            <a:r>
              <a:rPr lang="en-US" sz="2400">
                <a:hlinkClick r:id="rId3"/>
              </a:rPr>
              <a:t>Washington’s Roadmap for Special Education Recovery Services: 2021 &amp; Beyond</a:t>
            </a:r>
          </a:p>
          <a:p>
            <a:pPr marL="464820" indent="-464820">
              <a:lnSpc>
                <a:spcPct val="100000"/>
              </a:lnSpc>
              <a:spcBef>
                <a:spcPts val="0"/>
              </a:spcBef>
              <a:spcAft>
                <a:spcPts val="1800"/>
              </a:spcAft>
              <a:buFont typeface="Wingdings" panose="05000000000000000000" pitchFamily="2" charset="2"/>
              <a:buChar char="v"/>
            </a:pPr>
            <a:r>
              <a:rPr lang="en-US" sz="2400">
                <a:ea typeface="+mn-lt"/>
                <a:cs typeface="+mn-lt"/>
              </a:rPr>
              <a:t>Districts will need to have recovery services discussions during IEP team meetings over the next year (at least).</a:t>
            </a:r>
          </a:p>
        </p:txBody>
      </p:sp>
    </p:spTree>
    <p:extLst>
      <p:ext uri="{BB962C8B-B14F-4D97-AF65-F5344CB8AC3E}">
        <p14:creationId xmlns:p14="http://schemas.microsoft.com/office/powerpoint/2010/main" val="2071484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70CEC-A2A6-494C-A196-1EA7AC2A594A}"/>
              </a:ext>
            </a:extLst>
          </p:cNvPr>
          <p:cNvSpPr>
            <a:spLocks noGrp="1"/>
          </p:cNvSpPr>
          <p:nvPr>
            <p:ph type="title"/>
          </p:nvPr>
        </p:nvSpPr>
        <p:spPr>
          <a:xfrm>
            <a:off x="838200" y="365126"/>
            <a:ext cx="10515600" cy="722270"/>
          </a:xfrm>
        </p:spPr>
        <p:txBody>
          <a:bodyPr>
            <a:normAutofit/>
          </a:bodyPr>
          <a:lstStyle/>
          <a:p>
            <a:r>
              <a:rPr lang="en-US">
                <a:cs typeface="Segoe UI"/>
              </a:rPr>
              <a:t>Defining Recovery Services</a:t>
            </a:r>
            <a:endParaRPr lang="en-US"/>
          </a:p>
        </p:txBody>
      </p:sp>
      <p:sp>
        <p:nvSpPr>
          <p:cNvPr id="6" name="Slide Number Placeholder 5">
            <a:extLst>
              <a:ext uri="{FF2B5EF4-FFF2-40B4-BE49-F238E27FC236}">
                <a16:creationId xmlns:a16="http://schemas.microsoft.com/office/drawing/2014/main" id="{C1446649-4CAA-4097-99CC-9AA90FCBF67C}"/>
              </a:ext>
              <a:ext uri="{C183D7F6-B498-43B3-948B-1728B52AA6E4}">
                <adec:decorative xmlns:adec="http://schemas.microsoft.com/office/drawing/2017/decorative" val="1"/>
              </a:ext>
            </a:extLst>
          </p:cNvPr>
          <p:cNvSpPr>
            <a:spLocks noGrp="1"/>
          </p:cNvSpPr>
          <p:nvPr>
            <p:ph type="sldNum"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dirty="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3" name="Content Placeholder 2">
            <a:extLst>
              <a:ext uri="{FF2B5EF4-FFF2-40B4-BE49-F238E27FC236}">
                <a16:creationId xmlns:a16="http://schemas.microsoft.com/office/drawing/2014/main" id="{3530AE32-771B-461D-8CFA-64E97C8242B7}"/>
              </a:ext>
            </a:extLst>
          </p:cNvPr>
          <p:cNvSpPr>
            <a:spLocks noGrp="1"/>
          </p:cNvSpPr>
          <p:nvPr>
            <p:ph idx="4294967295"/>
          </p:nvPr>
        </p:nvSpPr>
        <p:spPr>
          <a:xfrm>
            <a:off x="191960" y="1546436"/>
            <a:ext cx="11646716" cy="4595259"/>
          </a:xfrm>
        </p:spPr>
        <p:txBody>
          <a:bodyPr vert="horz" lIns="91440" tIns="45720" rIns="91440" bIns="45720" rtlCol="0" anchor="t">
            <a:normAutofit/>
          </a:bodyPr>
          <a:lstStyle/>
          <a:p>
            <a:pPr marL="464820" indent="-464820">
              <a:lnSpc>
                <a:spcPct val="100000"/>
              </a:lnSpc>
              <a:spcBef>
                <a:spcPts val="1200"/>
              </a:spcBef>
              <a:spcAft>
                <a:spcPts val="600"/>
              </a:spcAft>
              <a:buFont typeface="Wingdings" panose="05000000000000000000" pitchFamily="2" charset="2"/>
              <a:buChar char="v"/>
            </a:pPr>
            <a:r>
              <a:rPr lang="en-US" sz="2400">
                <a:ea typeface="+mn-lt"/>
                <a:cs typeface="+mn-lt"/>
              </a:rPr>
              <a:t>Similar to Compensatory Education, as both address lack of appropriate progress on IEP goals and Transition Plans. (Yes, some students may have access to both during this time.)</a:t>
            </a:r>
            <a:endParaRPr lang="en-US" sz="2400"/>
          </a:p>
          <a:p>
            <a:pPr marL="863600" lvl="1" indent="-406400">
              <a:lnSpc>
                <a:spcPct val="100000"/>
              </a:lnSpc>
              <a:spcBef>
                <a:spcPts val="1200"/>
              </a:spcBef>
              <a:spcAft>
                <a:spcPts val="600"/>
              </a:spcAft>
              <a:buFont typeface="Wingdings" panose="05000000000000000000" pitchFamily="2" charset="2"/>
              <a:buChar char="Ø"/>
            </a:pPr>
            <a:r>
              <a:rPr lang="en-US">
                <a:ea typeface="+mn-lt"/>
                <a:cs typeface="+mn-lt"/>
              </a:rPr>
              <a:t>Compensatory education services are traditionally provided as a remedy in a complaint or due process.</a:t>
            </a:r>
          </a:p>
          <a:p>
            <a:pPr marL="863600" lvl="1" indent="-406400">
              <a:lnSpc>
                <a:spcPct val="100000"/>
              </a:lnSpc>
              <a:spcBef>
                <a:spcPts val="1200"/>
              </a:spcBef>
              <a:spcAft>
                <a:spcPts val="600"/>
              </a:spcAft>
              <a:buFont typeface="Wingdings" panose="05000000000000000000" pitchFamily="2" charset="2"/>
              <a:buChar char="Ø"/>
            </a:pPr>
            <a:r>
              <a:rPr lang="en-US">
                <a:ea typeface="+mn-lt"/>
                <a:cs typeface="+mn-lt"/>
              </a:rPr>
              <a:t>Recovery Services are intended to be a proactive, collaborative response by the IEP team rather than a result of a dispute.</a:t>
            </a:r>
          </a:p>
          <a:p>
            <a:pPr marL="464820" indent="-464820">
              <a:lnSpc>
                <a:spcPct val="100000"/>
              </a:lnSpc>
              <a:spcBef>
                <a:spcPts val="1200"/>
              </a:spcBef>
              <a:spcAft>
                <a:spcPts val="600"/>
              </a:spcAft>
              <a:buFont typeface="Wingdings" panose="05000000000000000000" pitchFamily="2" charset="2"/>
              <a:buChar char="v"/>
            </a:pPr>
            <a:r>
              <a:rPr lang="en-US" sz="2400">
                <a:ea typeface="+mn-lt"/>
                <a:cs typeface="+mn-lt"/>
              </a:rPr>
              <a:t>Consider inclusive access and the student’s Least Restrictive Environment (LRE) when scheduling Recovery Services.</a:t>
            </a:r>
          </a:p>
        </p:txBody>
      </p:sp>
      <p:sp>
        <p:nvSpPr>
          <p:cNvPr id="5" name="Rectangle 4">
            <a:extLst>
              <a:ext uri="{FF2B5EF4-FFF2-40B4-BE49-F238E27FC236}">
                <a16:creationId xmlns:a16="http://schemas.microsoft.com/office/drawing/2014/main" id="{F9E13ADA-1BB4-458F-AE0A-411AC25ED7EA}"/>
              </a:ext>
            </a:extLst>
          </p:cNvPr>
          <p:cNvSpPr/>
          <p:nvPr/>
        </p:nvSpPr>
        <p:spPr>
          <a:xfrm>
            <a:off x="3817257" y="6308099"/>
            <a:ext cx="6736093" cy="276999"/>
          </a:xfrm>
          <a:prstGeom prst="rect">
            <a:avLst/>
          </a:prstGeom>
        </p:spPr>
        <p:txBody>
          <a:bodyPr wrap="square">
            <a:spAutoFit/>
          </a:bodyPr>
          <a:lstStyle/>
          <a:p>
            <a:r>
              <a:rPr lang="en-US" sz="1200">
                <a:ea typeface="+mn-lt"/>
                <a:cs typeface="+mn-lt"/>
              </a:rPr>
              <a:t>Source: </a:t>
            </a:r>
            <a:r>
              <a:rPr lang="en-US" sz="1200">
                <a:hlinkClick r:id="rId3"/>
              </a:rPr>
              <a:t>Washington’s Roadmap for Special Education Recovery Services: 2021 &amp; Beyond</a:t>
            </a:r>
            <a:r>
              <a:rPr lang="en-US" sz="1200">
                <a:ea typeface="+mn-lt"/>
                <a:cs typeface="+mn-lt"/>
              </a:rPr>
              <a:t> (p. 2-3).</a:t>
            </a:r>
            <a:endParaRPr lang="en-US" sz="1200"/>
          </a:p>
        </p:txBody>
      </p:sp>
    </p:spTree>
    <p:extLst>
      <p:ext uri="{BB962C8B-B14F-4D97-AF65-F5344CB8AC3E}">
        <p14:creationId xmlns:p14="http://schemas.microsoft.com/office/powerpoint/2010/main" val="1027509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70CEC-A2A6-494C-A196-1EA7AC2A594A}"/>
              </a:ext>
            </a:extLst>
          </p:cNvPr>
          <p:cNvSpPr>
            <a:spLocks noGrp="1"/>
          </p:cNvSpPr>
          <p:nvPr>
            <p:ph type="title"/>
          </p:nvPr>
        </p:nvSpPr>
        <p:spPr>
          <a:xfrm>
            <a:off x="1207209" y="397399"/>
            <a:ext cx="9937713" cy="722270"/>
          </a:xfrm>
        </p:spPr>
        <p:txBody>
          <a:bodyPr>
            <a:normAutofit/>
          </a:bodyPr>
          <a:lstStyle/>
          <a:p>
            <a:r>
              <a:rPr lang="en-US">
                <a:cs typeface="Segoe UI"/>
              </a:rPr>
              <a:t>Expectations for Recovery Services</a:t>
            </a:r>
            <a:endParaRPr lang="en-US"/>
          </a:p>
        </p:txBody>
      </p:sp>
      <p:sp>
        <p:nvSpPr>
          <p:cNvPr id="6" name="Slide Number Placeholder 5">
            <a:extLst>
              <a:ext uri="{FF2B5EF4-FFF2-40B4-BE49-F238E27FC236}">
                <a16:creationId xmlns:a16="http://schemas.microsoft.com/office/drawing/2014/main" id="{C1446649-4CAA-4097-99CC-9AA90FCBF67C}"/>
              </a:ext>
              <a:ext uri="{C183D7F6-B498-43B3-948B-1728B52AA6E4}">
                <adec:decorative xmlns:adec="http://schemas.microsoft.com/office/drawing/2017/decorative" val="1"/>
              </a:ext>
            </a:extLst>
          </p:cNvPr>
          <p:cNvSpPr>
            <a:spLocks noGrp="1"/>
          </p:cNvSpPr>
          <p:nvPr>
            <p:ph type="sldNum"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3" name="Content Placeholder 2">
            <a:extLst>
              <a:ext uri="{FF2B5EF4-FFF2-40B4-BE49-F238E27FC236}">
                <a16:creationId xmlns:a16="http://schemas.microsoft.com/office/drawing/2014/main" id="{3530AE32-771B-461D-8CFA-64E97C8242B7}"/>
              </a:ext>
            </a:extLst>
          </p:cNvPr>
          <p:cNvSpPr>
            <a:spLocks noGrp="1"/>
          </p:cNvSpPr>
          <p:nvPr>
            <p:ph idx="4294967295"/>
          </p:nvPr>
        </p:nvSpPr>
        <p:spPr>
          <a:xfrm>
            <a:off x="576037" y="1464142"/>
            <a:ext cx="10894741" cy="5014912"/>
          </a:xfrm>
        </p:spPr>
        <p:txBody>
          <a:bodyPr vert="horz" lIns="91440" tIns="45720" rIns="91440" bIns="45720" rtlCol="0" anchor="t">
            <a:normAutofit/>
          </a:bodyPr>
          <a:lstStyle/>
          <a:p>
            <a:pPr marL="464820" indent="-464820">
              <a:lnSpc>
                <a:spcPct val="100000"/>
              </a:lnSpc>
              <a:spcBef>
                <a:spcPts val="1200"/>
              </a:spcBef>
              <a:spcAft>
                <a:spcPts val="600"/>
              </a:spcAft>
              <a:buFont typeface="Wingdings" panose="05000000000000000000" pitchFamily="2" charset="2"/>
              <a:buChar char="v"/>
            </a:pPr>
            <a:r>
              <a:rPr lang="en-US" sz="2400">
                <a:ea typeface="+mn-lt"/>
                <a:cs typeface="+mn-lt"/>
              </a:rPr>
              <a:t>Recovery Services should be reviewed and considered for every student with an IEP: what was the expected level of progress on the pre-COVID IEP if the pandemic had NOT occurred?</a:t>
            </a:r>
            <a:endParaRPr lang="en-US" sz="2400"/>
          </a:p>
          <a:p>
            <a:pPr marL="464820" indent="-464820">
              <a:lnSpc>
                <a:spcPct val="100000"/>
              </a:lnSpc>
              <a:spcBef>
                <a:spcPts val="1200"/>
              </a:spcBef>
              <a:spcAft>
                <a:spcPts val="600"/>
              </a:spcAft>
              <a:buFont typeface="Wingdings" panose="05000000000000000000" pitchFamily="2" charset="2"/>
              <a:buChar char="v"/>
            </a:pPr>
            <a:r>
              <a:rPr lang="en-US" sz="2400">
                <a:ea typeface="+mn-lt"/>
                <a:cs typeface="+mn-lt"/>
              </a:rPr>
              <a:t>Families should not have to make a request for this process to occur; it should be part of the IEP process.  Districts should also be responsive to parent requests, and not delay the discussion.</a:t>
            </a:r>
          </a:p>
          <a:p>
            <a:pPr marL="464820" indent="-464820">
              <a:lnSpc>
                <a:spcPct val="100000"/>
              </a:lnSpc>
              <a:spcBef>
                <a:spcPts val="1200"/>
              </a:spcBef>
              <a:spcAft>
                <a:spcPts val="600"/>
              </a:spcAft>
              <a:buFont typeface="Wingdings" panose="05000000000000000000" pitchFamily="2" charset="2"/>
              <a:buChar char="v"/>
            </a:pPr>
            <a:r>
              <a:rPr lang="en-US" sz="2400">
                <a:ea typeface="+mn-lt"/>
                <a:cs typeface="+mn-lt"/>
              </a:rPr>
              <a:t>The recovery service process spans PreK through age 21 (</a:t>
            </a:r>
            <a:r>
              <a:rPr lang="en-US" sz="2400" u="sng">
                <a:ea typeface="+mn-lt"/>
                <a:cs typeface="+mn-lt"/>
              </a:rPr>
              <a:t>and beyond, for students who turned 21 during or after 2019-20</a:t>
            </a:r>
            <a:r>
              <a:rPr lang="en-US" sz="2400">
                <a:ea typeface="+mn-lt"/>
                <a:cs typeface="+mn-lt"/>
              </a:rPr>
              <a:t>).</a:t>
            </a:r>
          </a:p>
          <a:p>
            <a:pPr marL="464820" indent="-464820">
              <a:lnSpc>
                <a:spcPct val="100000"/>
              </a:lnSpc>
              <a:spcBef>
                <a:spcPts val="1200"/>
              </a:spcBef>
              <a:spcAft>
                <a:spcPts val="600"/>
              </a:spcAft>
              <a:buFont typeface="Wingdings" panose="05000000000000000000" pitchFamily="2" charset="2"/>
              <a:buChar char="v"/>
            </a:pPr>
            <a:r>
              <a:rPr lang="en-US" sz="2400">
                <a:ea typeface="+mn-lt"/>
                <a:cs typeface="+mn-lt"/>
              </a:rPr>
              <a:t>Timing: Prioritize based on individual need. Districts are NOT expected to immediately hold IEPs for every student.</a:t>
            </a:r>
          </a:p>
        </p:txBody>
      </p:sp>
      <p:sp>
        <p:nvSpPr>
          <p:cNvPr id="5" name="Rectangle 4">
            <a:extLst>
              <a:ext uri="{FF2B5EF4-FFF2-40B4-BE49-F238E27FC236}">
                <a16:creationId xmlns:a16="http://schemas.microsoft.com/office/drawing/2014/main" id="{7018630A-8627-40BF-8461-55CE5667E647}"/>
              </a:ext>
            </a:extLst>
          </p:cNvPr>
          <p:cNvSpPr/>
          <p:nvPr/>
        </p:nvSpPr>
        <p:spPr>
          <a:xfrm>
            <a:off x="3817257" y="6308099"/>
            <a:ext cx="6604001" cy="276999"/>
          </a:xfrm>
          <a:prstGeom prst="rect">
            <a:avLst/>
          </a:prstGeom>
        </p:spPr>
        <p:txBody>
          <a:bodyPr wrap="square">
            <a:spAutoFit/>
          </a:bodyPr>
          <a:lstStyle/>
          <a:p>
            <a:r>
              <a:rPr lang="en-US" sz="1200">
                <a:ea typeface="+mn-lt"/>
                <a:cs typeface="+mn-lt"/>
              </a:rPr>
              <a:t>Source: </a:t>
            </a:r>
            <a:r>
              <a:rPr lang="en-US" sz="1200">
                <a:hlinkClick r:id="rId3"/>
              </a:rPr>
              <a:t>Washington’s Roadmap for Special Education Recovery Services: 2021 &amp; Beyond</a:t>
            </a:r>
            <a:r>
              <a:rPr lang="en-US" sz="1200">
                <a:ea typeface="+mn-lt"/>
                <a:cs typeface="+mn-lt"/>
              </a:rPr>
              <a:t> (p. 1).</a:t>
            </a:r>
            <a:endParaRPr lang="en-US" sz="1200"/>
          </a:p>
        </p:txBody>
      </p:sp>
    </p:spTree>
    <p:extLst>
      <p:ext uri="{BB962C8B-B14F-4D97-AF65-F5344CB8AC3E}">
        <p14:creationId xmlns:p14="http://schemas.microsoft.com/office/powerpoint/2010/main" val="479946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8D744-14B4-4BB9-82D3-827AD32DC86B}"/>
              </a:ext>
            </a:extLst>
          </p:cNvPr>
          <p:cNvSpPr>
            <a:spLocks noGrp="1"/>
          </p:cNvSpPr>
          <p:nvPr>
            <p:ph type="title"/>
          </p:nvPr>
        </p:nvSpPr>
        <p:spPr>
          <a:xfrm>
            <a:off x="262693" y="349627"/>
            <a:ext cx="11666614" cy="713363"/>
          </a:xfrm>
        </p:spPr>
        <p:txBody>
          <a:bodyPr/>
          <a:lstStyle/>
          <a:p>
            <a:pPr algn="ctr"/>
            <a:r>
              <a:rPr lang="en-US" sz="3500">
                <a:latin typeface="Segoe UI" panose="020B0502040204020203" pitchFamily="34" charset="0"/>
                <a:cs typeface="Segoe UI" panose="020B0502040204020203" pitchFamily="34" charset="0"/>
              </a:rPr>
              <a:t>Recommended Timelines for Recovery Services (Now)</a:t>
            </a:r>
          </a:p>
        </p:txBody>
      </p:sp>
      <p:sp>
        <p:nvSpPr>
          <p:cNvPr id="4" name="Slide Number Placeholder 3">
            <a:extLst>
              <a:ext uri="{FF2B5EF4-FFF2-40B4-BE49-F238E27FC236}">
                <a16:creationId xmlns:a16="http://schemas.microsoft.com/office/drawing/2014/main" id="{69AE504A-ADB3-4DED-8D5D-4929CB5ED827}"/>
              </a:ex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13</a:t>
            </a:fld>
            <a:endParaRPr lang="en-US"/>
          </a:p>
        </p:txBody>
      </p:sp>
      <p:sp>
        <p:nvSpPr>
          <p:cNvPr id="5" name="Freeform: Shape 4">
            <a:extLst>
              <a:ext uri="{FF2B5EF4-FFF2-40B4-BE49-F238E27FC236}">
                <a16:creationId xmlns:a16="http://schemas.microsoft.com/office/drawing/2014/main" id="{5BDB6F85-23E8-4BA5-A441-9126C130F105}"/>
              </a:ext>
            </a:extLst>
          </p:cNvPr>
          <p:cNvSpPr/>
          <p:nvPr/>
        </p:nvSpPr>
        <p:spPr>
          <a:xfrm>
            <a:off x="174360" y="2257179"/>
            <a:ext cx="2214798" cy="1151699"/>
          </a:xfrm>
          <a:custGeom>
            <a:avLst/>
            <a:gdLst>
              <a:gd name="connsiteX0" fmla="*/ 0 w 2214798"/>
              <a:gd name="connsiteY0" fmla="*/ 0 h 1151699"/>
              <a:gd name="connsiteX1" fmla="*/ 1638949 w 2214798"/>
              <a:gd name="connsiteY1" fmla="*/ 0 h 1151699"/>
              <a:gd name="connsiteX2" fmla="*/ 2214798 w 2214798"/>
              <a:gd name="connsiteY2" fmla="*/ 575850 h 1151699"/>
              <a:gd name="connsiteX3" fmla="*/ 1638949 w 2214798"/>
              <a:gd name="connsiteY3" fmla="*/ 1151699 h 1151699"/>
              <a:gd name="connsiteX4" fmla="*/ 0 w 2214798"/>
              <a:gd name="connsiteY4" fmla="*/ 1151699 h 1151699"/>
              <a:gd name="connsiteX5" fmla="*/ 575850 w 2214798"/>
              <a:gd name="connsiteY5" fmla="*/ 575850 h 1151699"/>
              <a:gd name="connsiteX6" fmla="*/ 0 w 2214798"/>
              <a:gd name="connsiteY6" fmla="*/ 0 h 1151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4798" h="1151699">
                <a:moveTo>
                  <a:pt x="0" y="0"/>
                </a:moveTo>
                <a:lnTo>
                  <a:pt x="1638949" y="0"/>
                </a:lnTo>
                <a:lnTo>
                  <a:pt x="2214798" y="575850"/>
                </a:lnTo>
                <a:lnTo>
                  <a:pt x="1638949" y="1151699"/>
                </a:lnTo>
                <a:lnTo>
                  <a:pt x="0" y="1151699"/>
                </a:lnTo>
                <a:lnTo>
                  <a:pt x="575850" y="57585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1250" tIns="12700" rIns="575849" bIns="12700" numCol="1" spcCol="1270" anchor="ctr" anchorCtr="0">
            <a:noAutofit/>
          </a:bodyPr>
          <a:lstStyle/>
          <a:p>
            <a:pPr marL="0" lvl="0" indent="0" algn="ctr" defTabSz="889000" rtl="0">
              <a:lnSpc>
                <a:spcPct val="90000"/>
              </a:lnSpc>
              <a:spcBef>
                <a:spcPct val="0"/>
              </a:spcBef>
              <a:spcAft>
                <a:spcPct val="35000"/>
              </a:spcAft>
              <a:buNone/>
            </a:pPr>
            <a:r>
              <a:rPr lang="en-US" sz="2000" kern="1200">
                <a:latin typeface="Arial"/>
              </a:rPr>
              <a:t> Summer 2021</a:t>
            </a:r>
            <a:endParaRPr lang="en-US" sz="2000" kern="1200"/>
          </a:p>
        </p:txBody>
      </p:sp>
      <p:sp>
        <p:nvSpPr>
          <p:cNvPr id="7" name="Freeform: Shape 6">
            <a:extLst>
              <a:ext uri="{FF2B5EF4-FFF2-40B4-BE49-F238E27FC236}">
                <a16:creationId xmlns:a16="http://schemas.microsoft.com/office/drawing/2014/main" id="{F34A8778-B401-4FA2-AD11-831F6634E9B0}"/>
              </a:ext>
            </a:extLst>
          </p:cNvPr>
          <p:cNvSpPr/>
          <p:nvPr/>
        </p:nvSpPr>
        <p:spPr>
          <a:xfrm>
            <a:off x="2073217" y="2257149"/>
            <a:ext cx="2214806" cy="1151704"/>
          </a:xfrm>
          <a:custGeom>
            <a:avLst/>
            <a:gdLst>
              <a:gd name="connsiteX0" fmla="*/ 0 w 2214806"/>
              <a:gd name="connsiteY0" fmla="*/ 0 h 1151704"/>
              <a:gd name="connsiteX1" fmla="*/ 1638954 w 2214806"/>
              <a:gd name="connsiteY1" fmla="*/ 0 h 1151704"/>
              <a:gd name="connsiteX2" fmla="*/ 2214806 w 2214806"/>
              <a:gd name="connsiteY2" fmla="*/ 575852 h 1151704"/>
              <a:gd name="connsiteX3" fmla="*/ 1638954 w 2214806"/>
              <a:gd name="connsiteY3" fmla="*/ 1151704 h 1151704"/>
              <a:gd name="connsiteX4" fmla="*/ 0 w 2214806"/>
              <a:gd name="connsiteY4" fmla="*/ 1151704 h 1151704"/>
              <a:gd name="connsiteX5" fmla="*/ 575852 w 2214806"/>
              <a:gd name="connsiteY5" fmla="*/ 575852 h 1151704"/>
              <a:gd name="connsiteX6" fmla="*/ 0 w 2214806"/>
              <a:gd name="connsiteY6" fmla="*/ 0 h 11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4806" h="1151704">
                <a:moveTo>
                  <a:pt x="0" y="0"/>
                </a:moveTo>
                <a:lnTo>
                  <a:pt x="1638954" y="0"/>
                </a:lnTo>
                <a:lnTo>
                  <a:pt x="2214806" y="575852"/>
                </a:lnTo>
                <a:lnTo>
                  <a:pt x="1638954" y="1151704"/>
                </a:lnTo>
                <a:lnTo>
                  <a:pt x="0" y="1151704"/>
                </a:lnTo>
                <a:lnTo>
                  <a:pt x="575852" y="575852"/>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84996" tIns="9144" rIns="584996" bIns="9144" numCol="1" spcCol="1270" anchor="ctr" anchorCtr="0">
            <a:noAutofit/>
          </a:bodyPr>
          <a:lstStyle/>
          <a:p>
            <a:pPr marL="0" lvl="0" indent="0" algn="ctr" defTabSz="533400" rtl="0">
              <a:lnSpc>
                <a:spcPct val="90000"/>
              </a:lnSpc>
              <a:spcBef>
                <a:spcPct val="0"/>
              </a:spcBef>
              <a:spcAft>
                <a:spcPct val="35000"/>
              </a:spcAft>
              <a:buNone/>
            </a:pPr>
            <a:r>
              <a:rPr lang="en-US" sz="1200" kern="1200">
                <a:latin typeface="Arial"/>
              </a:rPr>
              <a:t>Plan &amp; collect progress data to determine district-level  recovery services needs</a:t>
            </a:r>
          </a:p>
        </p:txBody>
      </p:sp>
      <p:sp>
        <p:nvSpPr>
          <p:cNvPr id="8" name="Freeform: Shape 7">
            <a:extLst>
              <a:ext uri="{FF2B5EF4-FFF2-40B4-BE49-F238E27FC236}">
                <a16:creationId xmlns:a16="http://schemas.microsoft.com/office/drawing/2014/main" id="{705A8DA0-6337-4CA2-BE0D-A5FF8BD62DE7}"/>
              </a:ext>
            </a:extLst>
          </p:cNvPr>
          <p:cNvSpPr/>
          <p:nvPr/>
        </p:nvSpPr>
        <p:spPr>
          <a:xfrm>
            <a:off x="4005621" y="2236146"/>
            <a:ext cx="2214806" cy="1151704"/>
          </a:xfrm>
          <a:custGeom>
            <a:avLst/>
            <a:gdLst>
              <a:gd name="connsiteX0" fmla="*/ 0 w 2214806"/>
              <a:gd name="connsiteY0" fmla="*/ 0 h 1151704"/>
              <a:gd name="connsiteX1" fmla="*/ 1638954 w 2214806"/>
              <a:gd name="connsiteY1" fmla="*/ 0 h 1151704"/>
              <a:gd name="connsiteX2" fmla="*/ 2214806 w 2214806"/>
              <a:gd name="connsiteY2" fmla="*/ 575852 h 1151704"/>
              <a:gd name="connsiteX3" fmla="*/ 1638954 w 2214806"/>
              <a:gd name="connsiteY3" fmla="*/ 1151704 h 1151704"/>
              <a:gd name="connsiteX4" fmla="*/ 0 w 2214806"/>
              <a:gd name="connsiteY4" fmla="*/ 1151704 h 1151704"/>
              <a:gd name="connsiteX5" fmla="*/ 575852 w 2214806"/>
              <a:gd name="connsiteY5" fmla="*/ 575852 h 1151704"/>
              <a:gd name="connsiteX6" fmla="*/ 0 w 2214806"/>
              <a:gd name="connsiteY6" fmla="*/ 0 h 11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4806" h="1151704">
                <a:moveTo>
                  <a:pt x="0" y="0"/>
                </a:moveTo>
                <a:lnTo>
                  <a:pt x="1638954" y="0"/>
                </a:lnTo>
                <a:lnTo>
                  <a:pt x="2214806" y="575852"/>
                </a:lnTo>
                <a:lnTo>
                  <a:pt x="1638954" y="1151704"/>
                </a:lnTo>
                <a:lnTo>
                  <a:pt x="0" y="1151704"/>
                </a:lnTo>
                <a:lnTo>
                  <a:pt x="575852" y="575852"/>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84996" tIns="9144" rIns="584996" bIns="9144" numCol="1" spcCol="1270" anchor="ctr" anchorCtr="0">
            <a:noAutofit/>
          </a:bodyPr>
          <a:lstStyle/>
          <a:p>
            <a:pPr marL="0" lvl="0" indent="0" algn="ctr" defTabSz="511175" rtl="0">
              <a:lnSpc>
                <a:spcPct val="90000"/>
              </a:lnSpc>
              <a:spcBef>
                <a:spcPct val="0"/>
              </a:spcBef>
              <a:spcAft>
                <a:spcPct val="35000"/>
              </a:spcAft>
              <a:buNone/>
            </a:pPr>
            <a:r>
              <a:rPr lang="en-US" sz="1150" kern="1200">
                <a:latin typeface="Arial"/>
              </a:rPr>
              <a:t>Combine/align with gen ed supplemental services; provide in addition to ESY</a:t>
            </a:r>
            <a:endParaRPr lang="en-US" sz="1150" kern="1200"/>
          </a:p>
        </p:txBody>
      </p:sp>
      <p:sp>
        <p:nvSpPr>
          <p:cNvPr id="9" name="Freeform: Shape 8">
            <a:extLst>
              <a:ext uri="{FF2B5EF4-FFF2-40B4-BE49-F238E27FC236}">
                <a16:creationId xmlns:a16="http://schemas.microsoft.com/office/drawing/2014/main" id="{24DC5D32-23AB-4A8A-B88E-5859BCF2A83A}"/>
              </a:ext>
            </a:extLst>
          </p:cNvPr>
          <p:cNvSpPr/>
          <p:nvPr/>
        </p:nvSpPr>
        <p:spPr>
          <a:xfrm>
            <a:off x="5938025" y="2257149"/>
            <a:ext cx="2214806" cy="1151704"/>
          </a:xfrm>
          <a:custGeom>
            <a:avLst/>
            <a:gdLst>
              <a:gd name="connsiteX0" fmla="*/ 0 w 2214806"/>
              <a:gd name="connsiteY0" fmla="*/ 0 h 1151704"/>
              <a:gd name="connsiteX1" fmla="*/ 1638954 w 2214806"/>
              <a:gd name="connsiteY1" fmla="*/ 0 h 1151704"/>
              <a:gd name="connsiteX2" fmla="*/ 2214806 w 2214806"/>
              <a:gd name="connsiteY2" fmla="*/ 575852 h 1151704"/>
              <a:gd name="connsiteX3" fmla="*/ 1638954 w 2214806"/>
              <a:gd name="connsiteY3" fmla="*/ 1151704 h 1151704"/>
              <a:gd name="connsiteX4" fmla="*/ 0 w 2214806"/>
              <a:gd name="connsiteY4" fmla="*/ 1151704 h 1151704"/>
              <a:gd name="connsiteX5" fmla="*/ 575852 w 2214806"/>
              <a:gd name="connsiteY5" fmla="*/ 575852 h 1151704"/>
              <a:gd name="connsiteX6" fmla="*/ 0 w 2214806"/>
              <a:gd name="connsiteY6" fmla="*/ 0 h 11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4806" h="1151704">
                <a:moveTo>
                  <a:pt x="0" y="0"/>
                </a:moveTo>
                <a:lnTo>
                  <a:pt x="1638954" y="0"/>
                </a:lnTo>
                <a:lnTo>
                  <a:pt x="2214806" y="575852"/>
                </a:lnTo>
                <a:lnTo>
                  <a:pt x="1638954" y="1151704"/>
                </a:lnTo>
                <a:lnTo>
                  <a:pt x="0" y="1151704"/>
                </a:lnTo>
                <a:lnTo>
                  <a:pt x="575852" y="575852"/>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84996" tIns="9144" rIns="584996" bIns="9144" numCol="1" spcCol="1270" anchor="ctr" anchorCtr="0">
            <a:noAutofit/>
          </a:bodyPr>
          <a:lstStyle/>
          <a:p>
            <a:pPr marL="0" lvl="0" indent="0" algn="ctr" defTabSz="511175" rtl="0">
              <a:lnSpc>
                <a:spcPct val="90000"/>
              </a:lnSpc>
              <a:spcBef>
                <a:spcPct val="0"/>
              </a:spcBef>
              <a:spcAft>
                <a:spcPct val="35000"/>
              </a:spcAft>
              <a:buNone/>
            </a:pPr>
            <a:r>
              <a:rPr lang="en-US" sz="1150" kern="1200">
                <a:latin typeface="Arial"/>
              </a:rPr>
              <a:t>Consider IEP team training needs to support recovery services decisions</a:t>
            </a:r>
          </a:p>
        </p:txBody>
      </p:sp>
      <p:sp>
        <p:nvSpPr>
          <p:cNvPr id="10" name="Freeform: Shape 9">
            <a:extLst>
              <a:ext uri="{FF2B5EF4-FFF2-40B4-BE49-F238E27FC236}">
                <a16:creationId xmlns:a16="http://schemas.microsoft.com/office/drawing/2014/main" id="{246BA9CF-DA72-49B7-ACE4-ADBACC15701B}"/>
              </a:ext>
            </a:extLst>
          </p:cNvPr>
          <p:cNvSpPr/>
          <p:nvPr/>
        </p:nvSpPr>
        <p:spPr>
          <a:xfrm>
            <a:off x="7870428" y="2257149"/>
            <a:ext cx="2214806" cy="1151704"/>
          </a:xfrm>
          <a:custGeom>
            <a:avLst/>
            <a:gdLst>
              <a:gd name="connsiteX0" fmla="*/ 0 w 2214806"/>
              <a:gd name="connsiteY0" fmla="*/ 0 h 1151704"/>
              <a:gd name="connsiteX1" fmla="*/ 1638954 w 2214806"/>
              <a:gd name="connsiteY1" fmla="*/ 0 h 1151704"/>
              <a:gd name="connsiteX2" fmla="*/ 2214806 w 2214806"/>
              <a:gd name="connsiteY2" fmla="*/ 575852 h 1151704"/>
              <a:gd name="connsiteX3" fmla="*/ 1638954 w 2214806"/>
              <a:gd name="connsiteY3" fmla="*/ 1151704 h 1151704"/>
              <a:gd name="connsiteX4" fmla="*/ 0 w 2214806"/>
              <a:gd name="connsiteY4" fmla="*/ 1151704 h 1151704"/>
              <a:gd name="connsiteX5" fmla="*/ 575852 w 2214806"/>
              <a:gd name="connsiteY5" fmla="*/ 575852 h 1151704"/>
              <a:gd name="connsiteX6" fmla="*/ 0 w 2214806"/>
              <a:gd name="connsiteY6" fmla="*/ 0 h 11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4806" h="1151704">
                <a:moveTo>
                  <a:pt x="0" y="0"/>
                </a:moveTo>
                <a:lnTo>
                  <a:pt x="1638954" y="0"/>
                </a:lnTo>
                <a:lnTo>
                  <a:pt x="2214806" y="575852"/>
                </a:lnTo>
                <a:lnTo>
                  <a:pt x="1638954" y="1151704"/>
                </a:lnTo>
                <a:lnTo>
                  <a:pt x="0" y="1151704"/>
                </a:lnTo>
                <a:lnTo>
                  <a:pt x="575852" y="575852"/>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84996" tIns="9144" rIns="584996" bIns="9144" numCol="1" spcCol="1270" anchor="ctr" anchorCtr="0">
            <a:noAutofit/>
          </a:bodyPr>
          <a:lstStyle/>
          <a:p>
            <a:pPr marL="0" lvl="0" indent="0" algn="ctr" defTabSz="622300" rtl="0">
              <a:lnSpc>
                <a:spcPct val="90000"/>
              </a:lnSpc>
              <a:spcBef>
                <a:spcPct val="0"/>
              </a:spcBef>
              <a:spcAft>
                <a:spcPct val="35000"/>
              </a:spcAft>
              <a:buNone/>
            </a:pPr>
            <a:r>
              <a:rPr lang="en-US" sz="1400" kern="1200">
                <a:latin typeface="Arial"/>
              </a:rPr>
              <a:t>Schedule &amp; hold some* IEP meetings</a:t>
            </a:r>
          </a:p>
        </p:txBody>
      </p:sp>
      <p:sp>
        <p:nvSpPr>
          <p:cNvPr id="11" name="Freeform: Shape 10">
            <a:extLst>
              <a:ext uri="{FF2B5EF4-FFF2-40B4-BE49-F238E27FC236}">
                <a16:creationId xmlns:a16="http://schemas.microsoft.com/office/drawing/2014/main" id="{AE52E481-8D5F-41B6-A65E-3A12D878CCAB}"/>
              </a:ext>
            </a:extLst>
          </p:cNvPr>
          <p:cNvSpPr/>
          <p:nvPr/>
        </p:nvSpPr>
        <p:spPr>
          <a:xfrm>
            <a:off x="9802832" y="2257149"/>
            <a:ext cx="2214806" cy="1151704"/>
          </a:xfrm>
          <a:custGeom>
            <a:avLst/>
            <a:gdLst>
              <a:gd name="connsiteX0" fmla="*/ 0 w 2214806"/>
              <a:gd name="connsiteY0" fmla="*/ 0 h 1151704"/>
              <a:gd name="connsiteX1" fmla="*/ 1638954 w 2214806"/>
              <a:gd name="connsiteY1" fmla="*/ 0 h 1151704"/>
              <a:gd name="connsiteX2" fmla="*/ 2214806 w 2214806"/>
              <a:gd name="connsiteY2" fmla="*/ 575852 h 1151704"/>
              <a:gd name="connsiteX3" fmla="*/ 1638954 w 2214806"/>
              <a:gd name="connsiteY3" fmla="*/ 1151704 h 1151704"/>
              <a:gd name="connsiteX4" fmla="*/ 0 w 2214806"/>
              <a:gd name="connsiteY4" fmla="*/ 1151704 h 1151704"/>
              <a:gd name="connsiteX5" fmla="*/ 575852 w 2214806"/>
              <a:gd name="connsiteY5" fmla="*/ 575852 h 1151704"/>
              <a:gd name="connsiteX6" fmla="*/ 0 w 2214806"/>
              <a:gd name="connsiteY6" fmla="*/ 0 h 11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4806" h="1151704">
                <a:moveTo>
                  <a:pt x="0" y="0"/>
                </a:moveTo>
                <a:lnTo>
                  <a:pt x="1638954" y="0"/>
                </a:lnTo>
                <a:lnTo>
                  <a:pt x="2214806" y="575852"/>
                </a:lnTo>
                <a:lnTo>
                  <a:pt x="1638954" y="1151704"/>
                </a:lnTo>
                <a:lnTo>
                  <a:pt x="0" y="1151704"/>
                </a:lnTo>
                <a:lnTo>
                  <a:pt x="575852" y="575852"/>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84996" tIns="9144" rIns="584996" bIns="9144" numCol="1" spcCol="1270" anchor="ctr" anchorCtr="0">
            <a:noAutofit/>
          </a:bodyPr>
          <a:lstStyle/>
          <a:p>
            <a:pPr marL="0" lvl="0" indent="0" algn="ctr" defTabSz="533400" rtl="0">
              <a:lnSpc>
                <a:spcPct val="90000"/>
              </a:lnSpc>
              <a:spcBef>
                <a:spcPct val="0"/>
              </a:spcBef>
              <a:spcAft>
                <a:spcPct val="35000"/>
              </a:spcAft>
              <a:buNone/>
            </a:pPr>
            <a:r>
              <a:rPr lang="en-US" sz="1200" kern="1200">
                <a:latin typeface="+mj-lt"/>
              </a:rPr>
              <a:t>Provide recovery services as needed for students with IEPs</a:t>
            </a:r>
          </a:p>
        </p:txBody>
      </p:sp>
      <p:sp>
        <p:nvSpPr>
          <p:cNvPr id="12" name="Freeform: Shape 11">
            <a:extLst>
              <a:ext uri="{FF2B5EF4-FFF2-40B4-BE49-F238E27FC236}">
                <a16:creationId xmlns:a16="http://schemas.microsoft.com/office/drawing/2014/main" id="{63A31351-F151-44C1-B5E9-7DB2DA7A2B35}"/>
              </a:ext>
            </a:extLst>
          </p:cNvPr>
          <p:cNvSpPr/>
          <p:nvPr/>
        </p:nvSpPr>
        <p:spPr>
          <a:xfrm>
            <a:off x="174360" y="3852281"/>
            <a:ext cx="2214798" cy="1151699"/>
          </a:xfrm>
          <a:custGeom>
            <a:avLst/>
            <a:gdLst>
              <a:gd name="connsiteX0" fmla="*/ 0 w 2214798"/>
              <a:gd name="connsiteY0" fmla="*/ 0 h 1151699"/>
              <a:gd name="connsiteX1" fmla="*/ 1638949 w 2214798"/>
              <a:gd name="connsiteY1" fmla="*/ 0 h 1151699"/>
              <a:gd name="connsiteX2" fmla="*/ 2214798 w 2214798"/>
              <a:gd name="connsiteY2" fmla="*/ 575850 h 1151699"/>
              <a:gd name="connsiteX3" fmla="*/ 1638949 w 2214798"/>
              <a:gd name="connsiteY3" fmla="*/ 1151699 h 1151699"/>
              <a:gd name="connsiteX4" fmla="*/ 0 w 2214798"/>
              <a:gd name="connsiteY4" fmla="*/ 1151699 h 1151699"/>
              <a:gd name="connsiteX5" fmla="*/ 575850 w 2214798"/>
              <a:gd name="connsiteY5" fmla="*/ 575850 h 1151699"/>
              <a:gd name="connsiteX6" fmla="*/ 0 w 2214798"/>
              <a:gd name="connsiteY6" fmla="*/ 0 h 1151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4798" h="1151699">
                <a:moveTo>
                  <a:pt x="0" y="0"/>
                </a:moveTo>
                <a:lnTo>
                  <a:pt x="1638949" y="0"/>
                </a:lnTo>
                <a:lnTo>
                  <a:pt x="2214798" y="575850"/>
                </a:lnTo>
                <a:lnTo>
                  <a:pt x="1638949" y="1151699"/>
                </a:lnTo>
                <a:lnTo>
                  <a:pt x="0" y="1151699"/>
                </a:lnTo>
                <a:lnTo>
                  <a:pt x="575850" y="57585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8710" tIns="11430" rIns="575849" bIns="11430" numCol="1" spcCol="1270" anchor="ctr" anchorCtr="0">
            <a:noAutofit/>
          </a:bodyPr>
          <a:lstStyle/>
          <a:p>
            <a:pPr marL="0" lvl="0" indent="0" algn="ctr" defTabSz="800100" rtl="0">
              <a:lnSpc>
                <a:spcPct val="90000"/>
              </a:lnSpc>
              <a:spcBef>
                <a:spcPct val="0"/>
              </a:spcBef>
              <a:spcAft>
                <a:spcPct val="35000"/>
              </a:spcAft>
              <a:buNone/>
            </a:pPr>
            <a:r>
              <a:rPr lang="en-US" sz="1800" kern="1200">
                <a:latin typeface="Arial"/>
              </a:rPr>
              <a:t> Fall 2021 &amp; Spring 2022</a:t>
            </a:r>
            <a:endParaRPr lang="en-US" sz="1800" kern="1200"/>
          </a:p>
        </p:txBody>
      </p:sp>
      <p:sp>
        <p:nvSpPr>
          <p:cNvPr id="13" name="Freeform: Shape 12">
            <a:extLst>
              <a:ext uri="{FF2B5EF4-FFF2-40B4-BE49-F238E27FC236}">
                <a16:creationId xmlns:a16="http://schemas.microsoft.com/office/drawing/2014/main" id="{1D859D55-AE48-4513-82B8-D8FACEBE1FFA}"/>
              </a:ext>
            </a:extLst>
          </p:cNvPr>
          <p:cNvSpPr/>
          <p:nvPr/>
        </p:nvSpPr>
        <p:spPr>
          <a:xfrm>
            <a:off x="2073217" y="3852278"/>
            <a:ext cx="2214806" cy="1151704"/>
          </a:xfrm>
          <a:custGeom>
            <a:avLst/>
            <a:gdLst>
              <a:gd name="connsiteX0" fmla="*/ 0 w 2214806"/>
              <a:gd name="connsiteY0" fmla="*/ 0 h 1151704"/>
              <a:gd name="connsiteX1" fmla="*/ 1638954 w 2214806"/>
              <a:gd name="connsiteY1" fmla="*/ 0 h 1151704"/>
              <a:gd name="connsiteX2" fmla="*/ 2214806 w 2214806"/>
              <a:gd name="connsiteY2" fmla="*/ 575852 h 1151704"/>
              <a:gd name="connsiteX3" fmla="*/ 1638954 w 2214806"/>
              <a:gd name="connsiteY3" fmla="*/ 1151704 h 1151704"/>
              <a:gd name="connsiteX4" fmla="*/ 0 w 2214806"/>
              <a:gd name="connsiteY4" fmla="*/ 1151704 h 1151704"/>
              <a:gd name="connsiteX5" fmla="*/ 575852 w 2214806"/>
              <a:gd name="connsiteY5" fmla="*/ 575852 h 1151704"/>
              <a:gd name="connsiteX6" fmla="*/ 0 w 2214806"/>
              <a:gd name="connsiteY6" fmla="*/ 0 h 11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4806" h="1151704">
                <a:moveTo>
                  <a:pt x="0" y="0"/>
                </a:moveTo>
                <a:lnTo>
                  <a:pt x="1638954" y="0"/>
                </a:lnTo>
                <a:lnTo>
                  <a:pt x="2214806" y="575852"/>
                </a:lnTo>
                <a:lnTo>
                  <a:pt x="1638954" y="1151704"/>
                </a:lnTo>
                <a:lnTo>
                  <a:pt x="0" y="1151704"/>
                </a:lnTo>
                <a:lnTo>
                  <a:pt x="575852" y="575852"/>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84996" tIns="9144" rIns="584996" bIns="9144" numCol="1" spcCol="1270" anchor="ctr" anchorCtr="0">
            <a:noAutofit/>
          </a:bodyPr>
          <a:lstStyle/>
          <a:p>
            <a:pPr marL="0" lvl="0" indent="0" algn="ctr" defTabSz="511175" rtl="0">
              <a:lnSpc>
                <a:spcPct val="90000"/>
              </a:lnSpc>
              <a:spcBef>
                <a:spcPct val="0"/>
              </a:spcBef>
              <a:spcAft>
                <a:spcPct val="35000"/>
              </a:spcAft>
              <a:buNone/>
            </a:pPr>
            <a:r>
              <a:rPr lang="en-US" sz="1150" kern="1200">
                <a:latin typeface="Arial"/>
              </a:rPr>
              <a:t>Collect/track impact (services &amp; progress) of Summer 2021 recovery services</a:t>
            </a:r>
            <a:endParaRPr lang="en-US" sz="1150" kern="1200"/>
          </a:p>
        </p:txBody>
      </p:sp>
      <p:sp>
        <p:nvSpPr>
          <p:cNvPr id="14" name="Freeform: Shape 13">
            <a:extLst>
              <a:ext uri="{FF2B5EF4-FFF2-40B4-BE49-F238E27FC236}">
                <a16:creationId xmlns:a16="http://schemas.microsoft.com/office/drawing/2014/main" id="{53860FAF-D598-4C58-8CD0-1A5ACA6F75D2}"/>
              </a:ext>
            </a:extLst>
          </p:cNvPr>
          <p:cNvSpPr/>
          <p:nvPr/>
        </p:nvSpPr>
        <p:spPr>
          <a:xfrm>
            <a:off x="4005621" y="3852278"/>
            <a:ext cx="2214806" cy="1151704"/>
          </a:xfrm>
          <a:custGeom>
            <a:avLst/>
            <a:gdLst>
              <a:gd name="connsiteX0" fmla="*/ 0 w 2214806"/>
              <a:gd name="connsiteY0" fmla="*/ 0 h 1151704"/>
              <a:gd name="connsiteX1" fmla="*/ 1638954 w 2214806"/>
              <a:gd name="connsiteY1" fmla="*/ 0 h 1151704"/>
              <a:gd name="connsiteX2" fmla="*/ 2214806 w 2214806"/>
              <a:gd name="connsiteY2" fmla="*/ 575852 h 1151704"/>
              <a:gd name="connsiteX3" fmla="*/ 1638954 w 2214806"/>
              <a:gd name="connsiteY3" fmla="*/ 1151704 h 1151704"/>
              <a:gd name="connsiteX4" fmla="*/ 0 w 2214806"/>
              <a:gd name="connsiteY4" fmla="*/ 1151704 h 1151704"/>
              <a:gd name="connsiteX5" fmla="*/ 575852 w 2214806"/>
              <a:gd name="connsiteY5" fmla="*/ 575852 h 1151704"/>
              <a:gd name="connsiteX6" fmla="*/ 0 w 2214806"/>
              <a:gd name="connsiteY6" fmla="*/ 0 h 11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4806" h="1151704">
                <a:moveTo>
                  <a:pt x="0" y="0"/>
                </a:moveTo>
                <a:lnTo>
                  <a:pt x="1638954" y="0"/>
                </a:lnTo>
                <a:lnTo>
                  <a:pt x="2214806" y="575852"/>
                </a:lnTo>
                <a:lnTo>
                  <a:pt x="1638954" y="1151704"/>
                </a:lnTo>
                <a:lnTo>
                  <a:pt x="0" y="1151704"/>
                </a:lnTo>
                <a:lnTo>
                  <a:pt x="575852" y="575852"/>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84996" tIns="9144" rIns="584996" bIns="9144" numCol="1" spcCol="1270" anchor="ctr" anchorCtr="0">
            <a:noAutofit/>
          </a:bodyPr>
          <a:lstStyle/>
          <a:p>
            <a:pPr marL="0" lvl="0" indent="0" algn="ctr" defTabSz="577850" rtl="0">
              <a:lnSpc>
                <a:spcPct val="90000"/>
              </a:lnSpc>
              <a:spcBef>
                <a:spcPct val="0"/>
              </a:spcBef>
              <a:spcAft>
                <a:spcPct val="35000"/>
              </a:spcAft>
              <a:buNone/>
            </a:pPr>
            <a:r>
              <a:rPr lang="en-US" sz="1300" kern="1200"/>
              <a:t>Discuss recovery services needs during IEP meetings</a:t>
            </a:r>
            <a:endParaRPr lang="en-US" sz="1300" kern="1200">
              <a:latin typeface="Arial"/>
            </a:endParaRPr>
          </a:p>
        </p:txBody>
      </p:sp>
      <p:sp>
        <p:nvSpPr>
          <p:cNvPr id="15" name="Freeform: Shape 14">
            <a:extLst>
              <a:ext uri="{FF2B5EF4-FFF2-40B4-BE49-F238E27FC236}">
                <a16:creationId xmlns:a16="http://schemas.microsoft.com/office/drawing/2014/main" id="{167D270D-EF3C-4D23-A674-0B1AF1C7D484}"/>
              </a:ext>
            </a:extLst>
          </p:cNvPr>
          <p:cNvSpPr/>
          <p:nvPr/>
        </p:nvSpPr>
        <p:spPr>
          <a:xfrm>
            <a:off x="5938025" y="3852278"/>
            <a:ext cx="2214806" cy="1151704"/>
          </a:xfrm>
          <a:custGeom>
            <a:avLst/>
            <a:gdLst>
              <a:gd name="connsiteX0" fmla="*/ 0 w 2214806"/>
              <a:gd name="connsiteY0" fmla="*/ 0 h 1151704"/>
              <a:gd name="connsiteX1" fmla="*/ 1638954 w 2214806"/>
              <a:gd name="connsiteY1" fmla="*/ 0 h 1151704"/>
              <a:gd name="connsiteX2" fmla="*/ 2214806 w 2214806"/>
              <a:gd name="connsiteY2" fmla="*/ 575852 h 1151704"/>
              <a:gd name="connsiteX3" fmla="*/ 1638954 w 2214806"/>
              <a:gd name="connsiteY3" fmla="*/ 1151704 h 1151704"/>
              <a:gd name="connsiteX4" fmla="*/ 0 w 2214806"/>
              <a:gd name="connsiteY4" fmla="*/ 1151704 h 1151704"/>
              <a:gd name="connsiteX5" fmla="*/ 575852 w 2214806"/>
              <a:gd name="connsiteY5" fmla="*/ 575852 h 1151704"/>
              <a:gd name="connsiteX6" fmla="*/ 0 w 2214806"/>
              <a:gd name="connsiteY6" fmla="*/ 0 h 11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4806" h="1151704">
                <a:moveTo>
                  <a:pt x="0" y="0"/>
                </a:moveTo>
                <a:lnTo>
                  <a:pt x="1638954" y="0"/>
                </a:lnTo>
                <a:lnTo>
                  <a:pt x="2214806" y="575852"/>
                </a:lnTo>
                <a:lnTo>
                  <a:pt x="1638954" y="1151704"/>
                </a:lnTo>
                <a:lnTo>
                  <a:pt x="0" y="1151704"/>
                </a:lnTo>
                <a:lnTo>
                  <a:pt x="575852" y="575852"/>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84996" tIns="9144" rIns="584996" bIns="9144" numCol="1" spcCol="1270" anchor="ctr" anchorCtr="0">
            <a:noAutofit/>
          </a:bodyPr>
          <a:lstStyle/>
          <a:p>
            <a:pPr marL="0" lvl="0" indent="0" algn="ctr" defTabSz="577850" rtl="0">
              <a:lnSpc>
                <a:spcPct val="90000"/>
              </a:lnSpc>
              <a:spcBef>
                <a:spcPct val="0"/>
              </a:spcBef>
              <a:spcAft>
                <a:spcPct val="35000"/>
              </a:spcAft>
              <a:buNone/>
            </a:pPr>
            <a:r>
              <a:rPr lang="en-US" sz="1300" kern="1200">
                <a:latin typeface="Arial"/>
              </a:rPr>
              <a:t>Identify if changes are needed to recovery services</a:t>
            </a:r>
          </a:p>
        </p:txBody>
      </p:sp>
      <p:sp>
        <p:nvSpPr>
          <p:cNvPr id="16" name="Freeform: Shape 15">
            <a:extLst>
              <a:ext uri="{FF2B5EF4-FFF2-40B4-BE49-F238E27FC236}">
                <a16:creationId xmlns:a16="http://schemas.microsoft.com/office/drawing/2014/main" id="{5A9DF65C-7A93-4277-ADE9-83BE52AD1EA0}"/>
              </a:ext>
            </a:extLst>
          </p:cNvPr>
          <p:cNvSpPr/>
          <p:nvPr/>
        </p:nvSpPr>
        <p:spPr>
          <a:xfrm>
            <a:off x="7870428" y="3852278"/>
            <a:ext cx="2214806" cy="1151704"/>
          </a:xfrm>
          <a:custGeom>
            <a:avLst/>
            <a:gdLst>
              <a:gd name="connsiteX0" fmla="*/ 0 w 2214806"/>
              <a:gd name="connsiteY0" fmla="*/ 0 h 1151704"/>
              <a:gd name="connsiteX1" fmla="*/ 1638954 w 2214806"/>
              <a:gd name="connsiteY1" fmla="*/ 0 h 1151704"/>
              <a:gd name="connsiteX2" fmla="*/ 2214806 w 2214806"/>
              <a:gd name="connsiteY2" fmla="*/ 575852 h 1151704"/>
              <a:gd name="connsiteX3" fmla="*/ 1638954 w 2214806"/>
              <a:gd name="connsiteY3" fmla="*/ 1151704 h 1151704"/>
              <a:gd name="connsiteX4" fmla="*/ 0 w 2214806"/>
              <a:gd name="connsiteY4" fmla="*/ 1151704 h 1151704"/>
              <a:gd name="connsiteX5" fmla="*/ 575852 w 2214806"/>
              <a:gd name="connsiteY5" fmla="*/ 575852 h 1151704"/>
              <a:gd name="connsiteX6" fmla="*/ 0 w 2214806"/>
              <a:gd name="connsiteY6" fmla="*/ 0 h 11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4806" h="1151704">
                <a:moveTo>
                  <a:pt x="0" y="0"/>
                </a:moveTo>
                <a:lnTo>
                  <a:pt x="1638954" y="0"/>
                </a:lnTo>
                <a:lnTo>
                  <a:pt x="2214806" y="575852"/>
                </a:lnTo>
                <a:lnTo>
                  <a:pt x="1638954" y="1151704"/>
                </a:lnTo>
                <a:lnTo>
                  <a:pt x="0" y="1151704"/>
                </a:lnTo>
                <a:lnTo>
                  <a:pt x="575852" y="575852"/>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84996" tIns="9144" rIns="584996" bIns="9144" numCol="1" spcCol="1270" anchor="ctr" anchorCtr="0">
            <a:noAutofit/>
          </a:bodyPr>
          <a:lstStyle/>
          <a:p>
            <a:pPr marL="0" lvl="0" indent="0" algn="ctr" defTabSz="533400" rtl="0">
              <a:lnSpc>
                <a:spcPct val="90000"/>
              </a:lnSpc>
              <a:spcBef>
                <a:spcPct val="0"/>
              </a:spcBef>
              <a:spcAft>
                <a:spcPct val="35000"/>
              </a:spcAft>
              <a:buNone/>
            </a:pPr>
            <a:r>
              <a:rPr lang="en-US" sz="1200" kern="1200"/>
              <a:t>Combine/align with gen ed supplemental services</a:t>
            </a:r>
            <a:endParaRPr lang="en-US" sz="1200" kern="1200">
              <a:latin typeface="Arial"/>
            </a:endParaRPr>
          </a:p>
        </p:txBody>
      </p:sp>
      <p:sp>
        <p:nvSpPr>
          <p:cNvPr id="17" name="Freeform: Shape 16">
            <a:extLst>
              <a:ext uri="{FF2B5EF4-FFF2-40B4-BE49-F238E27FC236}">
                <a16:creationId xmlns:a16="http://schemas.microsoft.com/office/drawing/2014/main" id="{0A6D34B3-17A6-430E-8F16-45C41BB558CB}"/>
              </a:ext>
            </a:extLst>
          </p:cNvPr>
          <p:cNvSpPr/>
          <p:nvPr/>
        </p:nvSpPr>
        <p:spPr>
          <a:xfrm>
            <a:off x="9802832" y="3852278"/>
            <a:ext cx="2214806" cy="1151704"/>
          </a:xfrm>
          <a:custGeom>
            <a:avLst/>
            <a:gdLst>
              <a:gd name="connsiteX0" fmla="*/ 0 w 2214806"/>
              <a:gd name="connsiteY0" fmla="*/ 0 h 1151704"/>
              <a:gd name="connsiteX1" fmla="*/ 1638954 w 2214806"/>
              <a:gd name="connsiteY1" fmla="*/ 0 h 1151704"/>
              <a:gd name="connsiteX2" fmla="*/ 2214806 w 2214806"/>
              <a:gd name="connsiteY2" fmla="*/ 575852 h 1151704"/>
              <a:gd name="connsiteX3" fmla="*/ 1638954 w 2214806"/>
              <a:gd name="connsiteY3" fmla="*/ 1151704 h 1151704"/>
              <a:gd name="connsiteX4" fmla="*/ 0 w 2214806"/>
              <a:gd name="connsiteY4" fmla="*/ 1151704 h 1151704"/>
              <a:gd name="connsiteX5" fmla="*/ 575852 w 2214806"/>
              <a:gd name="connsiteY5" fmla="*/ 575852 h 1151704"/>
              <a:gd name="connsiteX6" fmla="*/ 0 w 2214806"/>
              <a:gd name="connsiteY6" fmla="*/ 0 h 11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4806" h="1151704">
                <a:moveTo>
                  <a:pt x="0" y="0"/>
                </a:moveTo>
                <a:lnTo>
                  <a:pt x="1638954" y="0"/>
                </a:lnTo>
                <a:lnTo>
                  <a:pt x="2214806" y="575852"/>
                </a:lnTo>
                <a:lnTo>
                  <a:pt x="1638954" y="1151704"/>
                </a:lnTo>
                <a:lnTo>
                  <a:pt x="0" y="1151704"/>
                </a:lnTo>
                <a:lnTo>
                  <a:pt x="575852" y="575852"/>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84996" tIns="9144" rIns="584996" bIns="9144" numCol="1" spcCol="1270" anchor="ctr" anchorCtr="0">
            <a:noAutofit/>
          </a:bodyPr>
          <a:lstStyle/>
          <a:p>
            <a:pPr marL="0" lvl="0" indent="0" algn="ctr" defTabSz="533400" rtl="0">
              <a:lnSpc>
                <a:spcPct val="90000"/>
              </a:lnSpc>
              <a:spcBef>
                <a:spcPct val="0"/>
              </a:spcBef>
              <a:spcAft>
                <a:spcPct val="35000"/>
              </a:spcAft>
              <a:buNone/>
            </a:pPr>
            <a:r>
              <a:rPr lang="en-US" sz="1200" kern="1200">
                <a:latin typeface="+mj-lt"/>
              </a:rPr>
              <a:t>Provide recovery services as needed for students with IEPs</a:t>
            </a:r>
            <a:endParaRPr lang="en-US" sz="1200" kern="1200">
              <a:latin typeface="Arial"/>
            </a:endParaRPr>
          </a:p>
        </p:txBody>
      </p:sp>
    </p:spTree>
    <p:extLst>
      <p:ext uri="{BB962C8B-B14F-4D97-AF65-F5344CB8AC3E}">
        <p14:creationId xmlns:p14="http://schemas.microsoft.com/office/powerpoint/2010/main" val="175772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8D744-14B4-4BB9-82D3-827AD32DC86B}"/>
              </a:ext>
            </a:extLst>
          </p:cNvPr>
          <p:cNvSpPr>
            <a:spLocks noGrp="1"/>
          </p:cNvSpPr>
          <p:nvPr>
            <p:ph type="title"/>
          </p:nvPr>
        </p:nvSpPr>
        <p:spPr>
          <a:xfrm>
            <a:off x="186407" y="283613"/>
            <a:ext cx="11819183" cy="713363"/>
          </a:xfrm>
        </p:spPr>
        <p:txBody>
          <a:bodyPr/>
          <a:lstStyle/>
          <a:p>
            <a:pPr algn="ctr"/>
            <a:r>
              <a:rPr lang="en-US" sz="3500">
                <a:latin typeface="Segoe UI" panose="020B0502040204020203" pitchFamily="34" charset="0"/>
                <a:cs typeface="Segoe UI" panose="020B0502040204020203" pitchFamily="34" charset="0"/>
              </a:rPr>
              <a:t>Recommended Timelines for Recovery Services (Next)</a:t>
            </a:r>
          </a:p>
        </p:txBody>
      </p:sp>
      <p:sp>
        <p:nvSpPr>
          <p:cNvPr id="4" name="Slide Number Placeholder 3">
            <a:extLst>
              <a:ext uri="{FF2B5EF4-FFF2-40B4-BE49-F238E27FC236}">
                <a16:creationId xmlns:a16="http://schemas.microsoft.com/office/drawing/2014/main" id="{69AE504A-ADB3-4DED-8D5D-4929CB5ED827}"/>
              </a:ex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14</a:t>
            </a:fld>
            <a:endParaRPr lang="en-US"/>
          </a:p>
        </p:txBody>
      </p:sp>
      <p:sp>
        <p:nvSpPr>
          <p:cNvPr id="5" name="Freeform: Shape 4">
            <a:extLst>
              <a:ext uri="{FF2B5EF4-FFF2-40B4-BE49-F238E27FC236}">
                <a16:creationId xmlns:a16="http://schemas.microsoft.com/office/drawing/2014/main" id="{E0D5DE25-E73C-4028-BCD5-AE24145FB58A}"/>
              </a:ext>
            </a:extLst>
          </p:cNvPr>
          <p:cNvSpPr/>
          <p:nvPr/>
        </p:nvSpPr>
        <p:spPr>
          <a:xfrm>
            <a:off x="437197" y="1468130"/>
            <a:ext cx="1971134" cy="1097284"/>
          </a:xfrm>
          <a:custGeom>
            <a:avLst/>
            <a:gdLst>
              <a:gd name="connsiteX0" fmla="*/ 0 w 1971134"/>
              <a:gd name="connsiteY0" fmla="*/ 0 h 1097284"/>
              <a:gd name="connsiteX1" fmla="*/ 1422492 w 1971134"/>
              <a:gd name="connsiteY1" fmla="*/ 0 h 1097284"/>
              <a:gd name="connsiteX2" fmla="*/ 1971134 w 1971134"/>
              <a:gd name="connsiteY2" fmla="*/ 548642 h 1097284"/>
              <a:gd name="connsiteX3" fmla="*/ 1422492 w 1971134"/>
              <a:gd name="connsiteY3" fmla="*/ 1097284 h 1097284"/>
              <a:gd name="connsiteX4" fmla="*/ 0 w 1971134"/>
              <a:gd name="connsiteY4" fmla="*/ 1097284 h 1097284"/>
              <a:gd name="connsiteX5" fmla="*/ 548642 w 1971134"/>
              <a:gd name="connsiteY5" fmla="*/ 548642 h 1097284"/>
              <a:gd name="connsiteX6" fmla="*/ 0 w 1971134"/>
              <a:gd name="connsiteY6" fmla="*/ 0 h 1097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1134" h="1097284">
                <a:moveTo>
                  <a:pt x="0" y="0"/>
                </a:moveTo>
                <a:lnTo>
                  <a:pt x="1422492" y="0"/>
                </a:lnTo>
                <a:lnTo>
                  <a:pt x="1971134" y="548642"/>
                </a:lnTo>
                <a:lnTo>
                  <a:pt x="1422492" y="1097284"/>
                </a:lnTo>
                <a:lnTo>
                  <a:pt x="0" y="1097284"/>
                </a:lnTo>
                <a:lnTo>
                  <a:pt x="548642" y="548642"/>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0232" tIns="10795" rIns="548642" bIns="10795" numCol="1" spcCol="1270" anchor="ctr" anchorCtr="0">
            <a:noAutofit/>
          </a:bodyPr>
          <a:lstStyle/>
          <a:p>
            <a:pPr marL="0" lvl="0" indent="0" algn="ctr" defTabSz="755650" rtl="0">
              <a:lnSpc>
                <a:spcPct val="90000"/>
              </a:lnSpc>
              <a:spcBef>
                <a:spcPct val="0"/>
              </a:spcBef>
              <a:spcAft>
                <a:spcPct val="35000"/>
              </a:spcAft>
              <a:buNone/>
            </a:pPr>
            <a:r>
              <a:rPr lang="en-US" sz="1700" kern="1200">
                <a:latin typeface="Arial"/>
              </a:rPr>
              <a:t>Summer 2022</a:t>
            </a:r>
          </a:p>
        </p:txBody>
      </p:sp>
      <p:sp>
        <p:nvSpPr>
          <p:cNvPr id="7" name="Freeform: Shape 6">
            <a:extLst>
              <a:ext uri="{FF2B5EF4-FFF2-40B4-BE49-F238E27FC236}">
                <a16:creationId xmlns:a16="http://schemas.microsoft.com/office/drawing/2014/main" id="{B80B0EE6-899E-4287-B51A-7561113CB628}"/>
              </a:ext>
            </a:extLst>
          </p:cNvPr>
          <p:cNvSpPr/>
          <p:nvPr/>
        </p:nvSpPr>
        <p:spPr>
          <a:xfrm>
            <a:off x="2073507" y="1468184"/>
            <a:ext cx="2327530" cy="1097284"/>
          </a:xfrm>
          <a:custGeom>
            <a:avLst/>
            <a:gdLst>
              <a:gd name="connsiteX0" fmla="*/ 0 w 2327530"/>
              <a:gd name="connsiteY0" fmla="*/ 0 h 1097284"/>
              <a:gd name="connsiteX1" fmla="*/ 1778888 w 2327530"/>
              <a:gd name="connsiteY1" fmla="*/ 0 h 1097284"/>
              <a:gd name="connsiteX2" fmla="*/ 2327530 w 2327530"/>
              <a:gd name="connsiteY2" fmla="*/ 548642 h 1097284"/>
              <a:gd name="connsiteX3" fmla="*/ 1778888 w 2327530"/>
              <a:gd name="connsiteY3" fmla="*/ 1097284 h 1097284"/>
              <a:gd name="connsiteX4" fmla="*/ 0 w 2327530"/>
              <a:gd name="connsiteY4" fmla="*/ 1097284 h 1097284"/>
              <a:gd name="connsiteX5" fmla="*/ 548642 w 2327530"/>
              <a:gd name="connsiteY5" fmla="*/ 548642 h 1097284"/>
              <a:gd name="connsiteX6" fmla="*/ 0 w 2327530"/>
              <a:gd name="connsiteY6" fmla="*/ 0 h 1097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7530" h="1097284">
                <a:moveTo>
                  <a:pt x="0" y="0"/>
                </a:moveTo>
                <a:lnTo>
                  <a:pt x="1778888" y="0"/>
                </a:lnTo>
                <a:lnTo>
                  <a:pt x="2327530" y="548642"/>
                </a:lnTo>
                <a:lnTo>
                  <a:pt x="1778888" y="1097284"/>
                </a:lnTo>
                <a:lnTo>
                  <a:pt x="0" y="1097284"/>
                </a:lnTo>
                <a:lnTo>
                  <a:pt x="548642" y="548642"/>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63882" tIns="7620" rIns="548642" bIns="7620" numCol="1" spcCol="1270" anchor="ctr" anchorCtr="0">
            <a:noAutofit/>
          </a:bodyPr>
          <a:lstStyle/>
          <a:p>
            <a:pPr marL="0" lvl="0" indent="0" algn="ctr" defTabSz="533400" rtl="0">
              <a:lnSpc>
                <a:spcPct val="90000"/>
              </a:lnSpc>
              <a:spcBef>
                <a:spcPct val="0"/>
              </a:spcBef>
              <a:spcAft>
                <a:spcPct val="35000"/>
              </a:spcAft>
              <a:buNone/>
            </a:pPr>
            <a:r>
              <a:rPr lang="en-US" sz="1200" kern="1200">
                <a:latin typeface="Arial"/>
              </a:rPr>
              <a:t>Review impact (services &amp; progress) of Fall 2021 &amp; Spring 2022 recovery services</a:t>
            </a:r>
          </a:p>
        </p:txBody>
      </p:sp>
      <p:sp>
        <p:nvSpPr>
          <p:cNvPr id="8" name="Freeform: Shape 7">
            <a:extLst>
              <a:ext uri="{FF2B5EF4-FFF2-40B4-BE49-F238E27FC236}">
                <a16:creationId xmlns:a16="http://schemas.microsoft.com/office/drawing/2014/main" id="{65ABCA3A-E0F5-4867-8FD2-9F84BD6A84B9}"/>
              </a:ext>
            </a:extLst>
          </p:cNvPr>
          <p:cNvSpPr/>
          <p:nvPr/>
        </p:nvSpPr>
        <p:spPr>
          <a:xfrm>
            <a:off x="4101756" y="1468184"/>
            <a:ext cx="2137721" cy="1097284"/>
          </a:xfrm>
          <a:custGeom>
            <a:avLst/>
            <a:gdLst>
              <a:gd name="connsiteX0" fmla="*/ 0 w 2137721"/>
              <a:gd name="connsiteY0" fmla="*/ 0 h 1097284"/>
              <a:gd name="connsiteX1" fmla="*/ 1589079 w 2137721"/>
              <a:gd name="connsiteY1" fmla="*/ 0 h 1097284"/>
              <a:gd name="connsiteX2" fmla="*/ 2137721 w 2137721"/>
              <a:gd name="connsiteY2" fmla="*/ 548642 h 1097284"/>
              <a:gd name="connsiteX3" fmla="*/ 1589079 w 2137721"/>
              <a:gd name="connsiteY3" fmla="*/ 1097284 h 1097284"/>
              <a:gd name="connsiteX4" fmla="*/ 0 w 2137721"/>
              <a:gd name="connsiteY4" fmla="*/ 1097284 h 1097284"/>
              <a:gd name="connsiteX5" fmla="*/ 548642 w 2137721"/>
              <a:gd name="connsiteY5" fmla="*/ 548642 h 1097284"/>
              <a:gd name="connsiteX6" fmla="*/ 0 w 2137721"/>
              <a:gd name="connsiteY6" fmla="*/ 0 h 1097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7721" h="1097284">
                <a:moveTo>
                  <a:pt x="0" y="0"/>
                </a:moveTo>
                <a:lnTo>
                  <a:pt x="1589079" y="0"/>
                </a:lnTo>
                <a:lnTo>
                  <a:pt x="2137721" y="548642"/>
                </a:lnTo>
                <a:lnTo>
                  <a:pt x="1589079" y="1097284"/>
                </a:lnTo>
                <a:lnTo>
                  <a:pt x="0" y="1097284"/>
                </a:lnTo>
                <a:lnTo>
                  <a:pt x="548642" y="548642"/>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63882" tIns="7620" rIns="548642" bIns="7620" numCol="1" spcCol="1270" anchor="ctr" anchorCtr="0">
            <a:noAutofit/>
          </a:bodyPr>
          <a:lstStyle/>
          <a:p>
            <a:pPr marL="0" lvl="0" indent="0" algn="ctr" defTabSz="533400" rtl="0">
              <a:lnSpc>
                <a:spcPct val="90000"/>
              </a:lnSpc>
              <a:spcBef>
                <a:spcPct val="0"/>
              </a:spcBef>
              <a:spcAft>
                <a:spcPct val="35000"/>
              </a:spcAft>
              <a:buNone/>
            </a:pPr>
            <a:r>
              <a:rPr lang="en-US" sz="1200" kern="1200">
                <a:latin typeface="+mj-lt"/>
              </a:rPr>
              <a:t>Schedule and hold some* IEP meetings</a:t>
            </a:r>
          </a:p>
        </p:txBody>
      </p:sp>
      <p:sp>
        <p:nvSpPr>
          <p:cNvPr id="9" name="Freeform: Shape 8">
            <a:extLst>
              <a:ext uri="{FF2B5EF4-FFF2-40B4-BE49-F238E27FC236}">
                <a16:creationId xmlns:a16="http://schemas.microsoft.com/office/drawing/2014/main" id="{02CC8EF5-DBA9-4166-AE80-F2E78F05D38B}"/>
              </a:ext>
            </a:extLst>
          </p:cNvPr>
          <p:cNvSpPr/>
          <p:nvPr/>
        </p:nvSpPr>
        <p:spPr>
          <a:xfrm>
            <a:off x="5940197" y="1468184"/>
            <a:ext cx="2137721" cy="1097284"/>
          </a:xfrm>
          <a:custGeom>
            <a:avLst/>
            <a:gdLst>
              <a:gd name="connsiteX0" fmla="*/ 0 w 2137721"/>
              <a:gd name="connsiteY0" fmla="*/ 0 h 1097284"/>
              <a:gd name="connsiteX1" fmla="*/ 1589079 w 2137721"/>
              <a:gd name="connsiteY1" fmla="*/ 0 h 1097284"/>
              <a:gd name="connsiteX2" fmla="*/ 2137721 w 2137721"/>
              <a:gd name="connsiteY2" fmla="*/ 548642 h 1097284"/>
              <a:gd name="connsiteX3" fmla="*/ 1589079 w 2137721"/>
              <a:gd name="connsiteY3" fmla="*/ 1097284 h 1097284"/>
              <a:gd name="connsiteX4" fmla="*/ 0 w 2137721"/>
              <a:gd name="connsiteY4" fmla="*/ 1097284 h 1097284"/>
              <a:gd name="connsiteX5" fmla="*/ 548642 w 2137721"/>
              <a:gd name="connsiteY5" fmla="*/ 548642 h 1097284"/>
              <a:gd name="connsiteX6" fmla="*/ 0 w 2137721"/>
              <a:gd name="connsiteY6" fmla="*/ 0 h 1097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7721" h="1097284">
                <a:moveTo>
                  <a:pt x="0" y="0"/>
                </a:moveTo>
                <a:lnTo>
                  <a:pt x="1589079" y="0"/>
                </a:lnTo>
                <a:lnTo>
                  <a:pt x="2137721" y="548642"/>
                </a:lnTo>
                <a:lnTo>
                  <a:pt x="1589079" y="1097284"/>
                </a:lnTo>
                <a:lnTo>
                  <a:pt x="0" y="1097284"/>
                </a:lnTo>
                <a:lnTo>
                  <a:pt x="548642" y="548642"/>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65152" tIns="8255" rIns="548642" bIns="8255" numCol="1" spcCol="1270" anchor="ctr" anchorCtr="0">
            <a:noAutofit/>
          </a:bodyPr>
          <a:lstStyle/>
          <a:p>
            <a:pPr marL="0" lvl="0" indent="0" algn="ctr" defTabSz="577850">
              <a:lnSpc>
                <a:spcPct val="90000"/>
              </a:lnSpc>
              <a:spcBef>
                <a:spcPct val="0"/>
              </a:spcBef>
              <a:spcAft>
                <a:spcPct val="35000"/>
              </a:spcAft>
              <a:buNone/>
            </a:pPr>
            <a:r>
              <a:rPr lang="en-US" sz="1300" kern="1200">
                <a:latin typeface="Arial"/>
              </a:rPr>
              <a:t>Identify if additional recovery services are needed</a:t>
            </a:r>
            <a:endParaRPr lang="en-US" sz="1300" kern="1200"/>
          </a:p>
        </p:txBody>
      </p:sp>
      <p:sp>
        <p:nvSpPr>
          <p:cNvPr id="10" name="Freeform: Shape 9">
            <a:extLst>
              <a:ext uri="{FF2B5EF4-FFF2-40B4-BE49-F238E27FC236}">
                <a16:creationId xmlns:a16="http://schemas.microsoft.com/office/drawing/2014/main" id="{1613D502-37DC-4BA2-BF42-8A37DEAB6F58}"/>
              </a:ext>
            </a:extLst>
          </p:cNvPr>
          <p:cNvSpPr/>
          <p:nvPr/>
        </p:nvSpPr>
        <p:spPr>
          <a:xfrm>
            <a:off x="7778638" y="1468184"/>
            <a:ext cx="2137721" cy="1097284"/>
          </a:xfrm>
          <a:custGeom>
            <a:avLst/>
            <a:gdLst>
              <a:gd name="connsiteX0" fmla="*/ 0 w 2137721"/>
              <a:gd name="connsiteY0" fmla="*/ 0 h 1097284"/>
              <a:gd name="connsiteX1" fmla="*/ 1589079 w 2137721"/>
              <a:gd name="connsiteY1" fmla="*/ 0 h 1097284"/>
              <a:gd name="connsiteX2" fmla="*/ 2137721 w 2137721"/>
              <a:gd name="connsiteY2" fmla="*/ 548642 h 1097284"/>
              <a:gd name="connsiteX3" fmla="*/ 1589079 w 2137721"/>
              <a:gd name="connsiteY3" fmla="*/ 1097284 h 1097284"/>
              <a:gd name="connsiteX4" fmla="*/ 0 w 2137721"/>
              <a:gd name="connsiteY4" fmla="*/ 1097284 h 1097284"/>
              <a:gd name="connsiteX5" fmla="*/ 548642 w 2137721"/>
              <a:gd name="connsiteY5" fmla="*/ 548642 h 1097284"/>
              <a:gd name="connsiteX6" fmla="*/ 0 w 2137721"/>
              <a:gd name="connsiteY6" fmla="*/ 0 h 1097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7721" h="1097284">
                <a:moveTo>
                  <a:pt x="0" y="0"/>
                </a:moveTo>
                <a:lnTo>
                  <a:pt x="1589079" y="0"/>
                </a:lnTo>
                <a:lnTo>
                  <a:pt x="2137721" y="548642"/>
                </a:lnTo>
                <a:lnTo>
                  <a:pt x="1589079" y="1097284"/>
                </a:lnTo>
                <a:lnTo>
                  <a:pt x="0" y="1097284"/>
                </a:lnTo>
                <a:lnTo>
                  <a:pt x="548642" y="548642"/>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63882" tIns="7620" rIns="548642" bIns="7620" numCol="1" spcCol="1270" anchor="ctr" anchorCtr="0">
            <a:noAutofit/>
          </a:bodyPr>
          <a:lstStyle/>
          <a:p>
            <a:pPr marL="0" lvl="0" indent="0" algn="ctr" defTabSz="533400" rtl="0">
              <a:lnSpc>
                <a:spcPct val="90000"/>
              </a:lnSpc>
              <a:spcBef>
                <a:spcPct val="0"/>
              </a:spcBef>
              <a:spcAft>
                <a:spcPct val="35000"/>
              </a:spcAft>
              <a:buNone/>
            </a:pPr>
            <a:r>
              <a:rPr lang="en-US" sz="1200" kern="1200">
                <a:latin typeface="Arial"/>
              </a:rPr>
              <a:t>Combine/align with other summer programs</a:t>
            </a:r>
          </a:p>
        </p:txBody>
      </p:sp>
      <p:sp>
        <p:nvSpPr>
          <p:cNvPr id="11" name="Freeform: Shape 10">
            <a:extLst>
              <a:ext uri="{FF2B5EF4-FFF2-40B4-BE49-F238E27FC236}">
                <a16:creationId xmlns:a16="http://schemas.microsoft.com/office/drawing/2014/main" id="{7C2FC5DF-DE50-4B9F-8894-76FAD238EE8D}"/>
              </a:ext>
            </a:extLst>
          </p:cNvPr>
          <p:cNvSpPr/>
          <p:nvPr/>
        </p:nvSpPr>
        <p:spPr>
          <a:xfrm>
            <a:off x="9617079" y="1468184"/>
            <a:ext cx="2137721" cy="1097284"/>
          </a:xfrm>
          <a:custGeom>
            <a:avLst/>
            <a:gdLst>
              <a:gd name="connsiteX0" fmla="*/ 0 w 2137721"/>
              <a:gd name="connsiteY0" fmla="*/ 0 h 1097284"/>
              <a:gd name="connsiteX1" fmla="*/ 1589079 w 2137721"/>
              <a:gd name="connsiteY1" fmla="*/ 0 h 1097284"/>
              <a:gd name="connsiteX2" fmla="*/ 2137721 w 2137721"/>
              <a:gd name="connsiteY2" fmla="*/ 548642 h 1097284"/>
              <a:gd name="connsiteX3" fmla="*/ 1589079 w 2137721"/>
              <a:gd name="connsiteY3" fmla="*/ 1097284 h 1097284"/>
              <a:gd name="connsiteX4" fmla="*/ 0 w 2137721"/>
              <a:gd name="connsiteY4" fmla="*/ 1097284 h 1097284"/>
              <a:gd name="connsiteX5" fmla="*/ 548642 w 2137721"/>
              <a:gd name="connsiteY5" fmla="*/ 548642 h 1097284"/>
              <a:gd name="connsiteX6" fmla="*/ 0 w 2137721"/>
              <a:gd name="connsiteY6" fmla="*/ 0 h 1097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7721" h="1097284">
                <a:moveTo>
                  <a:pt x="0" y="0"/>
                </a:moveTo>
                <a:lnTo>
                  <a:pt x="1589079" y="0"/>
                </a:lnTo>
                <a:lnTo>
                  <a:pt x="2137721" y="548642"/>
                </a:lnTo>
                <a:lnTo>
                  <a:pt x="1589079" y="1097284"/>
                </a:lnTo>
                <a:lnTo>
                  <a:pt x="0" y="1097284"/>
                </a:lnTo>
                <a:lnTo>
                  <a:pt x="548642" y="548642"/>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63882" tIns="7620" rIns="548642" bIns="7620" numCol="1" spcCol="1270" anchor="ctr" anchorCtr="0">
            <a:noAutofit/>
          </a:bodyPr>
          <a:lstStyle/>
          <a:p>
            <a:pPr marL="0" lvl="0" indent="0" algn="ctr" defTabSz="533400" rtl="0">
              <a:lnSpc>
                <a:spcPct val="90000"/>
              </a:lnSpc>
              <a:spcBef>
                <a:spcPct val="0"/>
              </a:spcBef>
              <a:spcAft>
                <a:spcPct val="35000"/>
              </a:spcAft>
              <a:buNone/>
            </a:pPr>
            <a:r>
              <a:rPr lang="en-US" sz="1200" kern="1200">
                <a:latin typeface="Arial"/>
              </a:rPr>
              <a:t>Provide recovery services as needed for students with IEPs</a:t>
            </a:r>
          </a:p>
        </p:txBody>
      </p:sp>
      <p:sp>
        <p:nvSpPr>
          <p:cNvPr id="12" name="Freeform: Shape 11">
            <a:extLst>
              <a:ext uri="{FF2B5EF4-FFF2-40B4-BE49-F238E27FC236}">
                <a16:creationId xmlns:a16="http://schemas.microsoft.com/office/drawing/2014/main" id="{38DEC876-FB8F-40B6-9218-4CD87752AC83}"/>
              </a:ext>
            </a:extLst>
          </p:cNvPr>
          <p:cNvSpPr/>
          <p:nvPr/>
        </p:nvSpPr>
        <p:spPr>
          <a:xfrm>
            <a:off x="437197" y="3144650"/>
            <a:ext cx="1971134" cy="1097284"/>
          </a:xfrm>
          <a:custGeom>
            <a:avLst/>
            <a:gdLst>
              <a:gd name="connsiteX0" fmla="*/ 0 w 1971134"/>
              <a:gd name="connsiteY0" fmla="*/ 0 h 1097284"/>
              <a:gd name="connsiteX1" fmla="*/ 1422492 w 1971134"/>
              <a:gd name="connsiteY1" fmla="*/ 0 h 1097284"/>
              <a:gd name="connsiteX2" fmla="*/ 1971134 w 1971134"/>
              <a:gd name="connsiteY2" fmla="*/ 548642 h 1097284"/>
              <a:gd name="connsiteX3" fmla="*/ 1422492 w 1971134"/>
              <a:gd name="connsiteY3" fmla="*/ 1097284 h 1097284"/>
              <a:gd name="connsiteX4" fmla="*/ 0 w 1971134"/>
              <a:gd name="connsiteY4" fmla="*/ 1097284 h 1097284"/>
              <a:gd name="connsiteX5" fmla="*/ 548642 w 1971134"/>
              <a:gd name="connsiteY5" fmla="*/ 548642 h 1097284"/>
              <a:gd name="connsiteX6" fmla="*/ 0 w 1971134"/>
              <a:gd name="connsiteY6" fmla="*/ 0 h 1097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1134" h="1097284">
                <a:moveTo>
                  <a:pt x="0" y="0"/>
                </a:moveTo>
                <a:lnTo>
                  <a:pt x="1422492" y="0"/>
                </a:lnTo>
                <a:lnTo>
                  <a:pt x="1971134" y="548642"/>
                </a:lnTo>
                <a:lnTo>
                  <a:pt x="1422492" y="1097284"/>
                </a:lnTo>
                <a:lnTo>
                  <a:pt x="0" y="1097284"/>
                </a:lnTo>
                <a:lnTo>
                  <a:pt x="548642" y="548642"/>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0232" tIns="10795" rIns="548642" bIns="10795" numCol="1" spcCol="1270" anchor="ctr" anchorCtr="0">
            <a:noAutofit/>
          </a:bodyPr>
          <a:lstStyle/>
          <a:p>
            <a:pPr marL="0" lvl="0" indent="0" algn="ctr" defTabSz="755650" rtl="0">
              <a:lnSpc>
                <a:spcPct val="90000"/>
              </a:lnSpc>
              <a:spcBef>
                <a:spcPct val="0"/>
              </a:spcBef>
              <a:spcAft>
                <a:spcPct val="35000"/>
              </a:spcAft>
              <a:buNone/>
            </a:pPr>
            <a:r>
              <a:rPr lang="en-US" sz="1700" kern="1200">
                <a:latin typeface="Arial"/>
              </a:rPr>
              <a:t>Fall 2022-Spring 2023</a:t>
            </a:r>
          </a:p>
        </p:txBody>
      </p:sp>
      <p:sp>
        <p:nvSpPr>
          <p:cNvPr id="13" name="Freeform: Shape 12">
            <a:extLst>
              <a:ext uri="{FF2B5EF4-FFF2-40B4-BE49-F238E27FC236}">
                <a16:creationId xmlns:a16="http://schemas.microsoft.com/office/drawing/2014/main" id="{E06FC843-266D-420D-9FFA-919C30AD7F8D}"/>
              </a:ext>
            </a:extLst>
          </p:cNvPr>
          <p:cNvSpPr/>
          <p:nvPr/>
        </p:nvSpPr>
        <p:spPr>
          <a:xfrm>
            <a:off x="2073507" y="3144650"/>
            <a:ext cx="2327530" cy="1097284"/>
          </a:xfrm>
          <a:custGeom>
            <a:avLst/>
            <a:gdLst>
              <a:gd name="connsiteX0" fmla="*/ 0 w 2327530"/>
              <a:gd name="connsiteY0" fmla="*/ 0 h 1097284"/>
              <a:gd name="connsiteX1" fmla="*/ 1778888 w 2327530"/>
              <a:gd name="connsiteY1" fmla="*/ 0 h 1097284"/>
              <a:gd name="connsiteX2" fmla="*/ 2327530 w 2327530"/>
              <a:gd name="connsiteY2" fmla="*/ 548642 h 1097284"/>
              <a:gd name="connsiteX3" fmla="*/ 1778888 w 2327530"/>
              <a:gd name="connsiteY3" fmla="*/ 1097284 h 1097284"/>
              <a:gd name="connsiteX4" fmla="*/ 0 w 2327530"/>
              <a:gd name="connsiteY4" fmla="*/ 1097284 h 1097284"/>
              <a:gd name="connsiteX5" fmla="*/ 548642 w 2327530"/>
              <a:gd name="connsiteY5" fmla="*/ 548642 h 1097284"/>
              <a:gd name="connsiteX6" fmla="*/ 0 w 2327530"/>
              <a:gd name="connsiteY6" fmla="*/ 0 h 1097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7530" h="1097284">
                <a:moveTo>
                  <a:pt x="0" y="0"/>
                </a:moveTo>
                <a:lnTo>
                  <a:pt x="1778888" y="0"/>
                </a:lnTo>
                <a:lnTo>
                  <a:pt x="2327530" y="548642"/>
                </a:lnTo>
                <a:lnTo>
                  <a:pt x="1778888" y="1097284"/>
                </a:lnTo>
                <a:lnTo>
                  <a:pt x="0" y="1097284"/>
                </a:lnTo>
                <a:lnTo>
                  <a:pt x="548642" y="548642"/>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65152" tIns="8255" rIns="548642" bIns="8255" numCol="1" spcCol="1270" anchor="ctr" anchorCtr="0">
            <a:noAutofit/>
          </a:bodyPr>
          <a:lstStyle/>
          <a:p>
            <a:pPr marL="0" lvl="0" indent="0" algn="ctr" defTabSz="577850" rtl="0">
              <a:lnSpc>
                <a:spcPct val="90000"/>
              </a:lnSpc>
              <a:spcBef>
                <a:spcPct val="0"/>
              </a:spcBef>
              <a:spcAft>
                <a:spcPct val="35000"/>
              </a:spcAft>
              <a:buNone/>
            </a:pPr>
            <a:r>
              <a:rPr lang="en-US" sz="1300" kern="1200">
                <a:latin typeface="Arial"/>
              </a:rPr>
              <a:t>Review impact of Summer 2022 recovery services</a:t>
            </a:r>
          </a:p>
        </p:txBody>
      </p:sp>
      <p:sp>
        <p:nvSpPr>
          <p:cNvPr id="14" name="Freeform: Shape 13">
            <a:extLst>
              <a:ext uri="{FF2B5EF4-FFF2-40B4-BE49-F238E27FC236}">
                <a16:creationId xmlns:a16="http://schemas.microsoft.com/office/drawing/2014/main" id="{9525B52B-E7A5-40D6-B14E-36C76B28D8A8}"/>
              </a:ext>
            </a:extLst>
          </p:cNvPr>
          <p:cNvSpPr/>
          <p:nvPr/>
        </p:nvSpPr>
        <p:spPr>
          <a:xfrm>
            <a:off x="4101756" y="3144650"/>
            <a:ext cx="2137721" cy="1097284"/>
          </a:xfrm>
          <a:custGeom>
            <a:avLst/>
            <a:gdLst>
              <a:gd name="connsiteX0" fmla="*/ 0 w 2137721"/>
              <a:gd name="connsiteY0" fmla="*/ 0 h 1097284"/>
              <a:gd name="connsiteX1" fmla="*/ 1589079 w 2137721"/>
              <a:gd name="connsiteY1" fmla="*/ 0 h 1097284"/>
              <a:gd name="connsiteX2" fmla="*/ 2137721 w 2137721"/>
              <a:gd name="connsiteY2" fmla="*/ 548642 h 1097284"/>
              <a:gd name="connsiteX3" fmla="*/ 1589079 w 2137721"/>
              <a:gd name="connsiteY3" fmla="*/ 1097284 h 1097284"/>
              <a:gd name="connsiteX4" fmla="*/ 0 w 2137721"/>
              <a:gd name="connsiteY4" fmla="*/ 1097284 h 1097284"/>
              <a:gd name="connsiteX5" fmla="*/ 548642 w 2137721"/>
              <a:gd name="connsiteY5" fmla="*/ 548642 h 1097284"/>
              <a:gd name="connsiteX6" fmla="*/ 0 w 2137721"/>
              <a:gd name="connsiteY6" fmla="*/ 0 h 1097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7721" h="1097284">
                <a:moveTo>
                  <a:pt x="0" y="0"/>
                </a:moveTo>
                <a:lnTo>
                  <a:pt x="1589079" y="0"/>
                </a:lnTo>
                <a:lnTo>
                  <a:pt x="2137721" y="548642"/>
                </a:lnTo>
                <a:lnTo>
                  <a:pt x="1589079" y="1097284"/>
                </a:lnTo>
                <a:lnTo>
                  <a:pt x="0" y="1097284"/>
                </a:lnTo>
                <a:lnTo>
                  <a:pt x="548642" y="548642"/>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65152" tIns="8255" rIns="548642" bIns="8255" numCol="1" spcCol="1270" anchor="ctr" anchorCtr="0">
            <a:noAutofit/>
          </a:bodyPr>
          <a:lstStyle/>
          <a:p>
            <a:pPr marL="0" lvl="0" indent="0" algn="ctr" defTabSz="555625" rtl="0">
              <a:lnSpc>
                <a:spcPct val="90000"/>
              </a:lnSpc>
              <a:spcBef>
                <a:spcPct val="0"/>
              </a:spcBef>
              <a:spcAft>
                <a:spcPct val="35000"/>
              </a:spcAft>
              <a:buNone/>
            </a:pPr>
            <a:r>
              <a:rPr lang="en-US" sz="1250" kern="1200">
                <a:latin typeface="Arial"/>
              </a:rPr>
              <a:t>Discuss recovery service needs during IEP meetings</a:t>
            </a:r>
          </a:p>
        </p:txBody>
      </p:sp>
      <p:sp>
        <p:nvSpPr>
          <p:cNvPr id="15" name="Freeform: Shape 14">
            <a:extLst>
              <a:ext uri="{FF2B5EF4-FFF2-40B4-BE49-F238E27FC236}">
                <a16:creationId xmlns:a16="http://schemas.microsoft.com/office/drawing/2014/main" id="{D7CE4D4A-3D66-4A22-983A-E09C4A51EA66}"/>
              </a:ext>
            </a:extLst>
          </p:cNvPr>
          <p:cNvSpPr/>
          <p:nvPr/>
        </p:nvSpPr>
        <p:spPr>
          <a:xfrm>
            <a:off x="5940197" y="3144650"/>
            <a:ext cx="2137721" cy="1097284"/>
          </a:xfrm>
          <a:custGeom>
            <a:avLst/>
            <a:gdLst>
              <a:gd name="connsiteX0" fmla="*/ 0 w 2137721"/>
              <a:gd name="connsiteY0" fmla="*/ 0 h 1097284"/>
              <a:gd name="connsiteX1" fmla="*/ 1589079 w 2137721"/>
              <a:gd name="connsiteY1" fmla="*/ 0 h 1097284"/>
              <a:gd name="connsiteX2" fmla="*/ 2137721 w 2137721"/>
              <a:gd name="connsiteY2" fmla="*/ 548642 h 1097284"/>
              <a:gd name="connsiteX3" fmla="*/ 1589079 w 2137721"/>
              <a:gd name="connsiteY3" fmla="*/ 1097284 h 1097284"/>
              <a:gd name="connsiteX4" fmla="*/ 0 w 2137721"/>
              <a:gd name="connsiteY4" fmla="*/ 1097284 h 1097284"/>
              <a:gd name="connsiteX5" fmla="*/ 548642 w 2137721"/>
              <a:gd name="connsiteY5" fmla="*/ 548642 h 1097284"/>
              <a:gd name="connsiteX6" fmla="*/ 0 w 2137721"/>
              <a:gd name="connsiteY6" fmla="*/ 0 h 1097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7721" h="1097284">
                <a:moveTo>
                  <a:pt x="0" y="0"/>
                </a:moveTo>
                <a:lnTo>
                  <a:pt x="1589079" y="0"/>
                </a:lnTo>
                <a:lnTo>
                  <a:pt x="2137721" y="548642"/>
                </a:lnTo>
                <a:lnTo>
                  <a:pt x="1589079" y="1097284"/>
                </a:lnTo>
                <a:lnTo>
                  <a:pt x="0" y="1097284"/>
                </a:lnTo>
                <a:lnTo>
                  <a:pt x="548642" y="548642"/>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63882" tIns="7620" rIns="548642" bIns="7620" numCol="1" spcCol="1270" anchor="ctr" anchorCtr="0">
            <a:noAutofit/>
          </a:bodyPr>
          <a:lstStyle/>
          <a:p>
            <a:pPr marL="0" lvl="0" indent="0" algn="ctr" defTabSz="533400" rtl="0">
              <a:lnSpc>
                <a:spcPct val="90000"/>
              </a:lnSpc>
              <a:spcBef>
                <a:spcPct val="0"/>
              </a:spcBef>
              <a:spcAft>
                <a:spcPct val="35000"/>
              </a:spcAft>
              <a:buNone/>
            </a:pPr>
            <a:r>
              <a:rPr lang="en-US" sz="1200" kern="1200">
                <a:latin typeface="Arial"/>
              </a:rPr>
              <a:t>Identify if additional recovery services are needed</a:t>
            </a:r>
            <a:endParaRPr lang="en-US" sz="1200" kern="1200"/>
          </a:p>
        </p:txBody>
      </p:sp>
      <p:sp>
        <p:nvSpPr>
          <p:cNvPr id="16" name="Freeform: Shape 15">
            <a:extLst>
              <a:ext uri="{FF2B5EF4-FFF2-40B4-BE49-F238E27FC236}">
                <a16:creationId xmlns:a16="http://schemas.microsoft.com/office/drawing/2014/main" id="{5C7B64BD-2BEA-4D6C-A165-D151D02AEA76}"/>
              </a:ext>
            </a:extLst>
          </p:cNvPr>
          <p:cNvSpPr/>
          <p:nvPr/>
        </p:nvSpPr>
        <p:spPr>
          <a:xfrm>
            <a:off x="7778638" y="3144650"/>
            <a:ext cx="2137721" cy="1097284"/>
          </a:xfrm>
          <a:custGeom>
            <a:avLst/>
            <a:gdLst>
              <a:gd name="connsiteX0" fmla="*/ 0 w 2137721"/>
              <a:gd name="connsiteY0" fmla="*/ 0 h 1097284"/>
              <a:gd name="connsiteX1" fmla="*/ 1589079 w 2137721"/>
              <a:gd name="connsiteY1" fmla="*/ 0 h 1097284"/>
              <a:gd name="connsiteX2" fmla="*/ 2137721 w 2137721"/>
              <a:gd name="connsiteY2" fmla="*/ 548642 h 1097284"/>
              <a:gd name="connsiteX3" fmla="*/ 1589079 w 2137721"/>
              <a:gd name="connsiteY3" fmla="*/ 1097284 h 1097284"/>
              <a:gd name="connsiteX4" fmla="*/ 0 w 2137721"/>
              <a:gd name="connsiteY4" fmla="*/ 1097284 h 1097284"/>
              <a:gd name="connsiteX5" fmla="*/ 548642 w 2137721"/>
              <a:gd name="connsiteY5" fmla="*/ 548642 h 1097284"/>
              <a:gd name="connsiteX6" fmla="*/ 0 w 2137721"/>
              <a:gd name="connsiteY6" fmla="*/ 0 h 1097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7721" h="1097284">
                <a:moveTo>
                  <a:pt x="0" y="0"/>
                </a:moveTo>
                <a:lnTo>
                  <a:pt x="1589079" y="0"/>
                </a:lnTo>
                <a:lnTo>
                  <a:pt x="2137721" y="548642"/>
                </a:lnTo>
                <a:lnTo>
                  <a:pt x="1589079" y="1097284"/>
                </a:lnTo>
                <a:lnTo>
                  <a:pt x="0" y="1097284"/>
                </a:lnTo>
                <a:lnTo>
                  <a:pt x="548642" y="548642"/>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63882" tIns="7620" rIns="548642" bIns="7620" numCol="1" spcCol="1270" anchor="ctr" anchorCtr="0">
            <a:noAutofit/>
          </a:bodyPr>
          <a:lstStyle/>
          <a:p>
            <a:pPr marL="0" lvl="0" indent="0" algn="ctr" defTabSz="533400" rtl="0">
              <a:lnSpc>
                <a:spcPct val="90000"/>
              </a:lnSpc>
              <a:spcBef>
                <a:spcPct val="0"/>
              </a:spcBef>
              <a:spcAft>
                <a:spcPct val="35000"/>
              </a:spcAft>
              <a:buNone/>
            </a:pPr>
            <a:r>
              <a:rPr lang="en-US" sz="1200" kern="1200">
                <a:latin typeface="Arial"/>
              </a:rPr>
              <a:t>Combine/align with gen ed supplemental services</a:t>
            </a:r>
          </a:p>
        </p:txBody>
      </p:sp>
      <p:sp>
        <p:nvSpPr>
          <p:cNvPr id="17" name="Freeform: Shape 16">
            <a:extLst>
              <a:ext uri="{FF2B5EF4-FFF2-40B4-BE49-F238E27FC236}">
                <a16:creationId xmlns:a16="http://schemas.microsoft.com/office/drawing/2014/main" id="{11AEFC24-7648-484F-8B6F-46AEDC5FFFD0}"/>
              </a:ext>
            </a:extLst>
          </p:cNvPr>
          <p:cNvSpPr/>
          <p:nvPr/>
        </p:nvSpPr>
        <p:spPr>
          <a:xfrm>
            <a:off x="9617079" y="3144650"/>
            <a:ext cx="2137721" cy="1097284"/>
          </a:xfrm>
          <a:custGeom>
            <a:avLst/>
            <a:gdLst>
              <a:gd name="connsiteX0" fmla="*/ 0 w 2137721"/>
              <a:gd name="connsiteY0" fmla="*/ 0 h 1097284"/>
              <a:gd name="connsiteX1" fmla="*/ 1589079 w 2137721"/>
              <a:gd name="connsiteY1" fmla="*/ 0 h 1097284"/>
              <a:gd name="connsiteX2" fmla="*/ 2137721 w 2137721"/>
              <a:gd name="connsiteY2" fmla="*/ 548642 h 1097284"/>
              <a:gd name="connsiteX3" fmla="*/ 1589079 w 2137721"/>
              <a:gd name="connsiteY3" fmla="*/ 1097284 h 1097284"/>
              <a:gd name="connsiteX4" fmla="*/ 0 w 2137721"/>
              <a:gd name="connsiteY4" fmla="*/ 1097284 h 1097284"/>
              <a:gd name="connsiteX5" fmla="*/ 548642 w 2137721"/>
              <a:gd name="connsiteY5" fmla="*/ 548642 h 1097284"/>
              <a:gd name="connsiteX6" fmla="*/ 0 w 2137721"/>
              <a:gd name="connsiteY6" fmla="*/ 0 h 1097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7721" h="1097284">
                <a:moveTo>
                  <a:pt x="0" y="0"/>
                </a:moveTo>
                <a:lnTo>
                  <a:pt x="1589079" y="0"/>
                </a:lnTo>
                <a:lnTo>
                  <a:pt x="2137721" y="548642"/>
                </a:lnTo>
                <a:lnTo>
                  <a:pt x="1589079" y="1097284"/>
                </a:lnTo>
                <a:lnTo>
                  <a:pt x="0" y="1097284"/>
                </a:lnTo>
                <a:lnTo>
                  <a:pt x="548642" y="548642"/>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63882" tIns="7620" rIns="548642" bIns="7620" numCol="1" spcCol="1270" anchor="ctr" anchorCtr="0">
            <a:noAutofit/>
          </a:bodyPr>
          <a:lstStyle/>
          <a:p>
            <a:pPr marL="0" lvl="0" indent="0" algn="ctr" defTabSz="533400" rtl="0">
              <a:lnSpc>
                <a:spcPct val="90000"/>
              </a:lnSpc>
              <a:spcBef>
                <a:spcPct val="0"/>
              </a:spcBef>
              <a:spcAft>
                <a:spcPct val="35000"/>
              </a:spcAft>
              <a:buNone/>
            </a:pPr>
            <a:r>
              <a:rPr lang="en-US" sz="1200" kern="1200">
                <a:latin typeface="Arial"/>
              </a:rPr>
              <a:t>Provide recovery services as needed for students with IEPs</a:t>
            </a:r>
          </a:p>
        </p:txBody>
      </p:sp>
      <p:sp>
        <p:nvSpPr>
          <p:cNvPr id="18" name="Freeform: Shape 17">
            <a:extLst>
              <a:ext uri="{FF2B5EF4-FFF2-40B4-BE49-F238E27FC236}">
                <a16:creationId xmlns:a16="http://schemas.microsoft.com/office/drawing/2014/main" id="{213F95E5-8743-456B-9F9E-DA2F9B0327C8}"/>
              </a:ext>
            </a:extLst>
          </p:cNvPr>
          <p:cNvSpPr/>
          <p:nvPr/>
        </p:nvSpPr>
        <p:spPr>
          <a:xfrm>
            <a:off x="437197" y="4806170"/>
            <a:ext cx="1971134" cy="1097284"/>
          </a:xfrm>
          <a:custGeom>
            <a:avLst/>
            <a:gdLst>
              <a:gd name="connsiteX0" fmla="*/ 0 w 1971134"/>
              <a:gd name="connsiteY0" fmla="*/ 0 h 1097284"/>
              <a:gd name="connsiteX1" fmla="*/ 1422492 w 1971134"/>
              <a:gd name="connsiteY1" fmla="*/ 0 h 1097284"/>
              <a:gd name="connsiteX2" fmla="*/ 1971134 w 1971134"/>
              <a:gd name="connsiteY2" fmla="*/ 548642 h 1097284"/>
              <a:gd name="connsiteX3" fmla="*/ 1422492 w 1971134"/>
              <a:gd name="connsiteY3" fmla="*/ 1097284 h 1097284"/>
              <a:gd name="connsiteX4" fmla="*/ 0 w 1971134"/>
              <a:gd name="connsiteY4" fmla="*/ 1097284 h 1097284"/>
              <a:gd name="connsiteX5" fmla="*/ 548642 w 1971134"/>
              <a:gd name="connsiteY5" fmla="*/ 548642 h 1097284"/>
              <a:gd name="connsiteX6" fmla="*/ 0 w 1971134"/>
              <a:gd name="connsiteY6" fmla="*/ 0 h 1097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1134" h="1097284">
                <a:moveTo>
                  <a:pt x="0" y="0"/>
                </a:moveTo>
                <a:lnTo>
                  <a:pt x="1422492" y="0"/>
                </a:lnTo>
                <a:lnTo>
                  <a:pt x="1971134" y="548642"/>
                </a:lnTo>
                <a:lnTo>
                  <a:pt x="1422492" y="1097284"/>
                </a:lnTo>
                <a:lnTo>
                  <a:pt x="0" y="1097284"/>
                </a:lnTo>
                <a:lnTo>
                  <a:pt x="548642" y="548642"/>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0232" tIns="10795" rIns="548642" bIns="10795" numCol="1" spcCol="1270" anchor="ctr" anchorCtr="0">
            <a:noAutofit/>
          </a:bodyPr>
          <a:lstStyle/>
          <a:p>
            <a:pPr marL="0" lvl="0" indent="0" algn="ctr" defTabSz="755650" rtl="0">
              <a:lnSpc>
                <a:spcPct val="90000"/>
              </a:lnSpc>
              <a:spcBef>
                <a:spcPct val="0"/>
              </a:spcBef>
              <a:spcAft>
                <a:spcPct val="35000"/>
              </a:spcAft>
              <a:buNone/>
            </a:pPr>
            <a:r>
              <a:rPr lang="en-US" sz="1700" kern="1200">
                <a:latin typeface="Arial"/>
              </a:rPr>
              <a:t>Summer 2023</a:t>
            </a:r>
          </a:p>
        </p:txBody>
      </p:sp>
      <p:sp>
        <p:nvSpPr>
          <p:cNvPr id="19" name="Freeform: Shape 18">
            <a:extLst>
              <a:ext uri="{FF2B5EF4-FFF2-40B4-BE49-F238E27FC236}">
                <a16:creationId xmlns:a16="http://schemas.microsoft.com/office/drawing/2014/main" id="{699D9CA3-350E-4E26-820A-1842C3C1EA03}"/>
              </a:ext>
            </a:extLst>
          </p:cNvPr>
          <p:cNvSpPr/>
          <p:nvPr/>
        </p:nvSpPr>
        <p:spPr>
          <a:xfrm>
            <a:off x="2073507" y="4806118"/>
            <a:ext cx="2327530" cy="1097284"/>
          </a:xfrm>
          <a:custGeom>
            <a:avLst/>
            <a:gdLst>
              <a:gd name="connsiteX0" fmla="*/ 0 w 2327530"/>
              <a:gd name="connsiteY0" fmla="*/ 0 h 1097284"/>
              <a:gd name="connsiteX1" fmla="*/ 1778888 w 2327530"/>
              <a:gd name="connsiteY1" fmla="*/ 0 h 1097284"/>
              <a:gd name="connsiteX2" fmla="*/ 2327530 w 2327530"/>
              <a:gd name="connsiteY2" fmla="*/ 548642 h 1097284"/>
              <a:gd name="connsiteX3" fmla="*/ 1778888 w 2327530"/>
              <a:gd name="connsiteY3" fmla="*/ 1097284 h 1097284"/>
              <a:gd name="connsiteX4" fmla="*/ 0 w 2327530"/>
              <a:gd name="connsiteY4" fmla="*/ 1097284 h 1097284"/>
              <a:gd name="connsiteX5" fmla="*/ 548642 w 2327530"/>
              <a:gd name="connsiteY5" fmla="*/ 548642 h 1097284"/>
              <a:gd name="connsiteX6" fmla="*/ 0 w 2327530"/>
              <a:gd name="connsiteY6" fmla="*/ 0 h 1097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7530" h="1097284">
                <a:moveTo>
                  <a:pt x="0" y="0"/>
                </a:moveTo>
                <a:lnTo>
                  <a:pt x="1778888" y="0"/>
                </a:lnTo>
                <a:lnTo>
                  <a:pt x="2327530" y="548642"/>
                </a:lnTo>
                <a:lnTo>
                  <a:pt x="1778888" y="1097284"/>
                </a:lnTo>
                <a:lnTo>
                  <a:pt x="0" y="1097284"/>
                </a:lnTo>
                <a:lnTo>
                  <a:pt x="548642" y="548642"/>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63882" tIns="7620" rIns="548642" bIns="7620" numCol="1" spcCol="1270" anchor="ctr" anchorCtr="0">
            <a:noAutofit/>
          </a:bodyPr>
          <a:lstStyle/>
          <a:p>
            <a:pPr marL="0" lvl="0" indent="0" algn="ctr" defTabSz="533400" rtl="0">
              <a:lnSpc>
                <a:spcPct val="90000"/>
              </a:lnSpc>
              <a:spcBef>
                <a:spcPct val="0"/>
              </a:spcBef>
              <a:spcAft>
                <a:spcPct val="35000"/>
              </a:spcAft>
              <a:buNone/>
            </a:pPr>
            <a:r>
              <a:rPr lang="en-US" sz="1200" kern="1200">
                <a:latin typeface="Arial"/>
              </a:rPr>
              <a:t>Review impact (services &amp; progress) of Fall 2022 &amp; Spring 2023 recovery services</a:t>
            </a:r>
          </a:p>
        </p:txBody>
      </p:sp>
      <p:sp>
        <p:nvSpPr>
          <p:cNvPr id="20" name="Freeform: Shape 19">
            <a:extLst>
              <a:ext uri="{FF2B5EF4-FFF2-40B4-BE49-F238E27FC236}">
                <a16:creationId xmlns:a16="http://schemas.microsoft.com/office/drawing/2014/main" id="{CC2A55FA-8A1B-41FC-B669-C6D842023C7B}"/>
              </a:ext>
            </a:extLst>
          </p:cNvPr>
          <p:cNvSpPr/>
          <p:nvPr/>
        </p:nvSpPr>
        <p:spPr>
          <a:xfrm>
            <a:off x="4101756" y="4806118"/>
            <a:ext cx="2137721" cy="1097284"/>
          </a:xfrm>
          <a:custGeom>
            <a:avLst/>
            <a:gdLst>
              <a:gd name="connsiteX0" fmla="*/ 0 w 2137721"/>
              <a:gd name="connsiteY0" fmla="*/ 0 h 1097284"/>
              <a:gd name="connsiteX1" fmla="*/ 1589079 w 2137721"/>
              <a:gd name="connsiteY1" fmla="*/ 0 h 1097284"/>
              <a:gd name="connsiteX2" fmla="*/ 2137721 w 2137721"/>
              <a:gd name="connsiteY2" fmla="*/ 548642 h 1097284"/>
              <a:gd name="connsiteX3" fmla="*/ 1589079 w 2137721"/>
              <a:gd name="connsiteY3" fmla="*/ 1097284 h 1097284"/>
              <a:gd name="connsiteX4" fmla="*/ 0 w 2137721"/>
              <a:gd name="connsiteY4" fmla="*/ 1097284 h 1097284"/>
              <a:gd name="connsiteX5" fmla="*/ 548642 w 2137721"/>
              <a:gd name="connsiteY5" fmla="*/ 548642 h 1097284"/>
              <a:gd name="connsiteX6" fmla="*/ 0 w 2137721"/>
              <a:gd name="connsiteY6" fmla="*/ 0 h 1097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7721" h="1097284">
                <a:moveTo>
                  <a:pt x="0" y="0"/>
                </a:moveTo>
                <a:lnTo>
                  <a:pt x="1589079" y="0"/>
                </a:lnTo>
                <a:lnTo>
                  <a:pt x="2137721" y="548642"/>
                </a:lnTo>
                <a:lnTo>
                  <a:pt x="1589079" y="1097284"/>
                </a:lnTo>
                <a:lnTo>
                  <a:pt x="0" y="1097284"/>
                </a:lnTo>
                <a:lnTo>
                  <a:pt x="548642" y="548642"/>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63882" tIns="7620" rIns="548642" bIns="7620" numCol="1" spcCol="1270" anchor="ctr" anchorCtr="0">
            <a:noAutofit/>
          </a:bodyPr>
          <a:lstStyle/>
          <a:p>
            <a:pPr marL="0" lvl="0" indent="0" algn="ctr" defTabSz="533400" rtl="0">
              <a:lnSpc>
                <a:spcPct val="90000"/>
              </a:lnSpc>
              <a:spcBef>
                <a:spcPct val="0"/>
              </a:spcBef>
              <a:spcAft>
                <a:spcPct val="35000"/>
              </a:spcAft>
              <a:buNone/>
            </a:pPr>
            <a:r>
              <a:rPr lang="en-US" sz="1200" kern="1200">
                <a:latin typeface="Arial"/>
              </a:rPr>
              <a:t>Schedule and hold some* IEP meetings</a:t>
            </a:r>
          </a:p>
        </p:txBody>
      </p:sp>
      <p:sp>
        <p:nvSpPr>
          <p:cNvPr id="21" name="Freeform: Shape 20">
            <a:extLst>
              <a:ext uri="{FF2B5EF4-FFF2-40B4-BE49-F238E27FC236}">
                <a16:creationId xmlns:a16="http://schemas.microsoft.com/office/drawing/2014/main" id="{13D92A65-45DD-47F1-9AC7-29C98F6FEF7F}"/>
              </a:ext>
            </a:extLst>
          </p:cNvPr>
          <p:cNvSpPr/>
          <p:nvPr/>
        </p:nvSpPr>
        <p:spPr>
          <a:xfrm>
            <a:off x="5940197" y="4806118"/>
            <a:ext cx="2137721" cy="1097284"/>
          </a:xfrm>
          <a:custGeom>
            <a:avLst/>
            <a:gdLst>
              <a:gd name="connsiteX0" fmla="*/ 0 w 2137721"/>
              <a:gd name="connsiteY0" fmla="*/ 0 h 1097284"/>
              <a:gd name="connsiteX1" fmla="*/ 1589079 w 2137721"/>
              <a:gd name="connsiteY1" fmla="*/ 0 h 1097284"/>
              <a:gd name="connsiteX2" fmla="*/ 2137721 w 2137721"/>
              <a:gd name="connsiteY2" fmla="*/ 548642 h 1097284"/>
              <a:gd name="connsiteX3" fmla="*/ 1589079 w 2137721"/>
              <a:gd name="connsiteY3" fmla="*/ 1097284 h 1097284"/>
              <a:gd name="connsiteX4" fmla="*/ 0 w 2137721"/>
              <a:gd name="connsiteY4" fmla="*/ 1097284 h 1097284"/>
              <a:gd name="connsiteX5" fmla="*/ 548642 w 2137721"/>
              <a:gd name="connsiteY5" fmla="*/ 548642 h 1097284"/>
              <a:gd name="connsiteX6" fmla="*/ 0 w 2137721"/>
              <a:gd name="connsiteY6" fmla="*/ 0 h 1097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7721" h="1097284">
                <a:moveTo>
                  <a:pt x="0" y="0"/>
                </a:moveTo>
                <a:lnTo>
                  <a:pt x="1589079" y="0"/>
                </a:lnTo>
                <a:lnTo>
                  <a:pt x="2137721" y="548642"/>
                </a:lnTo>
                <a:lnTo>
                  <a:pt x="1589079" y="1097284"/>
                </a:lnTo>
                <a:lnTo>
                  <a:pt x="0" y="1097284"/>
                </a:lnTo>
                <a:lnTo>
                  <a:pt x="548642" y="548642"/>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63882" tIns="7620" rIns="548642" bIns="7620" numCol="1" spcCol="1270" anchor="ctr" anchorCtr="0">
            <a:noAutofit/>
          </a:bodyPr>
          <a:lstStyle/>
          <a:p>
            <a:pPr marL="0" lvl="0" indent="0" algn="ctr" defTabSz="533400" rtl="0">
              <a:lnSpc>
                <a:spcPct val="90000"/>
              </a:lnSpc>
              <a:spcBef>
                <a:spcPct val="0"/>
              </a:spcBef>
              <a:spcAft>
                <a:spcPct val="35000"/>
              </a:spcAft>
              <a:buNone/>
            </a:pPr>
            <a:r>
              <a:rPr lang="en-US" sz="1200" kern="1200">
                <a:latin typeface="Arial"/>
              </a:rPr>
              <a:t>Identify if additional recovery services are needed</a:t>
            </a:r>
          </a:p>
        </p:txBody>
      </p:sp>
      <p:sp>
        <p:nvSpPr>
          <p:cNvPr id="22" name="Freeform: Shape 21">
            <a:extLst>
              <a:ext uri="{FF2B5EF4-FFF2-40B4-BE49-F238E27FC236}">
                <a16:creationId xmlns:a16="http://schemas.microsoft.com/office/drawing/2014/main" id="{779750AE-0F94-41FA-88C6-C0EDD4AA13E9}"/>
              </a:ext>
            </a:extLst>
          </p:cNvPr>
          <p:cNvSpPr/>
          <p:nvPr/>
        </p:nvSpPr>
        <p:spPr>
          <a:xfrm>
            <a:off x="7778638" y="4806118"/>
            <a:ext cx="2137721" cy="1097284"/>
          </a:xfrm>
          <a:custGeom>
            <a:avLst/>
            <a:gdLst>
              <a:gd name="connsiteX0" fmla="*/ 0 w 2137721"/>
              <a:gd name="connsiteY0" fmla="*/ 0 h 1097284"/>
              <a:gd name="connsiteX1" fmla="*/ 1589079 w 2137721"/>
              <a:gd name="connsiteY1" fmla="*/ 0 h 1097284"/>
              <a:gd name="connsiteX2" fmla="*/ 2137721 w 2137721"/>
              <a:gd name="connsiteY2" fmla="*/ 548642 h 1097284"/>
              <a:gd name="connsiteX3" fmla="*/ 1589079 w 2137721"/>
              <a:gd name="connsiteY3" fmla="*/ 1097284 h 1097284"/>
              <a:gd name="connsiteX4" fmla="*/ 0 w 2137721"/>
              <a:gd name="connsiteY4" fmla="*/ 1097284 h 1097284"/>
              <a:gd name="connsiteX5" fmla="*/ 548642 w 2137721"/>
              <a:gd name="connsiteY5" fmla="*/ 548642 h 1097284"/>
              <a:gd name="connsiteX6" fmla="*/ 0 w 2137721"/>
              <a:gd name="connsiteY6" fmla="*/ 0 h 1097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7721" h="1097284">
                <a:moveTo>
                  <a:pt x="0" y="0"/>
                </a:moveTo>
                <a:lnTo>
                  <a:pt x="1589079" y="0"/>
                </a:lnTo>
                <a:lnTo>
                  <a:pt x="2137721" y="548642"/>
                </a:lnTo>
                <a:lnTo>
                  <a:pt x="1589079" y="1097284"/>
                </a:lnTo>
                <a:lnTo>
                  <a:pt x="0" y="1097284"/>
                </a:lnTo>
                <a:lnTo>
                  <a:pt x="548642" y="548642"/>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63882" tIns="7620" rIns="548642" bIns="7620" numCol="1" spcCol="1270" anchor="ctr" anchorCtr="0">
            <a:noAutofit/>
          </a:bodyPr>
          <a:lstStyle/>
          <a:p>
            <a:pPr marL="0" lvl="0" indent="0" algn="ctr" defTabSz="533400" rtl="0">
              <a:lnSpc>
                <a:spcPct val="90000"/>
              </a:lnSpc>
              <a:spcBef>
                <a:spcPct val="0"/>
              </a:spcBef>
              <a:spcAft>
                <a:spcPct val="35000"/>
              </a:spcAft>
              <a:buNone/>
            </a:pPr>
            <a:r>
              <a:rPr lang="en-US" sz="1200" kern="1200">
                <a:latin typeface="Arial"/>
              </a:rPr>
              <a:t>Provide recovery services as needed for students with IEPs</a:t>
            </a:r>
          </a:p>
        </p:txBody>
      </p:sp>
      <p:sp>
        <p:nvSpPr>
          <p:cNvPr id="23" name="Freeform: Shape 22">
            <a:extLst>
              <a:ext uri="{FF2B5EF4-FFF2-40B4-BE49-F238E27FC236}">
                <a16:creationId xmlns:a16="http://schemas.microsoft.com/office/drawing/2014/main" id="{71A0B2D8-29B3-4E39-9DFD-2E5BD291A3B7}"/>
              </a:ext>
            </a:extLst>
          </p:cNvPr>
          <p:cNvSpPr/>
          <p:nvPr/>
        </p:nvSpPr>
        <p:spPr>
          <a:xfrm>
            <a:off x="9617079" y="4806118"/>
            <a:ext cx="2137721" cy="1097284"/>
          </a:xfrm>
          <a:custGeom>
            <a:avLst/>
            <a:gdLst>
              <a:gd name="connsiteX0" fmla="*/ 0 w 2137721"/>
              <a:gd name="connsiteY0" fmla="*/ 0 h 1097284"/>
              <a:gd name="connsiteX1" fmla="*/ 1589079 w 2137721"/>
              <a:gd name="connsiteY1" fmla="*/ 0 h 1097284"/>
              <a:gd name="connsiteX2" fmla="*/ 2137721 w 2137721"/>
              <a:gd name="connsiteY2" fmla="*/ 548642 h 1097284"/>
              <a:gd name="connsiteX3" fmla="*/ 1589079 w 2137721"/>
              <a:gd name="connsiteY3" fmla="*/ 1097284 h 1097284"/>
              <a:gd name="connsiteX4" fmla="*/ 0 w 2137721"/>
              <a:gd name="connsiteY4" fmla="*/ 1097284 h 1097284"/>
              <a:gd name="connsiteX5" fmla="*/ 548642 w 2137721"/>
              <a:gd name="connsiteY5" fmla="*/ 548642 h 1097284"/>
              <a:gd name="connsiteX6" fmla="*/ 0 w 2137721"/>
              <a:gd name="connsiteY6" fmla="*/ 0 h 1097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7721" h="1097284">
                <a:moveTo>
                  <a:pt x="0" y="0"/>
                </a:moveTo>
                <a:lnTo>
                  <a:pt x="1589079" y="0"/>
                </a:lnTo>
                <a:lnTo>
                  <a:pt x="2137721" y="548642"/>
                </a:lnTo>
                <a:lnTo>
                  <a:pt x="1589079" y="1097284"/>
                </a:lnTo>
                <a:lnTo>
                  <a:pt x="0" y="1097284"/>
                </a:lnTo>
                <a:lnTo>
                  <a:pt x="548642" y="548642"/>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63882" tIns="7620" rIns="548642" bIns="7620" numCol="1" spcCol="1270" anchor="ctr" anchorCtr="0">
            <a:noAutofit/>
          </a:bodyPr>
          <a:lstStyle/>
          <a:p>
            <a:pPr marL="0" lvl="0" indent="0" algn="ctr" defTabSz="533400" rtl="0">
              <a:lnSpc>
                <a:spcPct val="90000"/>
              </a:lnSpc>
              <a:spcBef>
                <a:spcPct val="0"/>
              </a:spcBef>
              <a:spcAft>
                <a:spcPct val="35000"/>
              </a:spcAft>
              <a:buNone/>
            </a:pPr>
            <a:r>
              <a:rPr lang="en-US" sz="1200" kern="1200">
                <a:latin typeface="Arial"/>
              </a:rPr>
              <a:t>More info coming soon on timelines for available funds for summer 2023</a:t>
            </a:r>
          </a:p>
        </p:txBody>
      </p:sp>
    </p:spTree>
    <p:extLst>
      <p:ext uri="{BB962C8B-B14F-4D97-AF65-F5344CB8AC3E}">
        <p14:creationId xmlns:p14="http://schemas.microsoft.com/office/powerpoint/2010/main" val="2221263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70CEC-A2A6-494C-A196-1EA7AC2A594A}"/>
              </a:ext>
            </a:extLst>
          </p:cNvPr>
          <p:cNvSpPr>
            <a:spLocks noGrp="1"/>
          </p:cNvSpPr>
          <p:nvPr>
            <p:ph type="title"/>
          </p:nvPr>
        </p:nvSpPr>
        <p:spPr>
          <a:xfrm>
            <a:off x="838200" y="365126"/>
            <a:ext cx="10515600" cy="722270"/>
          </a:xfrm>
        </p:spPr>
        <p:txBody>
          <a:bodyPr>
            <a:normAutofit/>
          </a:bodyPr>
          <a:lstStyle/>
          <a:p>
            <a:r>
              <a:rPr lang="en-US">
                <a:cs typeface="Segoe UI"/>
              </a:rPr>
              <a:t>Priorities for Recovery Services</a:t>
            </a:r>
            <a:endParaRPr lang="en-US"/>
          </a:p>
        </p:txBody>
      </p:sp>
      <p:sp>
        <p:nvSpPr>
          <p:cNvPr id="6" name="Slide Number Placeholder 5">
            <a:extLst>
              <a:ext uri="{FF2B5EF4-FFF2-40B4-BE49-F238E27FC236}">
                <a16:creationId xmlns:a16="http://schemas.microsoft.com/office/drawing/2014/main" id="{C1446649-4CAA-4097-99CC-9AA90FCBF67C}"/>
              </a:ext>
              <a:ext uri="{C183D7F6-B498-43B3-948B-1728B52AA6E4}">
                <adec:decorative xmlns:adec="http://schemas.microsoft.com/office/drawing/2017/decorative" val="1"/>
              </a:ext>
            </a:extLst>
          </p:cNvPr>
          <p:cNvSpPr>
            <a:spLocks noGrp="1"/>
          </p:cNvSpPr>
          <p:nvPr>
            <p:ph type="sldNum"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pic>
        <p:nvPicPr>
          <p:cNvPr id="4" name="Picture 3" descr="SmartArt graphic of priorities for recovery services: equity in opportunity, urgency and triage, and transparency and engagement.">
            <a:extLst>
              <a:ext uri="{FF2B5EF4-FFF2-40B4-BE49-F238E27FC236}">
                <a16:creationId xmlns:a16="http://schemas.microsoft.com/office/drawing/2014/main" id="{92532482-DCFD-4391-8F6D-3B77B4B6170B}"/>
              </a:ext>
            </a:extLst>
          </p:cNvPr>
          <p:cNvPicPr>
            <a:picLocks noChangeAspect="1"/>
          </p:cNvPicPr>
          <p:nvPr/>
        </p:nvPicPr>
        <p:blipFill>
          <a:blip r:embed="rId3"/>
          <a:stretch>
            <a:fillRect/>
          </a:stretch>
        </p:blipFill>
        <p:spPr>
          <a:xfrm>
            <a:off x="667657" y="1315536"/>
            <a:ext cx="11274719" cy="4751432"/>
          </a:xfrm>
          <a:prstGeom prst="rect">
            <a:avLst/>
          </a:prstGeom>
        </p:spPr>
      </p:pic>
      <p:sp>
        <p:nvSpPr>
          <p:cNvPr id="5" name="Rectangle 4">
            <a:extLst>
              <a:ext uri="{FF2B5EF4-FFF2-40B4-BE49-F238E27FC236}">
                <a16:creationId xmlns:a16="http://schemas.microsoft.com/office/drawing/2014/main" id="{03D4DF8D-F40C-45D8-8F5C-D7499939731C}"/>
              </a:ext>
            </a:extLst>
          </p:cNvPr>
          <p:cNvSpPr/>
          <p:nvPr/>
        </p:nvSpPr>
        <p:spPr>
          <a:xfrm>
            <a:off x="3817257" y="6308099"/>
            <a:ext cx="6604001" cy="276999"/>
          </a:xfrm>
          <a:prstGeom prst="rect">
            <a:avLst/>
          </a:prstGeom>
        </p:spPr>
        <p:txBody>
          <a:bodyPr wrap="square">
            <a:spAutoFit/>
          </a:bodyPr>
          <a:lstStyle/>
          <a:p>
            <a:r>
              <a:rPr lang="en-US" sz="1200">
                <a:ea typeface="+mn-lt"/>
                <a:cs typeface="+mn-lt"/>
              </a:rPr>
              <a:t>Source: </a:t>
            </a:r>
            <a:r>
              <a:rPr lang="en-US" sz="1200">
                <a:hlinkClick r:id="rId4"/>
              </a:rPr>
              <a:t>Washington’s Roadmap for Special Education Recovery Services: 2021 &amp; Beyond</a:t>
            </a:r>
            <a:r>
              <a:rPr lang="en-US" sz="1200">
                <a:ea typeface="+mn-lt"/>
                <a:cs typeface="+mn-lt"/>
              </a:rPr>
              <a:t> (p. 2).</a:t>
            </a:r>
            <a:endParaRPr lang="en-US" sz="1200"/>
          </a:p>
        </p:txBody>
      </p:sp>
    </p:spTree>
    <p:extLst>
      <p:ext uri="{BB962C8B-B14F-4D97-AF65-F5344CB8AC3E}">
        <p14:creationId xmlns:p14="http://schemas.microsoft.com/office/powerpoint/2010/main" val="2320022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70CEC-A2A6-494C-A196-1EA7AC2A594A}"/>
              </a:ext>
            </a:extLst>
          </p:cNvPr>
          <p:cNvSpPr>
            <a:spLocks noGrp="1"/>
          </p:cNvSpPr>
          <p:nvPr>
            <p:ph type="title"/>
          </p:nvPr>
        </p:nvSpPr>
        <p:spPr>
          <a:xfrm>
            <a:off x="838200" y="365126"/>
            <a:ext cx="10515600" cy="722270"/>
          </a:xfrm>
        </p:spPr>
        <p:txBody>
          <a:bodyPr>
            <a:normAutofit/>
          </a:bodyPr>
          <a:lstStyle/>
          <a:p>
            <a:r>
              <a:rPr lang="en-US">
                <a:cs typeface="Segoe UI"/>
              </a:rPr>
              <a:t>Priorities for Recovery Services</a:t>
            </a:r>
            <a:endParaRPr lang="en-US"/>
          </a:p>
        </p:txBody>
      </p:sp>
      <p:sp>
        <p:nvSpPr>
          <p:cNvPr id="6" name="Slide Number Placeholder 5">
            <a:extLst>
              <a:ext uri="{FF2B5EF4-FFF2-40B4-BE49-F238E27FC236}">
                <a16:creationId xmlns:a16="http://schemas.microsoft.com/office/drawing/2014/main" id="{C1446649-4CAA-4097-99CC-9AA90FCBF67C}"/>
              </a:ext>
              <a:ext uri="{C183D7F6-B498-43B3-948B-1728B52AA6E4}">
                <adec:decorative xmlns:adec="http://schemas.microsoft.com/office/drawing/2017/decorative" val="1"/>
              </a:ext>
            </a:extLst>
          </p:cNvPr>
          <p:cNvSpPr>
            <a:spLocks noGrp="1"/>
          </p:cNvSpPr>
          <p:nvPr>
            <p:ph type="sldNum"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3" name="Content Placeholder 2">
            <a:extLst>
              <a:ext uri="{FF2B5EF4-FFF2-40B4-BE49-F238E27FC236}">
                <a16:creationId xmlns:a16="http://schemas.microsoft.com/office/drawing/2014/main" id="{3530AE32-771B-461D-8CFA-64E97C8242B7}"/>
              </a:ext>
            </a:extLst>
          </p:cNvPr>
          <p:cNvSpPr>
            <a:spLocks noGrp="1"/>
          </p:cNvSpPr>
          <p:nvPr>
            <p:ph idx="4294967295"/>
          </p:nvPr>
        </p:nvSpPr>
        <p:spPr>
          <a:xfrm>
            <a:off x="491490" y="1293813"/>
            <a:ext cx="11338560" cy="5014912"/>
          </a:xfrm>
        </p:spPr>
        <p:txBody>
          <a:bodyPr vert="horz" lIns="91440" tIns="45720" rIns="91440" bIns="45720" rtlCol="0" anchor="t">
            <a:normAutofit/>
          </a:bodyPr>
          <a:lstStyle/>
          <a:p>
            <a:pPr marL="464820" indent="-464820">
              <a:lnSpc>
                <a:spcPct val="100000"/>
              </a:lnSpc>
              <a:spcBef>
                <a:spcPts val="0"/>
              </a:spcBef>
              <a:spcAft>
                <a:spcPts val="2400"/>
              </a:spcAft>
              <a:buFont typeface="Wingdings" panose="05000000000000000000" pitchFamily="2" charset="2"/>
              <a:buChar char="v"/>
            </a:pPr>
            <a:r>
              <a:rPr lang="en-US" sz="2400">
                <a:ea typeface="+mn-lt"/>
                <a:cs typeface="+mn-lt"/>
              </a:rPr>
              <a:t>Not hour-for-hour nor minute-for-minute but </a:t>
            </a:r>
            <a:r>
              <a:rPr lang="en-US" sz="2400" u="sng">
                <a:ea typeface="+mn-lt"/>
                <a:cs typeface="+mn-lt"/>
              </a:rPr>
              <a:t>must not</a:t>
            </a:r>
            <a:r>
              <a:rPr lang="en-US" sz="2400">
                <a:ea typeface="+mn-lt"/>
                <a:cs typeface="+mn-lt"/>
              </a:rPr>
              <a:t> be based on a formula or calculation.</a:t>
            </a:r>
            <a:endParaRPr lang="en-US" sz="2400"/>
          </a:p>
          <a:p>
            <a:pPr marL="464820" indent="-464820">
              <a:lnSpc>
                <a:spcPct val="100000"/>
              </a:lnSpc>
              <a:spcBef>
                <a:spcPts val="0"/>
              </a:spcBef>
              <a:spcAft>
                <a:spcPts val="2400"/>
              </a:spcAft>
              <a:buFont typeface="Wingdings" panose="05000000000000000000" pitchFamily="2" charset="2"/>
              <a:buChar char="v"/>
            </a:pPr>
            <a:r>
              <a:rPr lang="en-US" sz="2400">
                <a:ea typeface="+mn-lt"/>
                <a:cs typeface="+mn-lt"/>
              </a:rPr>
              <a:t>Progress is measured based on pre-COVID IEP and Transition Plan (not Continuous Learning Plan (CLP) and/or any temporary limited services during the pandemic).</a:t>
            </a:r>
          </a:p>
          <a:p>
            <a:pPr marL="464820" indent="-464820">
              <a:lnSpc>
                <a:spcPct val="100000"/>
              </a:lnSpc>
              <a:spcBef>
                <a:spcPts val="0"/>
              </a:spcBef>
              <a:spcAft>
                <a:spcPts val="2400"/>
              </a:spcAft>
              <a:buFont typeface="Wingdings" panose="05000000000000000000" pitchFamily="2" charset="2"/>
              <a:buChar char="v"/>
            </a:pPr>
            <a:r>
              <a:rPr lang="en-US" sz="2400">
                <a:ea typeface="+mn-lt"/>
                <a:cs typeface="+mn-lt"/>
              </a:rPr>
              <a:t>Families and students are key partners in determining recovery services needs/amounts/schedules, as part of the IEP team.</a:t>
            </a:r>
          </a:p>
          <a:p>
            <a:pPr marL="464820" indent="-464820">
              <a:lnSpc>
                <a:spcPct val="100000"/>
              </a:lnSpc>
              <a:spcBef>
                <a:spcPts val="0"/>
              </a:spcBef>
              <a:spcAft>
                <a:spcPts val="2400"/>
              </a:spcAft>
              <a:buFont typeface="Wingdings" panose="05000000000000000000" pitchFamily="2" charset="2"/>
              <a:buChar char="v"/>
            </a:pPr>
            <a:r>
              <a:rPr lang="en-US" sz="2400">
                <a:ea typeface="+mn-lt"/>
                <a:cs typeface="+mn-lt"/>
              </a:rPr>
              <a:t>Provide language access, interpretation, and translation, as needed, to ensure parent participation.</a:t>
            </a:r>
          </a:p>
          <a:p>
            <a:pPr marL="464820" indent="-464820">
              <a:lnSpc>
                <a:spcPct val="100000"/>
              </a:lnSpc>
              <a:spcBef>
                <a:spcPts val="0"/>
              </a:spcBef>
              <a:spcAft>
                <a:spcPts val="2400"/>
              </a:spcAft>
              <a:buFont typeface="Wingdings" panose="05000000000000000000" pitchFamily="2" charset="2"/>
              <a:buChar char="v"/>
            </a:pPr>
            <a:endParaRPr lang="en-US" sz="2400">
              <a:ea typeface="+mn-lt"/>
              <a:cs typeface="+mn-lt"/>
            </a:endParaRPr>
          </a:p>
          <a:p>
            <a:pPr marL="464820" indent="-464820">
              <a:lnSpc>
                <a:spcPct val="100000"/>
              </a:lnSpc>
              <a:spcBef>
                <a:spcPts val="0"/>
              </a:spcBef>
              <a:spcAft>
                <a:spcPts val="2400"/>
              </a:spcAft>
              <a:buFont typeface="Wingdings" panose="05000000000000000000" pitchFamily="2" charset="2"/>
              <a:buChar char="v"/>
            </a:pPr>
            <a:endParaRPr lang="en-US" sz="2400">
              <a:ea typeface="+mn-lt"/>
              <a:cs typeface="+mn-lt"/>
            </a:endParaRPr>
          </a:p>
        </p:txBody>
      </p:sp>
      <p:sp>
        <p:nvSpPr>
          <p:cNvPr id="5" name="Rectangle 4">
            <a:extLst>
              <a:ext uri="{FF2B5EF4-FFF2-40B4-BE49-F238E27FC236}">
                <a16:creationId xmlns:a16="http://schemas.microsoft.com/office/drawing/2014/main" id="{020EA8C1-9C4B-402A-B3C8-E060ECD68A6A}"/>
              </a:ext>
            </a:extLst>
          </p:cNvPr>
          <p:cNvSpPr/>
          <p:nvPr/>
        </p:nvSpPr>
        <p:spPr>
          <a:xfrm>
            <a:off x="3817257" y="6308099"/>
            <a:ext cx="6828372" cy="276999"/>
          </a:xfrm>
          <a:prstGeom prst="rect">
            <a:avLst/>
          </a:prstGeom>
        </p:spPr>
        <p:txBody>
          <a:bodyPr wrap="square">
            <a:spAutoFit/>
          </a:bodyPr>
          <a:lstStyle/>
          <a:p>
            <a:r>
              <a:rPr lang="en-US" sz="1200">
                <a:ea typeface="+mn-lt"/>
                <a:cs typeface="+mn-lt"/>
              </a:rPr>
              <a:t>Source: </a:t>
            </a:r>
            <a:r>
              <a:rPr lang="en-US" sz="1200">
                <a:hlinkClick r:id="rId3"/>
              </a:rPr>
              <a:t>Washington’s Roadmap for Special Education Recovery Services: 2021 &amp; Beyond</a:t>
            </a:r>
            <a:r>
              <a:rPr lang="en-US" sz="1200">
                <a:ea typeface="+mn-lt"/>
                <a:cs typeface="+mn-lt"/>
              </a:rPr>
              <a:t> (p. 2, 4).</a:t>
            </a:r>
            <a:endParaRPr lang="en-US" sz="1200"/>
          </a:p>
        </p:txBody>
      </p:sp>
    </p:spTree>
    <p:extLst>
      <p:ext uri="{BB962C8B-B14F-4D97-AF65-F5344CB8AC3E}">
        <p14:creationId xmlns:p14="http://schemas.microsoft.com/office/powerpoint/2010/main" val="32452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19EBBDF-3D4E-4A88-8F9B-1D637A400A56}"/>
              </a:ext>
            </a:extLst>
          </p:cNvPr>
          <p:cNvSpPr>
            <a:spLocks noGrp="1"/>
          </p:cNvSpPr>
          <p:nvPr>
            <p:ph type="title"/>
          </p:nvPr>
        </p:nvSpPr>
        <p:spPr>
          <a:xfrm>
            <a:off x="838200" y="184776"/>
            <a:ext cx="10515600" cy="415050"/>
          </a:xfrm>
        </p:spPr>
        <p:txBody>
          <a:bodyPr/>
          <a:lstStyle/>
          <a:p>
            <a:pPr algn="ctr"/>
            <a:r>
              <a:rPr lang="en-US" sz="3200">
                <a:latin typeface="Segoe UI" panose="020B0502040204020203" pitchFamily="34" charset="0"/>
                <a:cs typeface="Segoe UI" panose="020B0502040204020203" pitchFamily="34" charset="0"/>
              </a:rPr>
              <a:t>Recovery Services Decision Flow Chart</a:t>
            </a:r>
          </a:p>
        </p:txBody>
      </p:sp>
      <p:graphicFrame>
        <p:nvGraphicFramePr>
          <p:cNvPr id="6" name="Table 6">
            <a:extLst>
              <a:ext uri="{FF2B5EF4-FFF2-40B4-BE49-F238E27FC236}">
                <a16:creationId xmlns:a16="http://schemas.microsoft.com/office/drawing/2014/main" id="{200B66C0-A3F2-4603-BD5C-19DC1C7F081D}"/>
              </a:ext>
            </a:extLst>
          </p:cNvPr>
          <p:cNvGraphicFramePr>
            <a:graphicFrameLocks noGrp="1"/>
          </p:cNvGraphicFramePr>
          <p:nvPr>
            <p:extLst>
              <p:ext uri="{D42A27DB-BD31-4B8C-83A1-F6EECF244321}">
                <p14:modId xmlns:p14="http://schemas.microsoft.com/office/powerpoint/2010/main" val="2426259018"/>
              </p:ext>
            </p:extLst>
          </p:nvPr>
        </p:nvGraphicFramePr>
        <p:xfrm>
          <a:off x="425974" y="708846"/>
          <a:ext cx="11340052" cy="5592708"/>
        </p:xfrm>
        <a:graphic>
          <a:graphicData uri="http://schemas.openxmlformats.org/drawingml/2006/table">
            <a:tbl>
              <a:tblPr firstRow="1" bandRow="1">
                <a:tableStyleId>{5940675A-B579-460E-94D1-54222C63F5DA}</a:tableStyleId>
              </a:tblPr>
              <a:tblGrid>
                <a:gridCol w="1180984">
                  <a:extLst>
                    <a:ext uri="{9D8B030D-6E8A-4147-A177-3AD203B41FA5}">
                      <a16:colId xmlns:a16="http://schemas.microsoft.com/office/drawing/2014/main" val="1448893650"/>
                    </a:ext>
                  </a:extLst>
                </a:gridCol>
                <a:gridCol w="3386356">
                  <a:extLst>
                    <a:ext uri="{9D8B030D-6E8A-4147-A177-3AD203B41FA5}">
                      <a16:colId xmlns:a16="http://schemas.microsoft.com/office/drawing/2014/main" val="569040161"/>
                    </a:ext>
                  </a:extLst>
                </a:gridCol>
                <a:gridCol w="3386356">
                  <a:extLst>
                    <a:ext uri="{9D8B030D-6E8A-4147-A177-3AD203B41FA5}">
                      <a16:colId xmlns:a16="http://schemas.microsoft.com/office/drawing/2014/main" val="3801952080"/>
                    </a:ext>
                  </a:extLst>
                </a:gridCol>
                <a:gridCol w="3386356">
                  <a:extLst>
                    <a:ext uri="{9D8B030D-6E8A-4147-A177-3AD203B41FA5}">
                      <a16:colId xmlns:a16="http://schemas.microsoft.com/office/drawing/2014/main" val="996660535"/>
                    </a:ext>
                  </a:extLst>
                </a:gridCol>
              </a:tblGrid>
              <a:tr h="278626">
                <a:tc>
                  <a:txBody>
                    <a:bodyPr/>
                    <a:lstStyle/>
                    <a:p>
                      <a:endParaRPr lang="en-US">
                        <a:solidFill>
                          <a:schemeClr val="bg2"/>
                        </a:solidFill>
                        <a:latin typeface="Segoe UI" panose="020B0502040204020203" pitchFamily="34" charset="0"/>
                        <a:cs typeface="Segoe UI" panose="020B0502040204020203" pitchFamily="34" charset="0"/>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000" b="1">
                          <a:solidFill>
                            <a:schemeClr val="bg2"/>
                          </a:solidFill>
                          <a:latin typeface="Segoe UI" panose="020B0502040204020203" pitchFamily="34" charset="0"/>
                          <a:cs typeface="Segoe UI" panose="020B0502040204020203" pitchFamily="34" charset="0"/>
                        </a:rPr>
                        <a:t>Present Levels</a:t>
                      </a:r>
                    </a:p>
                  </a:txBody>
                  <a:tcPr anchor="ctr">
                    <a:solidFill>
                      <a:srgbClr val="FFF2CC"/>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a:ln>
                            <a:noFill/>
                          </a:ln>
                          <a:solidFill>
                            <a:schemeClr val="bg2"/>
                          </a:solidFill>
                          <a:effectLst/>
                          <a:uLnTx/>
                          <a:uFillTx/>
                          <a:latin typeface="Segoe UI" panose="020B0502040204020203" pitchFamily="34" charset="0"/>
                          <a:ea typeface="+mn-ea"/>
                          <a:cs typeface="Segoe UI" panose="020B0502040204020203" pitchFamily="34" charset="0"/>
                          <a:sym typeface="Arial"/>
                        </a:rPr>
                        <a:t>Progress</a:t>
                      </a:r>
                    </a:p>
                  </a:txBody>
                  <a:tcPr>
                    <a:solidFill>
                      <a:srgbClr val="FBE4D5"/>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a:ln>
                            <a:noFill/>
                          </a:ln>
                          <a:solidFill>
                            <a:schemeClr val="bg2"/>
                          </a:solidFill>
                          <a:effectLst/>
                          <a:uLnTx/>
                          <a:uFillTx/>
                          <a:latin typeface="Segoe UI" panose="020B0502040204020203" pitchFamily="34" charset="0"/>
                          <a:ea typeface="+mn-ea"/>
                          <a:cs typeface="Segoe UI" panose="020B0502040204020203" pitchFamily="34" charset="0"/>
                          <a:sym typeface="Arial"/>
                        </a:rPr>
                        <a:t>Services</a:t>
                      </a:r>
                    </a:p>
                  </a:txBody>
                  <a:tcPr>
                    <a:solidFill>
                      <a:srgbClr val="E2EFD9"/>
                    </a:solidFill>
                  </a:tcPr>
                </a:tc>
                <a:extLst>
                  <a:ext uri="{0D108BD9-81ED-4DB2-BD59-A6C34878D82A}">
                    <a16:rowId xmlns:a16="http://schemas.microsoft.com/office/drawing/2014/main" val="3166466006"/>
                  </a:ext>
                </a:extLst>
              </a:tr>
              <a:tr h="250663">
                <a:tc>
                  <a:txBody>
                    <a:bodyPr/>
                    <a:lstStyle/>
                    <a:p>
                      <a:endParaRPr lang="en-US">
                        <a:solidFill>
                          <a:schemeClr val="bg2"/>
                        </a:solidFill>
                        <a:latin typeface="Segoe UI" panose="020B0502040204020203" pitchFamily="34" charset="0"/>
                        <a:cs typeface="Segoe UI" panose="020B0502040204020203"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endParaRPr lang="en-US">
                        <a:solidFill>
                          <a:schemeClr val="bg2"/>
                        </a:solidFill>
                        <a:latin typeface="Segoe UI" panose="020B0502040204020203" pitchFamily="34" charset="0"/>
                        <a:cs typeface="Segoe UI" panose="020B0502040204020203"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endParaRPr lang="en-US">
                        <a:solidFill>
                          <a:schemeClr val="bg2"/>
                        </a:solidFill>
                        <a:latin typeface="Segoe UI" panose="020B0502040204020203" pitchFamily="34" charset="0"/>
                        <a:cs typeface="Segoe UI" panose="020B0502040204020203"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endParaRPr lang="en-US">
                        <a:solidFill>
                          <a:schemeClr val="bg2"/>
                        </a:solidFill>
                        <a:latin typeface="Segoe UI" panose="020B0502040204020203" pitchFamily="34" charset="0"/>
                        <a:cs typeface="Segoe UI" panose="020B0502040204020203"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695133385"/>
                  </a:ext>
                </a:extLst>
              </a:tr>
              <a:tr h="752045">
                <a:tc>
                  <a:txBody>
                    <a:bodyPr/>
                    <a:lstStyle/>
                    <a:p>
                      <a:pPr algn="ctr"/>
                      <a:r>
                        <a:rPr lang="en-US" sz="1400" b="1">
                          <a:solidFill>
                            <a:schemeClr val="bg2"/>
                          </a:solidFill>
                          <a:latin typeface="Segoe UI" panose="020B0502040204020203" pitchFamily="34" charset="0"/>
                          <a:cs typeface="Segoe UI" panose="020B0502040204020203" pitchFamily="34" charset="0"/>
                        </a:rPr>
                        <a:t>Pre-COVID</a:t>
                      </a:r>
                    </a:p>
                    <a:p>
                      <a:pPr algn="ctr"/>
                      <a:r>
                        <a:rPr lang="en-US" sz="1400" b="1">
                          <a:solidFill>
                            <a:schemeClr val="bg2"/>
                          </a:solidFill>
                          <a:latin typeface="Segoe UI" panose="020B0502040204020203" pitchFamily="34" charset="0"/>
                          <a:cs typeface="Segoe UI" panose="020B0502040204020203" pitchFamily="34" charset="0"/>
                        </a:rPr>
                        <a:t>(Baseline)</a:t>
                      </a:r>
                    </a:p>
                  </a:txBody>
                  <a:tcPr>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400" i="1">
                          <a:solidFill>
                            <a:schemeClr val="bg2"/>
                          </a:solidFill>
                          <a:effectLst/>
                          <a:latin typeface="Segoe UI" panose="020B0502040204020203" pitchFamily="34" charset="0"/>
                          <a:ea typeface="Calibri" panose="020F0502020204030204" pitchFamily="34" charset="0"/>
                          <a:cs typeface="Times New Roman" panose="02020603050405020304" pitchFamily="18" charset="0"/>
                        </a:rPr>
                        <a:t>What were the student’s present levels of performance before COVID?</a:t>
                      </a:r>
                      <a:endParaRPr lang="en-US" sz="1400">
                        <a:solidFill>
                          <a:schemeClr val="bg2"/>
                        </a:solidFill>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solidFill>
                      <a:srgbClr val="FFF2CC"/>
                    </a:solidFill>
                  </a:tcPr>
                </a:tc>
                <a:tc>
                  <a:txBody>
                    <a:bodyPr/>
                    <a:lstStyle/>
                    <a:p>
                      <a:pPr marL="0" marR="0">
                        <a:spcBef>
                          <a:spcPts val="0"/>
                        </a:spcBef>
                        <a:spcAft>
                          <a:spcPts val="0"/>
                        </a:spcAft>
                      </a:pPr>
                      <a:r>
                        <a:rPr lang="en-US" sz="1400" i="1">
                          <a:solidFill>
                            <a:schemeClr val="bg2"/>
                          </a:solidFill>
                          <a:effectLst/>
                          <a:latin typeface="Segoe UI" panose="020B0502040204020203" pitchFamily="34" charset="0"/>
                          <a:ea typeface="Calibri" panose="020F0502020204030204" pitchFamily="34" charset="0"/>
                          <a:cs typeface="Times New Roman" panose="02020603050405020304" pitchFamily="18" charset="0"/>
                        </a:rPr>
                        <a:t>What was the student’s level of progress (on IEP goals) before COVID?</a:t>
                      </a:r>
                      <a:endParaRPr lang="en-US" sz="1400">
                        <a:solidFill>
                          <a:schemeClr val="bg2"/>
                        </a:solidFill>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solidFill>
                      <a:srgbClr val="FBE4D5"/>
                    </a:solidFill>
                  </a:tcPr>
                </a:tc>
                <a:tc>
                  <a:txBody>
                    <a:bodyPr/>
                    <a:lstStyle/>
                    <a:p>
                      <a:pPr marL="0" marR="0">
                        <a:spcBef>
                          <a:spcPts val="0"/>
                        </a:spcBef>
                        <a:spcAft>
                          <a:spcPts val="0"/>
                        </a:spcAft>
                      </a:pPr>
                      <a:r>
                        <a:rPr lang="en-US" sz="1400" i="1">
                          <a:solidFill>
                            <a:schemeClr val="bg2"/>
                          </a:solidFill>
                          <a:effectLst/>
                          <a:latin typeface="Segoe UI" panose="020B0502040204020203" pitchFamily="34" charset="0"/>
                          <a:ea typeface="Calibri" panose="020F0502020204030204" pitchFamily="34" charset="0"/>
                          <a:cs typeface="Times New Roman" panose="02020603050405020304" pitchFamily="18" charset="0"/>
                        </a:rPr>
                        <a:t>What special education and related services were documented on the student’s pre-COVID IEP?</a:t>
                      </a:r>
                      <a:endParaRPr lang="en-US" sz="1400">
                        <a:solidFill>
                          <a:schemeClr val="bg2"/>
                        </a:solidFill>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solidFill>
                      <a:srgbClr val="E2EFD9"/>
                    </a:solidFill>
                  </a:tcPr>
                </a:tc>
                <a:extLst>
                  <a:ext uri="{0D108BD9-81ED-4DB2-BD59-A6C34878D82A}">
                    <a16:rowId xmlns:a16="http://schemas.microsoft.com/office/drawing/2014/main" val="764048690"/>
                  </a:ext>
                </a:extLst>
              </a:tr>
              <a:tr h="279240">
                <a:tc>
                  <a:txBody>
                    <a:bodyPr/>
                    <a:lstStyle/>
                    <a:p>
                      <a:endParaRPr lang="en-US">
                        <a:solidFill>
                          <a:schemeClr val="bg2"/>
                        </a:solidFill>
                        <a:latin typeface="Segoe UI" panose="020B0502040204020203" pitchFamily="34" charset="0"/>
                        <a:cs typeface="Segoe UI" panose="020B0502040204020203"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solidFill>
                          <a:schemeClr val="bg2"/>
                        </a:solidFill>
                        <a:latin typeface="Segoe UI" panose="020B0502040204020203" pitchFamily="34" charset="0"/>
                        <a:cs typeface="Segoe UI" panose="020B0502040204020203"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solidFill>
                          <a:schemeClr val="bg2"/>
                        </a:solidFill>
                        <a:latin typeface="Segoe UI" panose="020B0502040204020203" pitchFamily="34" charset="0"/>
                        <a:cs typeface="Segoe UI" panose="020B0502040204020203"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solidFill>
                          <a:schemeClr val="bg2"/>
                        </a:solidFill>
                        <a:latin typeface="Segoe UI" panose="020B0502040204020203" pitchFamily="34" charset="0"/>
                        <a:cs typeface="Segoe UI" panose="020B0502040204020203"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34881880"/>
                  </a:ext>
                </a:extLst>
              </a:tr>
              <a:tr h="1518343">
                <a:tc>
                  <a:txBody>
                    <a:bodyPr/>
                    <a:lstStyle/>
                    <a:p>
                      <a:pPr algn="ctr"/>
                      <a:r>
                        <a:rPr lang="en-US" sz="1400" b="1">
                          <a:solidFill>
                            <a:schemeClr val="bg2"/>
                          </a:solidFill>
                          <a:latin typeface="Segoe UI" panose="020B0502040204020203" pitchFamily="34" charset="0"/>
                          <a:cs typeface="Segoe UI" panose="020B0502040204020203" pitchFamily="34" charset="0"/>
                        </a:rPr>
                        <a:t>From</a:t>
                      </a:r>
                      <a:br>
                        <a:rPr lang="en-US" sz="1400" b="1">
                          <a:solidFill>
                            <a:schemeClr val="bg2"/>
                          </a:solidFill>
                          <a:latin typeface="Segoe UI" panose="020B0502040204020203" pitchFamily="34" charset="0"/>
                          <a:cs typeface="Segoe UI" panose="020B0502040204020203" pitchFamily="34" charset="0"/>
                        </a:rPr>
                      </a:br>
                      <a:r>
                        <a:rPr lang="en-US" sz="1400" b="1">
                          <a:solidFill>
                            <a:schemeClr val="bg2"/>
                          </a:solidFill>
                          <a:latin typeface="Segoe UI" panose="020B0502040204020203" pitchFamily="34" charset="0"/>
                          <a:cs typeface="Segoe UI" panose="020B0502040204020203" pitchFamily="34" charset="0"/>
                        </a:rPr>
                        <a:t>Spring 2020 to Present</a:t>
                      </a:r>
                    </a:p>
                  </a:txBody>
                  <a:tcPr>
                    <a:lnT w="12700" cap="flat" cmpd="sng" algn="ctr">
                      <a:solidFill>
                        <a:schemeClr val="tx1"/>
                      </a:solidFill>
                      <a:prstDash val="solid"/>
                      <a:round/>
                      <a:headEnd type="none" w="med" len="med"/>
                      <a:tailEnd type="none" w="med" len="med"/>
                    </a:lnT>
                  </a:tcPr>
                </a:tc>
                <a:tc>
                  <a:txBody>
                    <a:bodyPr/>
                    <a:lstStyle/>
                    <a:p>
                      <a:pPr marL="0" marR="0">
                        <a:spcBef>
                          <a:spcPts val="0"/>
                        </a:spcBef>
                        <a:spcAft>
                          <a:spcPts val="600"/>
                        </a:spcAft>
                      </a:pPr>
                      <a:r>
                        <a:rPr lang="en-US" sz="1300" i="1">
                          <a:solidFill>
                            <a:schemeClr val="bg2"/>
                          </a:solidFill>
                          <a:effectLst/>
                          <a:latin typeface="Segoe UI" panose="020B0502040204020203" pitchFamily="34" charset="0"/>
                          <a:ea typeface="Calibri" panose="020F0502020204030204" pitchFamily="34" charset="0"/>
                          <a:cs typeface="Times New Roman" panose="02020603050405020304" pitchFamily="18" charset="0"/>
                        </a:rPr>
                        <a:t>What concerns have been raised by the parent(s)?</a:t>
                      </a:r>
                      <a:endParaRPr lang="en-US" sz="1300">
                        <a:solidFill>
                          <a:schemeClr val="bg2"/>
                        </a:solidFill>
                        <a:effectLst/>
                        <a:latin typeface="Segoe UI" panose="020B0502040204020203"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300" i="1">
                          <a:solidFill>
                            <a:schemeClr val="bg2"/>
                          </a:solidFill>
                          <a:effectLst/>
                          <a:latin typeface="Segoe UI" panose="020B0502040204020203" pitchFamily="34" charset="0"/>
                          <a:ea typeface="Calibri" panose="020F0502020204030204" pitchFamily="34" charset="0"/>
                          <a:cs typeface="Times New Roman" panose="02020603050405020304" pitchFamily="18" charset="0"/>
                        </a:rPr>
                        <a:t>What is the difference between the student’s current present levels of performance, compared with the student’s expected level of performance had the pandemic not occurred?</a:t>
                      </a:r>
                      <a:endParaRPr lang="en-US" sz="1300">
                        <a:solidFill>
                          <a:schemeClr val="bg2"/>
                        </a:solidFill>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solidFill>
                      <a:srgbClr val="FFF2CC"/>
                    </a:solidFill>
                  </a:tcPr>
                </a:tc>
                <a:tc>
                  <a:txBody>
                    <a:bodyPr/>
                    <a:lstStyle/>
                    <a:p>
                      <a:pPr marL="0" marR="0">
                        <a:spcBef>
                          <a:spcPts val="0"/>
                        </a:spcBef>
                        <a:spcAft>
                          <a:spcPts val="0"/>
                        </a:spcAft>
                      </a:pPr>
                      <a:r>
                        <a:rPr lang="en-US" sz="1300" i="1">
                          <a:solidFill>
                            <a:schemeClr val="bg2"/>
                          </a:solidFill>
                          <a:effectLst/>
                          <a:latin typeface="Segoe UI" panose="020B0502040204020203" pitchFamily="34" charset="0"/>
                          <a:ea typeface="Calibri" panose="020F0502020204030204" pitchFamily="34" charset="0"/>
                          <a:cs typeface="Times New Roman" panose="02020603050405020304" pitchFamily="18" charset="0"/>
                        </a:rPr>
                        <a:t>To what extent has the student’s level of progress (on IEP goals) decreased or slowed compared to baseline levels?</a:t>
                      </a:r>
                      <a:endParaRPr lang="en-US" sz="1300">
                        <a:solidFill>
                          <a:schemeClr val="bg2"/>
                        </a:solidFill>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solidFill>
                      <a:srgbClr val="FBE4D5"/>
                    </a:solidFill>
                  </a:tcPr>
                </a:tc>
                <a:tc>
                  <a:txBody>
                    <a:bodyPr/>
                    <a:lstStyle/>
                    <a:p>
                      <a:pPr marL="0" marR="0">
                        <a:spcBef>
                          <a:spcPts val="0"/>
                        </a:spcBef>
                        <a:spcAft>
                          <a:spcPts val="600"/>
                        </a:spcAft>
                      </a:pPr>
                      <a:r>
                        <a:rPr lang="en-US" sz="1300" i="1">
                          <a:solidFill>
                            <a:schemeClr val="bg2"/>
                          </a:solidFill>
                          <a:effectLst/>
                          <a:latin typeface="Segoe UI" panose="020B0502040204020203" pitchFamily="34" charset="0"/>
                          <a:ea typeface="Calibri" panose="020F0502020204030204" pitchFamily="34" charset="0"/>
                          <a:cs typeface="Times New Roman" panose="02020603050405020304" pitchFamily="18" charset="0"/>
                        </a:rPr>
                        <a:t>What special education and related services were offered to the student in Spring 2020 and during the 2020–21 school year compared to the baseline offer of FAPE?</a:t>
                      </a:r>
                      <a:endParaRPr lang="en-US" sz="1300">
                        <a:solidFill>
                          <a:schemeClr val="bg2"/>
                        </a:solidFill>
                        <a:effectLst/>
                        <a:latin typeface="Segoe UI" panose="020B0502040204020203"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300" i="1">
                          <a:solidFill>
                            <a:schemeClr val="bg2"/>
                          </a:solidFill>
                          <a:effectLst/>
                          <a:latin typeface="Segoe UI" panose="020B0502040204020203" pitchFamily="34" charset="0"/>
                          <a:ea typeface="Calibri" panose="020F0502020204030204" pitchFamily="34" charset="0"/>
                          <a:cs typeface="Times New Roman" panose="02020603050405020304" pitchFamily="18" charset="0"/>
                        </a:rPr>
                        <a:t>To what degree did the student access the offered services in Spring 2020 and during the 2020–21 school year?</a:t>
                      </a:r>
                      <a:endParaRPr lang="en-US" sz="1300">
                        <a:solidFill>
                          <a:schemeClr val="bg2"/>
                        </a:solidFill>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solidFill>
                      <a:srgbClr val="E2EFD9"/>
                    </a:solidFill>
                  </a:tcPr>
                </a:tc>
                <a:extLst>
                  <a:ext uri="{0D108BD9-81ED-4DB2-BD59-A6C34878D82A}">
                    <a16:rowId xmlns:a16="http://schemas.microsoft.com/office/drawing/2014/main" val="3839611637"/>
                  </a:ext>
                </a:extLst>
              </a:tr>
              <a:tr h="276508">
                <a:tc>
                  <a:txBody>
                    <a:bodyPr/>
                    <a:lstStyle/>
                    <a:p>
                      <a:endParaRPr lang="en-US">
                        <a:solidFill>
                          <a:schemeClr val="bg2"/>
                        </a:solidFill>
                        <a:latin typeface="Segoe UI" panose="020B0502040204020203" pitchFamily="34" charset="0"/>
                        <a:cs typeface="Segoe UI" panose="020B0502040204020203"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endParaRPr lang="en-US">
                        <a:solidFill>
                          <a:schemeClr val="bg2"/>
                        </a:solidFill>
                        <a:latin typeface="Segoe UI" panose="020B0502040204020203" pitchFamily="34" charset="0"/>
                        <a:cs typeface="Segoe UI" panose="020B0502040204020203"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endParaRPr lang="en-US">
                        <a:solidFill>
                          <a:schemeClr val="bg2"/>
                        </a:solidFill>
                        <a:latin typeface="Segoe UI" panose="020B0502040204020203" pitchFamily="34" charset="0"/>
                        <a:cs typeface="Segoe UI" panose="020B0502040204020203"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endParaRPr lang="en-US">
                        <a:solidFill>
                          <a:schemeClr val="bg2"/>
                        </a:solidFill>
                        <a:latin typeface="Segoe UI" panose="020B0502040204020203" pitchFamily="34" charset="0"/>
                        <a:cs typeface="Segoe UI" panose="020B0502040204020203"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605315067"/>
                  </a:ext>
                </a:extLst>
              </a:tr>
              <a:tr h="2011680">
                <a:tc>
                  <a:txBody>
                    <a:bodyPr/>
                    <a:lstStyle/>
                    <a:p>
                      <a:pPr algn="ctr"/>
                      <a:r>
                        <a:rPr lang="en-US" sz="1400" b="1">
                          <a:solidFill>
                            <a:schemeClr val="bg2"/>
                          </a:solidFill>
                          <a:latin typeface="Segoe UI" panose="020B0502040204020203" pitchFamily="34" charset="0"/>
                          <a:cs typeface="Segoe UI" panose="020B0502040204020203" pitchFamily="34" charset="0"/>
                        </a:rPr>
                        <a:t>Recovery Services Decision</a:t>
                      </a:r>
                    </a:p>
                  </a:txBody>
                  <a:tcPr/>
                </a:tc>
                <a:tc>
                  <a:txBody>
                    <a:bodyPr/>
                    <a:lstStyle/>
                    <a:p>
                      <a:pPr marL="0" marR="0">
                        <a:spcBef>
                          <a:spcPts val="0"/>
                        </a:spcBef>
                        <a:spcAft>
                          <a:spcPts val="0"/>
                        </a:spcAft>
                      </a:pPr>
                      <a:r>
                        <a:rPr lang="en-US" sz="1300" i="1">
                          <a:effectLst/>
                          <a:latin typeface="Segoe UI" panose="020B0502040204020203" pitchFamily="34" charset="0"/>
                          <a:ea typeface="Calibri" panose="020F0502020204030204" pitchFamily="34" charset="0"/>
                          <a:cs typeface="Times New Roman" panose="02020603050405020304" pitchFamily="18" charset="0"/>
                        </a:rPr>
                        <a:t>How and when will the student access the recovery services? What options are availab</a:t>
                      </a:r>
                      <a:r>
                        <a:rPr lang="en-US" sz="1300" i="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le for inclusive access, whether recovery services are provided during or outside of the school day?</a:t>
                      </a:r>
                      <a:endParaRPr lang="en-US" sz="130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FFF2CC"/>
                    </a:solidFill>
                  </a:tcPr>
                </a:tc>
                <a:tc>
                  <a:txBody>
                    <a:bodyPr/>
                    <a:lstStyle/>
                    <a:p>
                      <a:pPr marL="0" marR="0">
                        <a:spcBef>
                          <a:spcPts val="0"/>
                        </a:spcBef>
                        <a:spcAft>
                          <a:spcPts val="600"/>
                        </a:spcAft>
                      </a:pPr>
                      <a:r>
                        <a:rPr lang="en-US" sz="1300" i="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Based on the student’s current rate of progress, age, and developmental level, what is the timeline for the student to achieve the expected level of progress for the identified recovery services areas?</a:t>
                      </a:r>
                      <a:endParaRPr lang="en-US" sz="1300">
                        <a:effectLst/>
                        <a:latin typeface="Segoe UI" panose="020B0502040204020203" pitchFamily="34" charset="0"/>
                        <a:ea typeface="Calibri" panose="020F0502020204030204" pitchFamily="34" charset="0"/>
                        <a:cs typeface="Times New Roman" panose="02020603050405020304" pitchFamily="18" charset="0"/>
                      </a:endParaRPr>
                    </a:p>
                    <a:p>
                      <a:pPr marL="0" marR="0">
                        <a:spcBef>
                          <a:spcPts val="0"/>
                        </a:spcBef>
                        <a:spcAft>
                          <a:spcPts val="300"/>
                        </a:spcAft>
                      </a:pPr>
                      <a:r>
                        <a:rPr lang="en-US" sz="1300" i="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How and how often will parents be informed of progress on recovery services, including how the IEP team will address any lack of reasonable progress?</a:t>
                      </a:r>
                      <a:endParaRPr lang="en-US" sz="130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FBE4D5"/>
                    </a:solidFill>
                  </a:tcPr>
                </a:tc>
                <a:tc>
                  <a:txBody>
                    <a:bodyPr/>
                    <a:lstStyle/>
                    <a:p>
                      <a:pPr marL="0" marR="0">
                        <a:spcBef>
                          <a:spcPts val="0"/>
                        </a:spcBef>
                        <a:spcAft>
                          <a:spcPts val="600"/>
                        </a:spcAft>
                      </a:pPr>
                      <a:r>
                        <a:rPr lang="en-US" sz="1300" i="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Based on the student’s present levels of performance and missed or reduced services during the pandemic, what special education or related service areas or IEP goals require recovery services?</a:t>
                      </a:r>
                      <a:endParaRPr lang="en-US" sz="1300">
                        <a:effectLst/>
                        <a:latin typeface="Segoe UI" panose="020B0502040204020203"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300" i="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For the identified recovery services areas, what amount of services is needed to help the student achieve the level of progress expected had the pandemic not occurred?</a:t>
                      </a:r>
                      <a:endParaRPr lang="en-US" sz="130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solidFill>
                      <a:srgbClr val="E2EFD9"/>
                    </a:solidFill>
                  </a:tcPr>
                </a:tc>
                <a:extLst>
                  <a:ext uri="{0D108BD9-81ED-4DB2-BD59-A6C34878D82A}">
                    <a16:rowId xmlns:a16="http://schemas.microsoft.com/office/drawing/2014/main" val="1160611505"/>
                  </a:ext>
                </a:extLst>
              </a:tr>
            </a:tbl>
          </a:graphicData>
        </a:graphic>
      </p:graphicFrame>
      <p:sp>
        <p:nvSpPr>
          <p:cNvPr id="7" name="Arrow: Right 6" descr="Horizontal Arrow showing movement from right to left">
            <a:extLst>
              <a:ext uri="{FF2B5EF4-FFF2-40B4-BE49-F238E27FC236}">
                <a16:creationId xmlns:a16="http://schemas.microsoft.com/office/drawing/2014/main" id="{CE974D8C-3DC1-44F9-9903-FBD02B53BBE3}"/>
              </a:ext>
            </a:extLst>
          </p:cNvPr>
          <p:cNvSpPr/>
          <p:nvPr/>
        </p:nvSpPr>
        <p:spPr>
          <a:xfrm>
            <a:off x="454869" y="1156605"/>
            <a:ext cx="11340052" cy="185633"/>
          </a:xfrm>
          <a:prstGeom prst="rightArrow">
            <a:avLst/>
          </a:prstGeom>
          <a:gradFill>
            <a:gsLst>
              <a:gs pos="87000">
                <a:srgbClr val="6BA39F"/>
              </a:gs>
              <a:gs pos="48000">
                <a:srgbClr val="F5BB93"/>
              </a:gs>
              <a:gs pos="62000">
                <a:schemeClr val="accent1"/>
              </a:gs>
            </a:gsLst>
            <a:path path="shape">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8" name="Group 7">
            <a:extLst>
              <a:ext uri="{FF2B5EF4-FFF2-40B4-BE49-F238E27FC236}">
                <a16:creationId xmlns:a16="http://schemas.microsoft.com/office/drawing/2014/main" id="{9BC833D7-6AA7-4A3D-8D07-D6FE750DFAC5}"/>
              </a:ext>
              <a:ext uri="{C183D7F6-B498-43B3-948B-1728B52AA6E4}">
                <adec:decorative xmlns:adec="http://schemas.microsoft.com/office/drawing/2017/decorative" val="1"/>
              </a:ext>
            </a:extLst>
          </p:cNvPr>
          <p:cNvGrpSpPr/>
          <p:nvPr/>
        </p:nvGrpSpPr>
        <p:grpSpPr>
          <a:xfrm>
            <a:off x="3163366" y="2243908"/>
            <a:ext cx="276120" cy="1975753"/>
            <a:chOff x="0" y="3326"/>
            <a:chExt cx="281642" cy="2862558"/>
          </a:xfrm>
          <a:solidFill>
            <a:srgbClr val="FFC000"/>
          </a:solidFill>
        </p:grpSpPr>
        <p:sp>
          <p:nvSpPr>
            <p:cNvPr id="9" name="Arrow: Down 8">
              <a:extLst>
                <a:ext uri="{FF2B5EF4-FFF2-40B4-BE49-F238E27FC236}">
                  <a16:creationId xmlns:a16="http://schemas.microsoft.com/office/drawing/2014/main" id="{A43469E8-EA40-4523-974E-F78DE42D2279}"/>
                </a:ext>
              </a:extLst>
            </p:cNvPr>
            <p:cNvSpPr/>
            <p:nvPr/>
          </p:nvSpPr>
          <p:spPr>
            <a:xfrm>
              <a:off x="11875" y="3326"/>
              <a:ext cx="269767" cy="263807"/>
            </a:xfrm>
            <a:prstGeom prst="downArrow">
              <a:avLst/>
            </a:prstGeom>
            <a:grpFill/>
            <a:ln w="12700" cap="flat" cmpd="sng" algn="ctr">
              <a:solidFill>
                <a:srgbClr val="FFC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 name="Arrow: Down 9">
              <a:extLst>
                <a:ext uri="{FF2B5EF4-FFF2-40B4-BE49-F238E27FC236}">
                  <a16:creationId xmlns:a16="http://schemas.microsoft.com/office/drawing/2014/main" id="{D49CDAD0-A825-4029-82A6-EF441F4F9A1A}"/>
                </a:ext>
              </a:extLst>
            </p:cNvPr>
            <p:cNvSpPr/>
            <p:nvPr/>
          </p:nvSpPr>
          <p:spPr>
            <a:xfrm>
              <a:off x="0" y="2602007"/>
              <a:ext cx="269767" cy="263877"/>
            </a:xfrm>
            <a:prstGeom prst="downArrow">
              <a:avLst/>
            </a:prstGeom>
            <a:grpFill/>
            <a:ln w="12700" cap="flat" cmpd="sng" algn="ctr">
              <a:solidFill>
                <a:srgbClr val="FFC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1" name="Group 10">
            <a:extLst>
              <a:ext uri="{FF2B5EF4-FFF2-40B4-BE49-F238E27FC236}">
                <a16:creationId xmlns:a16="http://schemas.microsoft.com/office/drawing/2014/main" id="{69BE0BF2-267C-4CF9-9964-1ED060AE9CC6}"/>
              </a:ext>
              <a:ext uri="{C183D7F6-B498-43B3-948B-1728B52AA6E4}">
                <adec:decorative xmlns:adec="http://schemas.microsoft.com/office/drawing/2017/decorative" val="1"/>
              </a:ext>
            </a:extLst>
          </p:cNvPr>
          <p:cNvGrpSpPr/>
          <p:nvPr/>
        </p:nvGrpSpPr>
        <p:grpSpPr>
          <a:xfrm>
            <a:off x="6529257" y="2241696"/>
            <a:ext cx="264477" cy="1977964"/>
            <a:chOff x="0" y="46159"/>
            <a:chExt cx="281642" cy="2975798"/>
          </a:xfrm>
          <a:solidFill>
            <a:srgbClr val="ED7D31"/>
          </a:solidFill>
        </p:grpSpPr>
        <p:sp>
          <p:nvSpPr>
            <p:cNvPr id="12" name="Arrow: Down 11">
              <a:extLst>
                <a:ext uri="{FF2B5EF4-FFF2-40B4-BE49-F238E27FC236}">
                  <a16:creationId xmlns:a16="http://schemas.microsoft.com/office/drawing/2014/main" id="{8D268FD0-0F2C-4D84-BDF7-1FD025518561}"/>
                </a:ext>
              </a:extLst>
            </p:cNvPr>
            <p:cNvSpPr/>
            <p:nvPr/>
          </p:nvSpPr>
          <p:spPr>
            <a:xfrm>
              <a:off x="11875" y="46159"/>
              <a:ext cx="269767" cy="274320"/>
            </a:xfrm>
            <a:prstGeom prst="downArrow">
              <a:avLst/>
            </a:prstGeom>
            <a:grpFill/>
            <a:ln w="12700" cap="flat" cmpd="sng" algn="ctr">
              <a:solidFill>
                <a:srgbClr val="ED7D3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Arrow: Down 12">
              <a:extLst>
                <a:ext uri="{FF2B5EF4-FFF2-40B4-BE49-F238E27FC236}">
                  <a16:creationId xmlns:a16="http://schemas.microsoft.com/office/drawing/2014/main" id="{B7949692-25AA-4C50-A450-826EE8B7A067}"/>
                </a:ext>
              </a:extLst>
            </p:cNvPr>
            <p:cNvSpPr/>
            <p:nvPr/>
          </p:nvSpPr>
          <p:spPr>
            <a:xfrm>
              <a:off x="0" y="2747637"/>
              <a:ext cx="269767" cy="274320"/>
            </a:xfrm>
            <a:prstGeom prst="downArrow">
              <a:avLst/>
            </a:prstGeom>
            <a:grpFill/>
            <a:ln w="12700" cap="flat" cmpd="sng" algn="ctr">
              <a:solidFill>
                <a:srgbClr val="ED7D3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4" name="Group 13">
            <a:extLst>
              <a:ext uri="{FF2B5EF4-FFF2-40B4-BE49-F238E27FC236}">
                <a16:creationId xmlns:a16="http://schemas.microsoft.com/office/drawing/2014/main" id="{290434EA-4405-456E-A0D0-1BCDC9335DF4}"/>
              </a:ext>
              <a:ext uri="{C183D7F6-B498-43B3-948B-1728B52AA6E4}">
                <adec:decorative xmlns:adec="http://schemas.microsoft.com/office/drawing/2017/decorative" val="1"/>
              </a:ext>
            </a:extLst>
          </p:cNvPr>
          <p:cNvGrpSpPr/>
          <p:nvPr/>
        </p:nvGrpSpPr>
        <p:grpSpPr>
          <a:xfrm>
            <a:off x="9894655" y="2233124"/>
            <a:ext cx="264477" cy="1986540"/>
            <a:chOff x="0" y="-151488"/>
            <a:chExt cx="281642" cy="3005790"/>
          </a:xfrm>
          <a:solidFill>
            <a:srgbClr val="70AD47">
              <a:lumMod val="75000"/>
            </a:srgbClr>
          </a:solidFill>
        </p:grpSpPr>
        <p:sp>
          <p:nvSpPr>
            <p:cNvPr id="15" name="Arrow: Down 14">
              <a:extLst>
                <a:ext uri="{FF2B5EF4-FFF2-40B4-BE49-F238E27FC236}">
                  <a16:creationId xmlns:a16="http://schemas.microsoft.com/office/drawing/2014/main" id="{4DE712BD-F68C-4E1A-A048-F55FCD150901}"/>
                </a:ext>
              </a:extLst>
            </p:cNvPr>
            <p:cNvSpPr/>
            <p:nvPr/>
          </p:nvSpPr>
          <p:spPr>
            <a:xfrm>
              <a:off x="11875" y="-151488"/>
              <a:ext cx="269767" cy="274321"/>
            </a:xfrm>
            <a:prstGeom prst="downArrow">
              <a:avLst/>
            </a:prstGeom>
            <a:grpFill/>
            <a:ln w="12700" cap="flat" cmpd="sng" algn="ctr">
              <a:solidFill>
                <a:srgbClr val="70AD47">
                  <a:lumMod val="7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Arrow: Down 15">
              <a:extLst>
                <a:ext uri="{FF2B5EF4-FFF2-40B4-BE49-F238E27FC236}">
                  <a16:creationId xmlns:a16="http://schemas.microsoft.com/office/drawing/2014/main" id="{229C3B0A-7405-4FA3-B39C-D34DE966B8FE}"/>
                </a:ext>
              </a:extLst>
            </p:cNvPr>
            <p:cNvSpPr/>
            <p:nvPr/>
          </p:nvSpPr>
          <p:spPr>
            <a:xfrm>
              <a:off x="0" y="2579981"/>
              <a:ext cx="269767" cy="274321"/>
            </a:xfrm>
            <a:prstGeom prst="downArrow">
              <a:avLst/>
            </a:prstGeom>
            <a:grpFill/>
            <a:ln w="12700" cap="flat" cmpd="sng" algn="ctr">
              <a:solidFill>
                <a:srgbClr val="70AD47">
                  <a:lumMod val="7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7" name="Rectangle 16">
            <a:extLst>
              <a:ext uri="{FF2B5EF4-FFF2-40B4-BE49-F238E27FC236}">
                <a16:creationId xmlns:a16="http://schemas.microsoft.com/office/drawing/2014/main" id="{93B2A129-5590-4EB0-A486-AD97242DB910}"/>
              </a:ext>
            </a:extLst>
          </p:cNvPr>
          <p:cNvSpPr/>
          <p:nvPr/>
        </p:nvSpPr>
        <p:spPr>
          <a:xfrm>
            <a:off x="4051883" y="6375034"/>
            <a:ext cx="7139031" cy="276999"/>
          </a:xfrm>
          <a:prstGeom prst="rect">
            <a:avLst/>
          </a:prstGeom>
        </p:spPr>
        <p:txBody>
          <a:bodyPr wrap="square">
            <a:spAutoFit/>
          </a:bodyPr>
          <a:lstStyle/>
          <a:p>
            <a:r>
              <a:rPr lang="en-US" sz="1200">
                <a:latin typeface="Segoe UI" panose="020B0502040204020203" pitchFamily="34" charset="0"/>
                <a:ea typeface="+mn-lt"/>
                <a:cs typeface="Segoe UI" panose="020B0502040204020203" pitchFamily="34" charset="0"/>
              </a:rPr>
              <a:t>Source: </a:t>
            </a:r>
            <a:r>
              <a:rPr lang="en-US" sz="1200">
                <a:latin typeface="Segoe UI" panose="020B0502040204020203" pitchFamily="34" charset="0"/>
                <a:cs typeface="Segoe UI" panose="020B0502040204020203" pitchFamily="34" charset="0"/>
                <a:hlinkClick r:id="rId3"/>
              </a:rPr>
              <a:t>Washington’s Roadmap for Special Education Recovery Services: 2021 &amp; Beyond</a:t>
            </a:r>
            <a:r>
              <a:rPr lang="en-US" sz="1200">
                <a:latin typeface="Segoe UI" panose="020B0502040204020203" pitchFamily="34" charset="0"/>
                <a:ea typeface="+mn-lt"/>
                <a:cs typeface="Segoe UI" panose="020B0502040204020203" pitchFamily="34" charset="0"/>
              </a:rPr>
              <a:t> (p. 5).</a:t>
            </a:r>
            <a:endParaRPr lang="en-US" sz="1200">
              <a:latin typeface="Segoe UI" panose="020B0502040204020203" pitchFamily="34" charset="0"/>
              <a:cs typeface="Segoe UI" panose="020B0502040204020203" pitchFamily="34" charset="0"/>
            </a:endParaRPr>
          </a:p>
        </p:txBody>
      </p:sp>
      <p:sp>
        <p:nvSpPr>
          <p:cNvPr id="18" name="Slide Number Placeholder 5">
            <a:extLst>
              <a:ext uri="{FF2B5EF4-FFF2-40B4-BE49-F238E27FC236}">
                <a16:creationId xmlns:a16="http://schemas.microsoft.com/office/drawing/2014/main" id="{58AE8A0B-49C5-49C3-A017-D9BA8EF0C27F}"/>
              </a:ext>
              <a:ext uri="{C183D7F6-B498-43B3-948B-1728B52AA6E4}">
                <adec:decorative xmlns:adec="http://schemas.microsoft.com/office/drawing/2017/decorative" val="1"/>
              </a:ext>
            </a:extLst>
          </p:cNvPr>
          <p:cNvSpPr>
            <a:spLocks noGrp="1"/>
          </p:cNvSpPr>
          <p:nvPr>
            <p:ph type="sldNum" idx="12"/>
          </p:nvPr>
        </p:nvSpPr>
        <p:spPr>
          <a:xfrm>
            <a:off x="11321946" y="6308099"/>
            <a:ext cx="644471"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25444756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30EF7-37A0-4804-A7D6-B851942C3B4B}"/>
              </a:ext>
            </a:extLst>
          </p:cNvPr>
          <p:cNvSpPr>
            <a:spLocks noGrp="1"/>
          </p:cNvSpPr>
          <p:nvPr>
            <p:ph type="title"/>
          </p:nvPr>
        </p:nvSpPr>
        <p:spPr>
          <a:xfrm>
            <a:off x="462475" y="4462341"/>
            <a:ext cx="11267049" cy="1325563"/>
          </a:xfrm>
        </p:spPr>
        <p:txBody>
          <a:bodyPr>
            <a:normAutofit/>
          </a:bodyPr>
          <a:lstStyle/>
          <a:p>
            <a:r>
              <a:rPr lang="en-US" sz="4000"/>
              <a:t>WA’s Roadmap for Transition Recovery Services</a:t>
            </a:r>
          </a:p>
        </p:txBody>
      </p:sp>
    </p:spTree>
    <p:extLst>
      <p:ext uri="{BB962C8B-B14F-4D97-AF65-F5344CB8AC3E}">
        <p14:creationId xmlns:p14="http://schemas.microsoft.com/office/powerpoint/2010/main" val="545152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16602-F503-4BAF-9A3A-72354603180C}"/>
              </a:ext>
            </a:extLst>
          </p:cNvPr>
          <p:cNvSpPr>
            <a:spLocks noGrp="1"/>
          </p:cNvSpPr>
          <p:nvPr>
            <p:ph type="title"/>
          </p:nvPr>
        </p:nvSpPr>
        <p:spPr>
          <a:xfrm>
            <a:off x="838200" y="184776"/>
            <a:ext cx="10515600" cy="1325563"/>
          </a:xfrm>
        </p:spPr>
        <p:txBody>
          <a:bodyPr/>
          <a:lstStyle/>
          <a:p>
            <a:r>
              <a:rPr lang="en-US"/>
              <a:t>What are Transition Recovery Services?</a:t>
            </a:r>
          </a:p>
        </p:txBody>
      </p:sp>
      <p:sp>
        <p:nvSpPr>
          <p:cNvPr id="3" name="Slide Number Placeholder 2">
            <a:extLst>
              <a:ext uri="{FF2B5EF4-FFF2-40B4-BE49-F238E27FC236}">
                <a16:creationId xmlns:a16="http://schemas.microsoft.com/office/drawing/2014/main" id="{FAAFD982-BCE3-48B9-8C15-A0C219FE6405}"/>
              </a:ex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19</a:t>
            </a:fld>
            <a:endParaRPr lang="en"/>
          </a:p>
        </p:txBody>
      </p:sp>
      <p:sp>
        <p:nvSpPr>
          <p:cNvPr id="4" name="Content Placeholder 2">
            <a:extLst>
              <a:ext uri="{FF2B5EF4-FFF2-40B4-BE49-F238E27FC236}">
                <a16:creationId xmlns:a16="http://schemas.microsoft.com/office/drawing/2014/main" id="{E8A41BBC-C011-42A1-B20E-212BDBB6BEFC}"/>
              </a:ext>
            </a:extLst>
          </p:cNvPr>
          <p:cNvSpPr>
            <a:spLocks noGrp="1"/>
          </p:cNvSpPr>
          <p:nvPr/>
        </p:nvSpPr>
        <p:spPr>
          <a:xfrm>
            <a:off x="434578" y="1426067"/>
            <a:ext cx="11322844" cy="452896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463550">
              <a:lnSpc>
                <a:spcPct val="100000"/>
              </a:lnSpc>
              <a:spcBef>
                <a:spcPts val="0"/>
              </a:spcBef>
              <a:spcAft>
                <a:spcPts val="1800"/>
              </a:spcAft>
              <a:buFont typeface="Wingdings" panose="05000000000000000000" pitchFamily="2" charset="2"/>
              <a:buChar char="v"/>
            </a:pPr>
            <a:r>
              <a:rPr lang="en-US" sz="2300">
                <a:ea typeface="+mn-lt"/>
                <a:cs typeface="+mn-lt"/>
              </a:rPr>
              <a:t>Transition recovery services are additional transition services for students with Individualized Education Programs (IEPs) that address lack of reasonable progress on IEP goals or the transition plan because of missed or limited special education and related services, or for other reasons due to the COVID-19 pandemic.</a:t>
            </a:r>
          </a:p>
          <a:p>
            <a:pPr marL="514350" indent="-463550">
              <a:lnSpc>
                <a:spcPct val="100000"/>
              </a:lnSpc>
              <a:spcBef>
                <a:spcPts val="0"/>
              </a:spcBef>
              <a:spcAft>
                <a:spcPts val="1800"/>
              </a:spcAft>
              <a:buFont typeface="Wingdings" panose="05000000000000000000" pitchFamily="2" charset="2"/>
              <a:buChar char="v"/>
            </a:pPr>
            <a:r>
              <a:rPr lang="en-US" sz="2300"/>
              <a:t>Students of transition age (generally ages 16 to 21) may have experienced disruptions to work-based learning and community access due to the pandemic. </a:t>
            </a:r>
          </a:p>
          <a:p>
            <a:pPr marL="514350" indent="-463550">
              <a:lnSpc>
                <a:spcPct val="100000"/>
              </a:lnSpc>
              <a:spcBef>
                <a:spcPts val="0"/>
              </a:spcBef>
              <a:spcAft>
                <a:spcPts val="1800"/>
              </a:spcAft>
              <a:buFont typeface="Wingdings" panose="05000000000000000000" pitchFamily="2" charset="2"/>
              <a:buChar char="v"/>
            </a:pPr>
            <a:r>
              <a:rPr lang="en-US" sz="2300"/>
              <a:t>Students who turned age 21 during the pandemic (2019-20 or 2020-21 school years) may also need transition recovery services. </a:t>
            </a:r>
          </a:p>
          <a:p>
            <a:pPr marL="914400" lvl="1" indent="-285750">
              <a:lnSpc>
                <a:spcPct val="100000"/>
              </a:lnSpc>
              <a:spcBef>
                <a:spcPts val="0"/>
              </a:spcBef>
              <a:spcAft>
                <a:spcPts val="1800"/>
              </a:spcAft>
              <a:buFont typeface="Wingdings" panose="05000000000000000000" pitchFamily="2" charset="2"/>
              <a:buChar char="§"/>
            </a:pPr>
            <a:r>
              <a:rPr lang="en-US" sz="2000"/>
              <a:t>Note: The Washington State Legislature provided funding for the 2021–22 and 2022–23 school years to support transition recovery services for students who turned age 21 during or after the 2019–20 school year and have not yet earned a diploma.</a:t>
            </a:r>
            <a:endParaRPr lang="en-US" sz="2000">
              <a:cs typeface="Segoe UI"/>
            </a:endParaRPr>
          </a:p>
        </p:txBody>
      </p:sp>
    </p:spTree>
    <p:extLst>
      <p:ext uri="{BB962C8B-B14F-4D97-AF65-F5344CB8AC3E}">
        <p14:creationId xmlns:p14="http://schemas.microsoft.com/office/powerpoint/2010/main" val="3878514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62">
            <a:extLst>
              <a:ext uri="{C183D7F6-B498-43B3-948B-1728B52AA6E4}">
                <adec:decorative xmlns:adec="http://schemas.microsoft.com/office/drawing/2017/decorative" val="1"/>
              </a:ext>
            </a:extLst>
          </p:cNvPr>
          <p:cNvSpPr txBox="1">
            <a:spLocks noGrp="1"/>
          </p:cNvSpPr>
          <p:nvPr>
            <p:ph type="sldNum" idx="12"/>
          </p:nvPr>
        </p:nvSpPr>
        <p:spPr>
          <a:prstGeom prst="rect">
            <a:avLst/>
          </a:prstGeom>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40403D"/>
              </a:buClr>
              <a:buSzPts val="1800"/>
              <a:buFont typeface="Quattrocento Sans"/>
              <a:buNone/>
              <a:tabLst/>
              <a:defRPr/>
            </a:pPr>
            <a:fld id="{00000000-1234-1234-1234-123412341234}" type="slidenum">
              <a:rPr kumimoji="0" lang="en-US" sz="1800" b="0" i="0" u="none" strike="noStrike" kern="0" cap="none" spc="0" normalizeH="0" baseline="0" noProof="0">
                <a:ln>
                  <a:noFill/>
                </a:ln>
                <a:solidFill>
                  <a:srgbClr val="40403D"/>
                </a:solidFill>
                <a:effectLst/>
                <a:uLnTx/>
                <a:uFillTx/>
                <a:latin typeface="Quattrocento Sans"/>
                <a:sym typeface="Quattrocento Sans"/>
              </a:rPr>
              <a:pPr marL="0" marR="0" lvl="0" indent="0" algn="r" defTabSz="914400" rtl="0" eaLnBrk="1" fontAlgn="auto" latinLnBrk="0" hangingPunct="1">
                <a:lnSpc>
                  <a:spcPct val="100000"/>
                </a:lnSpc>
                <a:spcBef>
                  <a:spcPts val="0"/>
                </a:spcBef>
                <a:spcAft>
                  <a:spcPts val="0"/>
                </a:spcAft>
                <a:buClr>
                  <a:srgbClr val="40403D"/>
                </a:buClr>
                <a:buSzPts val="1800"/>
                <a:buFont typeface="Quattrocento Sans"/>
                <a:buNone/>
                <a:tabLst/>
                <a:defRPr/>
              </a:pPr>
              <a:t>2</a:t>
            </a:fld>
            <a:endParaRPr kumimoji="0" sz="1800" b="0" i="0" u="none" strike="noStrike" kern="0" cap="none" spc="0" normalizeH="0" baseline="0" noProof="0">
              <a:ln>
                <a:noFill/>
              </a:ln>
              <a:solidFill>
                <a:srgbClr val="40403D"/>
              </a:solidFill>
              <a:effectLst/>
              <a:uLnTx/>
              <a:uFillTx/>
              <a:latin typeface="Quattrocento Sans"/>
              <a:sym typeface="Quattrocento Sans"/>
            </a:endParaRPr>
          </a:p>
        </p:txBody>
      </p:sp>
      <p:sp>
        <p:nvSpPr>
          <p:cNvPr id="417" name="Google Shape;417;p6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Quattrocento Sans"/>
              <a:buNone/>
            </a:pPr>
            <a:r>
              <a:rPr lang="en-US" b="1"/>
              <a:t>Land Acknowledgement </a:t>
            </a:r>
            <a:endParaRPr b="1"/>
          </a:p>
        </p:txBody>
      </p:sp>
      <p:pic>
        <p:nvPicPr>
          <p:cNvPr id="418" name="Google Shape;418;p62">
            <a:extLst>
              <a:ext uri="{C183D7F6-B498-43B3-948B-1728B52AA6E4}">
                <adec:decorative xmlns:adec="http://schemas.microsoft.com/office/drawing/2017/decorative" val="1"/>
              </a:ext>
            </a:extLst>
          </p:cNvPr>
          <p:cNvPicPr preferRelativeResize="0">
            <a:picLocks noGrp="1"/>
          </p:cNvPicPr>
          <p:nvPr>
            <p:ph type="body" idx="4294967295"/>
          </p:nvPr>
        </p:nvPicPr>
        <p:blipFill rotWithShape="1">
          <a:blip r:embed="rId3">
            <a:alphaModFix/>
          </a:blip>
          <a:srcRect l="-1160" t="2728" r="1160" b="2205"/>
          <a:stretch/>
        </p:blipFill>
        <p:spPr>
          <a:xfrm>
            <a:off x="701456" y="1536815"/>
            <a:ext cx="6705600" cy="4598988"/>
          </a:xfrm>
          <a:prstGeom prst="rect">
            <a:avLst/>
          </a:prstGeom>
          <a:noFill/>
          <a:ln>
            <a:noFill/>
          </a:ln>
        </p:spPr>
      </p:pic>
      <p:sp>
        <p:nvSpPr>
          <p:cNvPr id="2" name="TextBox 1">
            <a:extLst>
              <a:ext uri="{FF2B5EF4-FFF2-40B4-BE49-F238E27FC236}">
                <a16:creationId xmlns:a16="http://schemas.microsoft.com/office/drawing/2014/main" id="{0E7CD0E9-615A-4219-89A2-591BA2C631D5}"/>
              </a:ext>
            </a:extLst>
          </p:cNvPr>
          <p:cNvSpPr txBox="1"/>
          <p:nvPr/>
        </p:nvSpPr>
        <p:spPr>
          <a:xfrm>
            <a:off x="7906869" y="2886635"/>
            <a:ext cx="3890389"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a:ea typeface="+mn-lt"/>
                <a:cs typeface="+mn-lt"/>
              </a:rPr>
              <a:t>Text 855-917-5263 to identify Tribal lands on which</a:t>
            </a:r>
            <a:br>
              <a:rPr lang="en-US" sz="2000">
                <a:ea typeface="+mn-lt"/>
                <a:cs typeface="+mn-lt"/>
              </a:rPr>
            </a:br>
            <a:r>
              <a:rPr lang="en-US" sz="2000">
                <a:ea typeface="+mn-lt"/>
                <a:cs typeface="+mn-lt"/>
              </a:rPr>
              <a:t>you are currently located  </a:t>
            </a:r>
          </a:p>
          <a:p>
            <a:pPr algn="ctr"/>
            <a:endParaRPr lang="en-US" sz="2000">
              <a:ea typeface="+mn-lt"/>
              <a:cs typeface="+mn-lt"/>
            </a:endParaRPr>
          </a:p>
          <a:p>
            <a:pPr algn="ctr"/>
            <a:endParaRPr lang="en-US" sz="2000">
              <a:cs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70CEC-A2A6-494C-A196-1EA7AC2A594A}"/>
              </a:ext>
            </a:extLst>
          </p:cNvPr>
          <p:cNvSpPr>
            <a:spLocks noGrp="1"/>
          </p:cNvSpPr>
          <p:nvPr>
            <p:ph type="title"/>
          </p:nvPr>
        </p:nvSpPr>
        <p:spPr>
          <a:xfrm>
            <a:off x="481012" y="256216"/>
            <a:ext cx="11322844" cy="722270"/>
          </a:xfrm>
        </p:spPr>
        <p:txBody>
          <a:bodyPr>
            <a:normAutofit/>
          </a:bodyPr>
          <a:lstStyle/>
          <a:p>
            <a:pPr algn="ctr"/>
            <a:r>
              <a:rPr lang="en-US">
                <a:latin typeface="Segoe UI"/>
                <a:cs typeface="Segoe UI"/>
              </a:rPr>
              <a:t>Transition Recovery Expectations</a:t>
            </a:r>
            <a:endParaRPr lang="en-US"/>
          </a:p>
        </p:txBody>
      </p:sp>
      <p:sp>
        <p:nvSpPr>
          <p:cNvPr id="6" name="Slide Number Placeholder 5">
            <a:extLst>
              <a:ext uri="{FF2B5EF4-FFF2-40B4-BE49-F238E27FC236}">
                <a16:creationId xmlns:a16="http://schemas.microsoft.com/office/drawing/2014/main" id="{C1446649-4CAA-4097-99CC-9AA90FCBF67C}"/>
              </a:ext>
              <a:ext uri="{C183D7F6-B498-43B3-948B-1728B52AA6E4}">
                <adec:decorative xmlns:adec="http://schemas.microsoft.com/office/drawing/2017/decorative" val="1"/>
              </a:ext>
            </a:extLst>
          </p:cNvPr>
          <p:cNvSpPr>
            <a:spLocks noGrp="1"/>
          </p:cNvSpPr>
          <p:nvPr>
            <p:ph type="sldNum"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3" name="Content Placeholder 2">
            <a:extLst>
              <a:ext uri="{FF2B5EF4-FFF2-40B4-BE49-F238E27FC236}">
                <a16:creationId xmlns:a16="http://schemas.microsoft.com/office/drawing/2014/main" id="{3530AE32-771B-461D-8CFA-64E97C8242B7}"/>
              </a:ext>
            </a:extLst>
          </p:cNvPr>
          <p:cNvSpPr>
            <a:spLocks noGrp="1"/>
          </p:cNvSpPr>
          <p:nvPr>
            <p:ph idx="4294967295"/>
          </p:nvPr>
        </p:nvSpPr>
        <p:spPr>
          <a:xfrm>
            <a:off x="436188" y="974566"/>
            <a:ext cx="11322844" cy="5564187"/>
          </a:xfrm>
        </p:spPr>
        <p:txBody>
          <a:bodyPr vert="horz" lIns="91440" tIns="45720" rIns="91440" bIns="45720" rtlCol="0" anchor="t">
            <a:noAutofit/>
          </a:bodyPr>
          <a:lstStyle/>
          <a:p>
            <a:pPr marL="563245" indent="-407670">
              <a:lnSpc>
                <a:spcPct val="100000"/>
              </a:lnSpc>
              <a:spcBef>
                <a:spcPts val="0"/>
              </a:spcBef>
              <a:spcAft>
                <a:spcPts val="1200"/>
              </a:spcAft>
              <a:buFont typeface="Wingdings" panose="05000000000000000000" pitchFamily="2" charset="2"/>
              <a:buChar char="v"/>
            </a:pPr>
            <a:r>
              <a:rPr lang="en-US" sz="2400">
                <a:ea typeface="+mn-lt"/>
                <a:cs typeface="+mn-lt"/>
              </a:rPr>
              <a:t>Transition Recovery Services will be reviewed and considered for every student of transition age with an IEP: what was the expected level of progress on the pre-COVID IEP and Transition Plan if the pandemic had NOT occurred.</a:t>
            </a:r>
            <a:endParaRPr lang="en-US" sz="2400">
              <a:cs typeface="Segoe UI"/>
            </a:endParaRPr>
          </a:p>
          <a:p>
            <a:pPr marL="563245" indent="-407670">
              <a:lnSpc>
                <a:spcPct val="100000"/>
              </a:lnSpc>
              <a:spcBef>
                <a:spcPts val="0"/>
              </a:spcBef>
              <a:spcAft>
                <a:spcPts val="1200"/>
              </a:spcAft>
              <a:buFont typeface="Wingdings" panose="05000000000000000000" pitchFamily="2" charset="2"/>
              <a:buChar char="v"/>
            </a:pPr>
            <a:r>
              <a:rPr lang="en-US" sz="2400"/>
              <a:t>Families and students should not have to make a request for this process to occur; it should be a part of the ongoing IEP process.</a:t>
            </a:r>
            <a:endParaRPr lang="en-US" sz="2400">
              <a:cs typeface="Segoe UI"/>
            </a:endParaRPr>
          </a:p>
          <a:p>
            <a:pPr marL="563245" indent="-407670">
              <a:lnSpc>
                <a:spcPct val="100000"/>
              </a:lnSpc>
              <a:spcBef>
                <a:spcPts val="0"/>
              </a:spcBef>
              <a:spcAft>
                <a:spcPts val="1200"/>
              </a:spcAft>
              <a:buFont typeface="Wingdings" panose="05000000000000000000" pitchFamily="2" charset="2"/>
              <a:buChar char="v"/>
            </a:pPr>
            <a:r>
              <a:rPr lang="en-US" sz="2400">
                <a:cs typeface="Segoe UI"/>
              </a:rPr>
              <a:t>Transition Recovery Services should:</a:t>
            </a:r>
          </a:p>
          <a:p>
            <a:pPr marL="1089025" lvl="1" indent="-333375">
              <a:lnSpc>
                <a:spcPct val="100000"/>
              </a:lnSpc>
              <a:spcBef>
                <a:spcPts val="0"/>
              </a:spcBef>
              <a:spcAft>
                <a:spcPts val="1200"/>
              </a:spcAft>
              <a:buFont typeface="Wingdings" panose="05000000000000000000" pitchFamily="2" charset="2"/>
              <a:buChar char="§"/>
            </a:pPr>
            <a:r>
              <a:rPr lang="en-US">
                <a:cs typeface="Segoe UI"/>
              </a:rPr>
              <a:t>Address a lack of reasonable progress on IEP goals or the IEP transition Plan.</a:t>
            </a:r>
          </a:p>
          <a:p>
            <a:pPr marL="1089025" lvl="1" indent="-333375">
              <a:lnSpc>
                <a:spcPct val="100000"/>
              </a:lnSpc>
              <a:spcBef>
                <a:spcPts val="0"/>
              </a:spcBef>
              <a:spcAft>
                <a:spcPts val="1200"/>
              </a:spcAft>
              <a:buFont typeface="Wingdings" panose="05000000000000000000" pitchFamily="2" charset="2"/>
              <a:buChar char="§"/>
            </a:pPr>
            <a:r>
              <a:rPr lang="en-US">
                <a:cs typeface="Segoe UI"/>
              </a:rPr>
              <a:t>Provide missed or limited special education or related services.</a:t>
            </a:r>
          </a:p>
          <a:p>
            <a:pPr marL="1089025" lvl="1" indent="-333375">
              <a:lnSpc>
                <a:spcPct val="100000"/>
              </a:lnSpc>
              <a:spcBef>
                <a:spcPts val="0"/>
              </a:spcBef>
              <a:spcAft>
                <a:spcPts val="1200"/>
              </a:spcAft>
              <a:buFont typeface="Wingdings" panose="05000000000000000000" pitchFamily="2" charset="2"/>
              <a:buChar char="§"/>
            </a:pPr>
            <a:r>
              <a:rPr lang="en-US" u="sng">
                <a:cs typeface="Segoe UI"/>
              </a:rPr>
              <a:t>Support the students to return to expected levels progress towards their post-secondary goals (as indicated in the IEP Transition Plan and High School and Beyond Plan).</a:t>
            </a:r>
          </a:p>
        </p:txBody>
      </p:sp>
    </p:spTree>
    <p:extLst>
      <p:ext uri="{BB962C8B-B14F-4D97-AF65-F5344CB8AC3E}">
        <p14:creationId xmlns:p14="http://schemas.microsoft.com/office/powerpoint/2010/main" val="14442500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70CEC-A2A6-494C-A196-1EA7AC2A594A}"/>
              </a:ext>
            </a:extLst>
          </p:cNvPr>
          <p:cNvSpPr>
            <a:spLocks noGrp="1"/>
          </p:cNvSpPr>
          <p:nvPr>
            <p:ph type="title"/>
          </p:nvPr>
        </p:nvSpPr>
        <p:spPr>
          <a:xfrm>
            <a:off x="838200" y="365126"/>
            <a:ext cx="10515600" cy="722270"/>
          </a:xfrm>
        </p:spPr>
        <p:txBody>
          <a:bodyPr>
            <a:normAutofit/>
          </a:bodyPr>
          <a:lstStyle/>
          <a:p>
            <a:r>
              <a:rPr lang="en-US">
                <a:cs typeface="Segoe UI"/>
              </a:rPr>
              <a:t>Defining Transition Recovery Services</a:t>
            </a:r>
            <a:endParaRPr lang="en-US"/>
          </a:p>
        </p:txBody>
      </p:sp>
      <p:sp>
        <p:nvSpPr>
          <p:cNvPr id="6" name="Slide Number Placeholder 5">
            <a:extLst>
              <a:ext uri="{FF2B5EF4-FFF2-40B4-BE49-F238E27FC236}">
                <a16:creationId xmlns:a16="http://schemas.microsoft.com/office/drawing/2014/main" id="{C1446649-4CAA-4097-99CC-9AA90FCBF67C}"/>
              </a:ext>
              <a:ext uri="{C183D7F6-B498-43B3-948B-1728B52AA6E4}">
                <adec:decorative xmlns:adec="http://schemas.microsoft.com/office/drawing/2017/decorative" val="1"/>
              </a:ext>
            </a:extLst>
          </p:cNvPr>
          <p:cNvSpPr>
            <a:spLocks noGrp="1"/>
          </p:cNvSpPr>
          <p:nvPr>
            <p:ph type="sldNum"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3" name="Content Placeholder 2">
            <a:extLst>
              <a:ext uri="{FF2B5EF4-FFF2-40B4-BE49-F238E27FC236}">
                <a16:creationId xmlns:a16="http://schemas.microsoft.com/office/drawing/2014/main" id="{3530AE32-771B-461D-8CFA-64E97C8242B7}"/>
              </a:ext>
            </a:extLst>
          </p:cNvPr>
          <p:cNvSpPr>
            <a:spLocks noGrp="1"/>
          </p:cNvSpPr>
          <p:nvPr>
            <p:ph idx="4294967295"/>
          </p:nvPr>
        </p:nvSpPr>
        <p:spPr>
          <a:xfrm>
            <a:off x="545284" y="1293813"/>
            <a:ext cx="11111729" cy="5014912"/>
          </a:xfrm>
        </p:spPr>
        <p:txBody>
          <a:bodyPr vert="horz" lIns="91440" tIns="45720" rIns="91440" bIns="45720" rtlCol="0" anchor="t">
            <a:normAutofit fontScale="62500" lnSpcReduction="20000"/>
          </a:bodyPr>
          <a:lstStyle/>
          <a:p>
            <a:pPr marL="464820" indent="-464820">
              <a:lnSpc>
                <a:spcPct val="110000"/>
              </a:lnSpc>
              <a:spcBef>
                <a:spcPts val="1200"/>
              </a:spcBef>
              <a:spcAft>
                <a:spcPts val="600"/>
              </a:spcAft>
              <a:buFont typeface="Wingdings" panose="05000000000000000000" pitchFamily="2" charset="2"/>
              <a:buChar char="v"/>
            </a:pPr>
            <a:r>
              <a:rPr lang="en-US" sz="3200">
                <a:ea typeface="+mn-lt"/>
                <a:cs typeface="+mn-lt"/>
              </a:rPr>
              <a:t>Generally provided outside of the school day, including during the summer, over scheduled school breaks or on district release days.</a:t>
            </a:r>
            <a:endParaRPr lang="en-US"/>
          </a:p>
          <a:p>
            <a:pPr marL="464820" indent="-464820">
              <a:lnSpc>
                <a:spcPct val="110000"/>
              </a:lnSpc>
              <a:spcBef>
                <a:spcPts val="1200"/>
              </a:spcBef>
              <a:spcAft>
                <a:spcPts val="600"/>
              </a:spcAft>
              <a:buFont typeface="Wingdings" panose="05000000000000000000" pitchFamily="2" charset="2"/>
              <a:buChar char="v"/>
            </a:pPr>
            <a:r>
              <a:rPr lang="en-US" sz="3200">
                <a:ea typeface="+mn-lt"/>
                <a:cs typeface="+mn-lt"/>
              </a:rPr>
              <a:t>Examples of Recovery Services (based upon IEP goals, services and the IEP transition Plan):</a:t>
            </a:r>
          </a:p>
          <a:p>
            <a:pPr marL="855345" lvl="1" indent="-398145">
              <a:lnSpc>
                <a:spcPct val="110000"/>
              </a:lnSpc>
              <a:spcBef>
                <a:spcPts val="1200"/>
              </a:spcBef>
              <a:spcAft>
                <a:spcPts val="600"/>
              </a:spcAft>
              <a:buFont typeface="Wingdings" panose="05000000000000000000" pitchFamily="2" charset="2"/>
              <a:buChar char="Ø"/>
            </a:pPr>
            <a:r>
              <a:rPr lang="en-US" sz="2600">
                <a:latin typeface="Segoe UI" panose="020B0502040204020203" pitchFamily="34" charset="0"/>
                <a:cs typeface="Segoe UI" panose="020B0502040204020203" pitchFamily="34" charset="0"/>
              </a:rPr>
              <a:t>Support and facilitation to apply for eligibility with supported employment (DVR/DDA) and make other key agency linkages </a:t>
            </a:r>
          </a:p>
          <a:p>
            <a:pPr marL="855345" lvl="1" indent="-398145">
              <a:lnSpc>
                <a:spcPct val="110000"/>
              </a:lnSpc>
              <a:spcBef>
                <a:spcPts val="1200"/>
              </a:spcBef>
              <a:spcAft>
                <a:spcPts val="600"/>
              </a:spcAft>
              <a:buFont typeface="Wingdings" panose="05000000000000000000" pitchFamily="2" charset="2"/>
              <a:buChar char="Ø"/>
            </a:pPr>
            <a:r>
              <a:rPr lang="en-US" sz="2600">
                <a:latin typeface="Segoe UI" panose="020B0502040204020203" pitchFamily="34" charset="0"/>
                <a:cs typeface="Segoe UI" panose="020B0502040204020203" pitchFamily="34" charset="0"/>
              </a:rPr>
              <a:t>Fulfill job shadowing as indicated on the IEP Transition Plan.</a:t>
            </a:r>
          </a:p>
          <a:p>
            <a:pPr marL="855345" lvl="1" indent="-398145">
              <a:lnSpc>
                <a:spcPct val="110000"/>
              </a:lnSpc>
              <a:spcBef>
                <a:spcPts val="1200"/>
              </a:spcBef>
              <a:spcAft>
                <a:spcPts val="600"/>
              </a:spcAft>
              <a:buFont typeface="Wingdings" panose="05000000000000000000" pitchFamily="2" charset="2"/>
              <a:buChar char="Ø"/>
            </a:pPr>
            <a:r>
              <a:rPr lang="en-US" sz="2600">
                <a:ea typeface="+mn-lt"/>
                <a:cs typeface="+mn-lt"/>
              </a:rPr>
              <a:t>Additional in-person structured community or employment experiences</a:t>
            </a:r>
          </a:p>
          <a:p>
            <a:pPr marL="855345" lvl="1" indent="-398145">
              <a:lnSpc>
                <a:spcPct val="110000"/>
              </a:lnSpc>
              <a:spcBef>
                <a:spcPts val="1200"/>
              </a:spcBef>
              <a:spcAft>
                <a:spcPts val="600"/>
              </a:spcAft>
              <a:buFont typeface="Wingdings" panose="05000000000000000000" pitchFamily="2" charset="2"/>
              <a:buChar char="Ø"/>
            </a:pPr>
            <a:r>
              <a:rPr lang="en-US" sz="2600">
                <a:latin typeface="Segoe UI" panose="020B0502040204020203" pitchFamily="34" charset="0"/>
                <a:cs typeface="Segoe UI" panose="020B0502040204020203" pitchFamily="34" charset="0"/>
              </a:rPr>
              <a:t>Support to access and prepare for ACT/SAT</a:t>
            </a:r>
          </a:p>
          <a:p>
            <a:pPr marL="855345" lvl="1" indent="-398145">
              <a:lnSpc>
                <a:spcPct val="110000"/>
              </a:lnSpc>
              <a:spcBef>
                <a:spcPts val="1200"/>
              </a:spcBef>
              <a:spcAft>
                <a:spcPts val="600"/>
              </a:spcAft>
              <a:buFont typeface="Wingdings" panose="05000000000000000000" pitchFamily="2" charset="2"/>
              <a:buChar char="Ø"/>
            </a:pPr>
            <a:r>
              <a:rPr lang="en-US" sz="2600">
                <a:latin typeface="Segoe UI" panose="020B0502040204020203" pitchFamily="34" charset="0"/>
                <a:cs typeface="Segoe UI" panose="020B0502040204020203" pitchFamily="34" charset="0"/>
              </a:rPr>
              <a:t>Specially designed instruction to support an adult student to:</a:t>
            </a:r>
          </a:p>
          <a:p>
            <a:pPr marL="1147763" lvl="1">
              <a:buFont typeface="Wingdings" panose="05000000000000000000" pitchFamily="2" charset="2"/>
              <a:buChar char="§"/>
            </a:pPr>
            <a:r>
              <a:rPr lang="en-US" sz="2200">
                <a:cs typeface="Segoe UI" panose="020B0502040204020203" pitchFamily="34" charset="0"/>
              </a:rPr>
              <a:t>Draft and revise a resume.</a:t>
            </a:r>
          </a:p>
          <a:p>
            <a:pPr marL="1147763" lvl="1">
              <a:buFont typeface="Wingdings" panose="05000000000000000000" pitchFamily="2" charset="2"/>
              <a:buChar char="§"/>
            </a:pPr>
            <a:r>
              <a:rPr lang="en-US" sz="2200">
                <a:cs typeface="Segoe UI" panose="020B0502040204020203" pitchFamily="34" charset="0"/>
              </a:rPr>
              <a:t>Complete applications for jobs and further education.</a:t>
            </a:r>
          </a:p>
          <a:p>
            <a:pPr marL="1147763" lvl="1">
              <a:buFont typeface="Wingdings" panose="05000000000000000000" pitchFamily="2" charset="2"/>
              <a:buChar char="§"/>
            </a:pPr>
            <a:r>
              <a:rPr lang="en-US" sz="2200">
                <a:cs typeface="Segoe UI" panose="020B0502040204020203" pitchFamily="34" charset="0"/>
              </a:rPr>
              <a:t>Set and maintain a weekly budget.</a:t>
            </a:r>
          </a:p>
          <a:p>
            <a:pPr marL="1147763" lvl="1">
              <a:buFont typeface="Wingdings" panose="05000000000000000000" pitchFamily="2" charset="2"/>
              <a:buChar char="§"/>
            </a:pPr>
            <a:r>
              <a:rPr lang="en-US" sz="2200">
                <a:ea typeface="+mn-lt"/>
                <a:cs typeface="+mn-lt"/>
              </a:rPr>
              <a:t>Use functional communication strategies in community setting</a:t>
            </a:r>
          </a:p>
          <a:p>
            <a:pPr marL="1147763" lvl="1">
              <a:buFont typeface="Wingdings" panose="05000000000000000000" pitchFamily="2" charset="2"/>
              <a:buChar char="§"/>
            </a:pPr>
            <a:r>
              <a:rPr lang="en-US" sz="2200">
                <a:ea typeface="+mn-lt"/>
                <a:cs typeface="+mn-lt"/>
              </a:rPr>
              <a:t>Independently use the public transportation system</a:t>
            </a:r>
          </a:p>
          <a:p>
            <a:pPr marL="1147763" lvl="1">
              <a:buFont typeface="Wingdings" panose="05000000000000000000" pitchFamily="2" charset="2"/>
              <a:buChar char="§"/>
            </a:pPr>
            <a:endParaRPr lang="en-US" sz="2400">
              <a:ea typeface="+mn-lt"/>
              <a:cs typeface="+mn-lt"/>
            </a:endParaRPr>
          </a:p>
          <a:p>
            <a:pPr marL="855345" lvl="1" indent="-398145">
              <a:lnSpc>
                <a:spcPct val="110000"/>
              </a:lnSpc>
              <a:spcBef>
                <a:spcPts val="1200"/>
              </a:spcBef>
              <a:spcAft>
                <a:spcPts val="600"/>
              </a:spcAft>
              <a:buFont typeface="Wingdings" panose="05000000000000000000" pitchFamily="2" charset="2"/>
              <a:buChar char="Ø"/>
            </a:pPr>
            <a:endParaRPr lang="en-US" sz="2800">
              <a:ea typeface="+mn-lt"/>
              <a:cs typeface="+mn-lt"/>
            </a:endParaRPr>
          </a:p>
        </p:txBody>
      </p:sp>
      <p:sp>
        <p:nvSpPr>
          <p:cNvPr id="5" name="Rectangle 4">
            <a:extLst>
              <a:ext uri="{FF2B5EF4-FFF2-40B4-BE49-F238E27FC236}">
                <a16:creationId xmlns:a16="http://schemas.microsoft.com/office/drawing/2014/main" id="{3F4BA945-B408-4BF5-A273-C8513604B03D}"/>
              </a:ext>
            </a:extLst>
          </p:cNvPr>
          <p:cNvSpPr/>
          <p:nvPr/>
        </p:nvSpPr>
        <p:spPr>
          <a:xfrm>
            <a:off x="3817257" y="6308099"/>
            <a:ext cx="6736093" cy="276999"/>
          </a:xfrm>
          <a:prstGeom prst="rect">
            <a:avLst/>
          </a:prstGeom>
        </p:spPr>
        <p:txBody>
          <a:bodyPr wrap="square">
            <a:spAutoFit/>
          </a:bodyPr>
          <a:lstStyle/>
          <a:p>
            <a:r>
              <a:rPr lang="en-US" sz="1200">
                <a:ea typeface="+mn-lt"/>
                <a:cs typeface="+mn-lt"/>
              </a:rPr>
              <a:t>Source: </a:t>
            </a:r>
            <a:r>
              <a:rPr lang="en-US" sz="1200">
                <a:hlinkClick r:id="rId3"/>
              </a:rPr>
              <a:t>Washington’s Roadmap for Special Education Recovery Services: 2021 &amp; Beyond</a:t>
            </a:r>
            <a:r>
              <a:rPr lang="en-US" sz="1200">
                <a:ea typeface="+mn-lt"/>
                <a:cs typeface="+mn-lt"/>
              </a:rPr>
              <a:t> (p. 2-3).</a:t>
            </a:r>
            <a:endParaRPr lang="en-US" sz="1200"/>
          </a:p>
        </p:txBody>
      </p:sp>
    </p:spTree>
    <p:extLst>
      <p:ext uri="{BB962C8B-B14F-4D97-AF65-F5344CB8AC3E}">
        <p14:creationId xmlns:p14="http://schemas.microsoft.com/office/powerpoint/2010/main" val="27185561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70CEC-A2A6-494C-A196-1EA7AC2A594A}"/>
              </a:ext>
            </a:extLst>
          </p:cNvPr>
          <p:cNvSpPr>
            <a:spLocks noGrp="1"/>
          </p:cNvSpPr>
          <p:nvPr>
            <p:ph type="title"/>
          </p:nvPr>
        </p:nvSpPr>
        <p:spPr>
          <a:xfrm>
            <a:off x="838200" y="365126"/>
            <a:ext cx="10515600" cy="722270"/>
          </a:xfrm>
        </p:spPr>
        <p:txBody>
          <a:bodyPr>
            <a:normAutofit fontScale="90000"/>
          </a:bodyPr>
          <a:lstStyle/>
          <a:p>
            <a:r>
              <a:rPr lang="en-US">
                <a:cs typeface="Segoe UI"/>
              </a:rPr>
              <a:t>Documenting Transition Recovery Services</a:t>
            </a:r>
            <a:endParaRPr lang="en-US"/>
          </a:p>
        </p:txBody>
      </p:sp>
      <p:sp>
        <p:nvSpPr>
          <p:cNvPr id="6" name="Slide Number Placeholder 5">
            <a:extLst>
              <a:ext uri="{FF2B5EF4-FFF2-40B4-BE49-F238E27FC236}">
                <a16:creationId xmlns:a16="http://schemas.microsoft.com/office/drawing/2014/main" id="{C1446649-4CAA-4097-99CC-9AA90FCBF67C}"/>
              </a:ext>
              <a:ext uri="{C183D7F6-B498-43B3-948B-1728B52AA6E4}">
                <adec:decorative xmlns:adec="http://schemas.microsoft.com/office/drawing/2017/decorative" val="1"/>
              </a:ext>
            </a:extLst>
          </p:cNvPr>
          <p:cNvSpPr>
            <a:spLocks noGrp="1"/>
          </p:cNvSpPr>
          <p:nvPr>
            <p:ph type="sldNum"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3" name="Content Placeholder 2">
            <a:extLst>
              <a:ext uri="{FF2B5EF4-FFF2-40B4-BE49-F238E27FC236}">
                <a16:creationId xmlns:a16="http://schemas.microsoft.com/office/drawing/2014/main" id="{3530AE32-771B-461D-8CFA-64E97C8242B7}"/>
              </a:ext>
            </a:extLst>
          </p:cNvPr>
          <p:cNvSpPr>
            <a:spLocks noGrp="1"/>
          </p:cNvSpPr>
          <p:nvPr>
            <p:ph idx="4294967295"/>
          </p:nvPr>
        </p:nvSpPr>
        <p:spPr>
          <a:xfrm>
            <a:off x="743824" y="1293187"/>
            <a:ext cx="10704352" cy="5014912"/>
          </a:xfrm>
        </p:spPr>
        <p:txBody>
          <a:bodyPr vert="horz" lIns="91440" tIns="45720" rIns="91440" bIns="45720" rtlCol="0" anchor="t">
            <a:normAutofit fontScale="92500"/>
          </a:bodyPr>
          <a:lstStyle/>
          <a:p>
            <a:pPr marL="464820" indent="-464820">
              <a:lnSpc>
                <a:spcPct val="100000"/>
              </a:lnSpc>
              <a:spcBef>
                <a:spcPts val="1200"/>
              </a:spcBef>
              <a:spcAft>
                <a:spcPts val="600"/>
              </a:spcAft>
              <a:buFont typeface="Wingdings" panose="05000000000000000000" pitchFamily="2" charset="2"/>
              <a:buChar char="v"/>
            </a:pPr>
            <a:r>
              <a:rPr lang="en-US" sz="2600">
                <a:ea typeface="+mn-lt"/>
                <a:cs typeface="+mn-lt"/>
              </a:rPr>
              <a:t>Transition Recovery Services are generally documented in a prior written notice (PWN) similar to compensatory education.</a:t>
            </a:r>
          </a:p>
          <a:p>
            <a:pPr marL="464820" indent="-464820">
              <a:lnSpc>
                <a:spcPct val="100000"/>
              </a:lnSpc>
              <a:spcBef>
                <a:spcPts val="1200"/>
              </a:spcBef>
              <a:spcAft>
                <a:spcPts val="600"/>
              </a:spcAft>
              <a:buFont typeface="Wingdings" panose="05000000000000000000" pitchFamily="2" charset="2"/>
              <a:buChar char="v"/>
            </a:pPr>
            <a:r>
              <a:rPr lang="en-US" sz="2600">
                <a:ea typeface="+mn-lt"/>
                <a:cs typeface="+mn-lt"/>
              </a:rPr>
              <a:t>If transition recovery services are provided as part of a continuing student’s school day (in limited circumstances), the IEP must include the frequency, location, and duration of the services.</a:t>
            </a:r>
          </a:p>
          <a:p>
            <a:pPr marL="464820" indent="-464820">
              <a:lnSpc>
                <a:spcPct val="100000"/>
              </a:lnSpc>
              <a:spcBef>
                <a:spcPts val="1200"/>
              </a:spcBef>
              <a:spcAft>
                <a:spcPts val="600"/>
              </a:spcAft>
              <a:buFont typeface="Wingdings" panose="05000000000000000000" pitchFamily="2" charset="2"/>
              <a:buChar char="v"/>
            </a:pPr>
            <a:r>
              <a:rPr lang="en-US" sz="2600"/>
              <a:t>If a parent or adult student disagrees with proposed transition recovery service options or timelines, continue engaging to discuss revisions and:</a:t>
            </a:r>
            <a:endParaRPr lang="en-US" sz="2600">
              <a:cs typeface="Segoe UI"/>
            </a:endParaRPr>
          </a:p>
          <a:p>
            <a:pPr lvl="2">
              <a:lnSpc>
                <a:spcPct val="100000"/>
              </a:lnSpc>
              <a:spcBef>
                <a:spcPts val="1200"/>
              </a:spcBef>
              <a:spcAft>
                <a:spcPts val="600"/>
              </a:spcAft>
              <a:buFont typeface="Wingdings" panose="05000000000000000000" pitchFamily="2" charset="2"/>
              <a:buChar char="ü"/>
            </a:pPr>
            <a:r>
              <a:rPr lang="en-US" sz="2400"/>
              <a:t>Document parent/student input, the proposed plan, and whether there is disagreement with the offer.</a:t>
            </a:r>
            <a:endParaRPr lang="en-US" sz="2400">
              <a:cs typeface="Segoe UI"/>
            </a:endParaRPr>
          </a:p>
          <a:p>
            <a:pPr lvl="2">
              <a:lnSpc>
                <a:spcPct val="100000"/>
              </a:lnSpc>
              <a:spcBef>
                <a:spcPts val="1200"/>
              </a:spcBef>
              <a:spcAft>
                <a:spcPts val="600"/>
              </a:spcAft>
              <a:buFont typeface="Wingdings" panose="05000000000000000000" pitchFamily="2" charset="2"/>
              <a:buChar char="ü"/>
            </a:pPr>
            <a:r>
              <a:rPr lang="en-US" sz="2400"/>
              <a:t>If an agreement cannot be reached, the parent or adult student may access dispute resolution options. </a:t>
            </a:r>
            <a:endParaRPr lang="en-US" sz="2400">
              <a:ea typeface="+mn-lt"/>
              <a:cs typeface="+mn-lt"/>
            </a:endParaRPr>
          </a:p>
          <a:p>
            <a:pPr marL="464820" indent="-464820">
              <a:lnSpc>
                <a:spcPct val="100000"/>
              </a:lnSpc>
              <a:spcBef>
                <a:spcPts val="1200"/>
              </a:spcBef>
              <a:spcAft>
                <a:spcPts val="600"/>
              </a:spcAft>
              <a:buFont typeface="Wingdings" panose="05000000000000000000" pitchFamily="2" charset="2"/>
              <a:buChar char="v"/>
            </a:pPr>
            <a:endParaRPr lang="en-US" sz="2600">
              <a:ea typeface="+mn-lt"/>
              <a:cs typeface="+mn-lt"/>
            </a:endParaRPr>
          </a:p>
        </p:txBody>
      </p:sp>
      <p:sp>
        <p:nvSpPr>
          <p:cNvPr id="5" name="Rectangle 4">
            <a:extLst>
              <a:ext uri="{FF2B5EF4-FFF2-40B4-BE49-F238E27FC236}">
                <a16:creationId xmlns:a16="http://schemas.microsoft.com/office/drawing/2014/main" id="{04FB3DCC-1F78-4FA6-89E2-BCF8AA2DF549}"/>
              </a:ext>
            </a:extLst>
          </p:cNvPr>
          <p:cNvSpPr/>
          <p:nvPr/>
        </p:nvSpPr>
        <p:spPr>
          <a:xfrm>
            <a:off x="4051883" y="6375034"/>
            <a:ext cx="7139031" cy="276999"/>
          </a:xfrm>
          <a:prstGeom prst="rect">
            <a:avLst/>
          </a:prstGeom>
        </p:spPr>
        <p:txBody>
          <a:bodyPr wrap="square">
            <a:spAutoFit/>
          </a:bodyPr>
          <a:lstStyle/>
          <a:p>
            <a:r>
              <a:rPr lang="en-US" sz="1200">
                <a:latin typeface="Segoe UI" panose="020B0502040204020203" pitchFamily="34" charset="0"/>
                <a:ea typeface="+mn-lt"/>
                <a:cs typeface="Segoe UI" panose="020B0502040204020203" pitchFamily="34" charset="0"/>
              </a:rPr>
              <a:t>Source: </a:t>
            </a:r>
            <a:r>
              <a:rPr lang="en-US" sz="1200">
                <a:latin typeface="Segoe UI" panose="020B0502040204020203" pitchFamily="34" charset="0"/>
                <a:cs typeface="Segoe UI" panose="020B0502040204020203" pitchFamily="34" charset="0"/>
                <a:hlinkClick r:id="rId3"/>
              </a:rPr>
              <a:t>Washington’s Roadmap for Special Education Recovery Services: 2021 &amp; Beyond</a:t>
            </a:r>
            <a:r>
              <a:rPr lang="en-US" sz="1200">
                <a:latin typeface="Segoe UI" panose="020B0502040204020203" pitchFamily="34" charset="0"/>
                <a:ea typeface="+mn-lt"/>
                <a:cs typeface="Segoe UI" panose="020B0502040204020203" pitchFamily="34" charset="0"/>
              </a:rPr>
              <a:t> (p. 6).</a:t>
            </a:r>
            <a:endParaRPr lang="en-US" sz="120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2364430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70CEC-A2A6-494C-A196-1EA7AC2A594A}"/>
              </a:ext>
            </a:extLst>
          </p:cNvPr>
          <p:cNvSpPr>
            <a:spLocks noGrp="1"/>
          </p:cNvSpPr>
          <p:nvPr>
            <p:ph type="title"/>
          </p:nvPr>
        </p:nvSpPr>
        <p:spPr>
          <a:xfrm>
            <a:off x="169179" y="184776"/>
            <a:ext cx="11853642" cy="633164"/>
          </a:xfrm>
        </p:spPr>
        <p:txBody>
          <a:bodyPr>
            <a:noAutofit/>
          </a:bodyPr>
          <a:lstStyle/>
          <a:p>
            <a:r>
              <a:rPr lang="en-US" sz="3600">
                <a:cs typeface="Segoe UI"/>
              </a:rPr>
              <a:t>Prior Written Notice for Transition Recovery Services</a:t>
            </a:r>
            <a:endParaRPr lang="en-US" sz="3600"/>
          </a:p>
        </p:txBody>
      </p:sp>
      <p:sp>
        <p:nvSpPr>
          <p:cNvPr id="6" name="Slide Number Placeholder 5">
            <a:extLst>
              <a:ext uri="{FF2B5EF4-FFF2-40B4-BE49-F238E27FC236}">
                <a16:creationId xmlns:a16="http://schemas.microsoft.com/office/drawing/2014/main" id="{C1446649-4CAA-4097-99CC-9AA90FCBF67C}"/>
              </a:ext>
              <a:ext uri="{C183D7F6-B498-43B3-948B-1728B52AA6E4}">
                <adec:decorative xmlns:adec="http://schemas.microsoft.com/office/drawing/2017/decorative" val="1"/>
              </a:ext>
            </a:extLst>
          </p:cNvPr>
          <p:cNvSpPr>
            <a:spLocks noGrp="1"/>
          </p:cNvSpPr>
          <p:nvPr>
            <p:ph type="sldNum"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3" name="Content Placeholder 2">
            <a:extLst>
              <a:ext uri="{FF2B5EF4-FFF2-40B4-BE49-F238E27FC236}">
                <a16:creationId xmlns:a16="http://schemas.microsoft.com/office/drawing/2014/main" id="{3530AE32-771B-461D-8CFA-64E97C8242B7}"/>
              </a:ext>
            </a:extLst>
          </p:cNvPr>
          <p:cNvSpPr>
            <a:spLocks noGrp="1"/>
          </p:cNvSpPr>
          <p:nvPr>
            <p:ph idx="4294967295"/>
          </p:nvPr>
        </p:nvSpPr>
        <p:spPr>
          <a:xfrm>
            <a:off x="225583" y="817940"/>
            <a:ext cx="11628060" cy="5564188"/>
          </a:xfrm>
        </p:spPr>
        <p:txBody>
          <a:bodyPr vert="horz" lIns="91440" tIns="45720" rIns="91440" bIns="45720" rtlCol="0" anchor="t">
            <a:noAutofit/>
          </a:bodyPr>
          <a:lstStyle/>
          <a:p>
            <a:pPr>
              <a:lnSpc>
                <a:spcPct val="100000"/>
              </a:lnSpc>
              <a:spcBef>
                <a:spcPts val="0"/>
              </a:spcBef>
              <a:spcAft>
                <a:spcPts val="1200"/>
              </a:spcAft>
            </a:pPr>
            <a:r>
              <a:rPr lang="en-US" sz="2000" b="1"/>
              <a:t>Proposed Action: </a:t>
            </a:r>
            <a:r>
              <a:rPr lang="en-US" sz="2000"/>
              <a:t>Describe recovery services required (or not needed). Include timelines (start and end dates), schedules (frequency, duration, location), areas of service (including specific goals or transition services), progress monitoring, and LRE.</a:t>
            </a:r>
          </a:p>
          <a:p>
            <a:pPr>
              <a:lnSpc>
                <a:spcPct val="100000"/>
              </a:lnSpc>
              <a:spcBef>
                <a:spcPts val="0"/>
              </a:spcBef>
              <a:spcAft>
                <a:spcPts val="1200"/>
              </a:spcAft>
            </a:pPr>
            <a:r>
              <a:rPr lang="en-US" sz="2000" b="1"/>
              <a:t>Explanation: </a:t>
            </a:r>
            <a:r>
              <a:rPr lang="en-US" sz="2000"/>
              <a:t>Describe current performance on IEP goals and current participation in transition services. Explain why recovery services are necessary (or unnecessary) for FAPE in light of the pandemic. Identify the rationale behind offering or declining recovery services.</a:t>
            </a:r>
            <a:endParaRPr lang="en-US" sz="2000">
              <a:cs typeface="Segoe UI"/>
            </a:endParaRPr>
          </a:p>
          <a:p>
            <a:pPr>
              <a:lnSpc>
                <a:spcPct val="100000"/>
              </a:lnSpc>
              <a:spcBef>
                <a:spcPts val="0"/>
              </a:spcBef>
              <a:spcAft>
                <a:spcPts val="1200"/>
              </a:spcAft>
            </a:pPr>
            <a:r>
              <a:rPr lang="en-US" sz="2000" b="1"/>
              <a:t>Data/Information Considered: </a:t>
            </a:r>
            <a:r>
              <a:rPr lang="en-US" sz="2000"/>
              <a:t>Progress reporting, student participation in remote instruction, benchmark assessments, teacher observations, evaluations, grades, IEP goals, work completion, formative assessments, unit assessments, informal reading and math inventories, parent and student input, participation in transition services, etc. </a:t>
            </a:r>
            <a:endParaRPr lang="en-US" sz="2000">
              <a:cs typeface="Segoe UI"/>
            </a:endParaRPr>
          </a:p>
          <a:p>
            <a:pPr>
              <a:lnSpc>
                <a:spcPct val="100000"/>
              </a:lnSpc>
              <a:spcBef>
                <a:spcPts val="0"/>
              </a:spcBef>
              <a:spcAft>
                <a:spcPts val="1200"/>
              </a:spcAft>
            </a:pPr>
            <a:r>
              <a:rPr lang="en-US" sz="2000" b="1"/>
              <a:t>Other Options Considered: </a:t>
            </a:r>
            <a:r>
              <a:rPr lang="en-US" sz="2000"/>
              <a:t>If recovery services are provided, other options considered could be not providing recovery services. Provide a rationale for why this option was rejected—for example, student data supported a need for recovery services. </a:t>
            </a:r>
          </a:p>
          <a:p>
            <a:pPr>
              <a:lnSpc>
                <a:spcPct val="100000"/>
              </a:lnSpc>
              <a:spcBef>
                <a:spcPts val="0"/>
              </a:spcBef>
              <a:spcAft>
                <a:spcPts val="1200"/>
              </a:spcAft>
            </a:pPr>
            <a:r>
              <a:rPr lang="en-US" sz="2000" b="1"/>
              <a:t>Other Factors: </a:t>
            </a:r>
            <a:r>
              <a:rPr lang="en-US" sz="2000"/>
              <a:t>Ideally include a timeline for when the request for recovery services was made and the district’s actions taken upon request. </a:t>
            </a:r>
            <a:endParaRPr lang="en-US" sz="2000">
              <a:ea typeface="+mn-lt"/>
              <a:cs typeface="+mn-lt"/>
            </a:endParaRPr>
          </a:p>
        </p:txBody>
      </p:sp>
    </p:spTree>
    <p:extLst>
      <p:ext uri="{BB962C8B-B14F-4D97-AF65-F5344CB8AC3E}">
        <p14:creationId xmlns:p14="http://schemas.microsoft.com/office/powerpoint/2010/main" val="41976792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70CEC-A2A6-494C-A196-1EA7AC2A594A}"/>
              </a:ext>
            </a:extLst>
          </p:cNvPr>
          <p:cNvSpPr>
            <a:spLocks noGrp="1"/>
          </p:cNvSpPr>
          <p:nvPr>
            <p:ph type="title"/>
          </p:nvPr>
        </p:nvSpPr>
        <p:spPr>
          <a:xfrm>
            <a:off x="838200" y="365126"/>
            <a:ext cx="10515600" cy="722270"/>
          </a:xfrm>
        </p:spPr>
        <p:txBody>
          <a:bodyPr>
            <a:normAutofit/>
          </a:bodyPr>
          <a:lstStyle/>
          <a:p>
            <a:r>
              <a:rPr lang="en-US">
                <a:cs typeface="Segoe UI"/>
              </a:rPr>
              <a:t>Providing Transition Recovery Services</a:t>
            </a:r>
            <a:endParaRPr lang="en-US"/>
          </a:p>
        </p:txBody>
      </p:sp>
      <p:sp>
        <p:nvSpPr>
          <p:cNvPr id="6" name="Slide Number Placeholder 5">
            <a:extLst>
              <a:ext uri="{FF2B5EF4-FFF2-40B4-BE49-F238E27FC236}">
                <a16:creationId xmlns:a16="http://schemas.microsoft.com/office/drawing/2014/main" id="{C1446649-4CAA-4097-99CC-9AA90FCBF67C}"/>
              </a:ext>
              <a:ext uri="{C183D7F6-B498-43B3-948B-1728B52AA6E4}">
                <adec:decorative xmlns:adec="http://schemas.microsoft.com/office/drawing/2017/decorative" val="1"/>
              </a:ext>
            </a:extLst>
          </p:cNvPr>
          <p:cNvSpPr>
            <a:spLocks noGrp="1"/>
          </p:cNvSpPr>
          <p:nvPr>
            <p:ph type="sldNum"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3" name="Content Placeholder 2">
            <a:extLst>
              <a:ext uri="{FF2B5EF4-FFF2-40B4-BE49-F238E27FC236}">
                <a16:creationId xmlns:a16="http://schemas.microsoft.com/office/drawing/2014/main" id="{3530AE32-771B-461D-8CFA-64E97C8242B7}"/>
              </a:ext>
            </a:extLst>
          </p:cNvPr>
          <p:cNvSpPr>
            <a:spLocks noGrp="1"/>
          </p:cNvSpPr>
          <p:nvPr>
            <p:ph idx="4294967295"/>
          </p:nvPr>
        </p:nvSpPr>
        <p:spPr>
          <a:xfrm>
            <a:off x="838200" y="1293813"/>
            <a:ext cx="10818813" cy="5014912"/>
          </a:xfrm>
        </p:spPr>
        <p:txBody>
          <a:bodyPr vert="horz" lIns="91440" tIns="45720" rIns="91440" bIns="45720" rtlCol="0" anchor="t">
            <a:normAutofit lnSpcReduction="10000"/>
          </a:bodyPr>
          <a:lstStyle/>
          <a:p>
            <a:pPr marL="465138" indent="-465138">
              <a:lnSpc>
                <a:spcPct val="100000"/>
              </a:lnSpc>
              <a:spcBef>
                <a:spcPts val="1200"/>
              </a:spcBef>
              <a:spcAft>
                <a:spcPts val="600"/>
              </a:spcAft>
              <a:buFont typeface="Wingdings" panose="05000000000000000000" pitchFamily="2" charset="2"/>
              <a:buChar char="v"/>
            </a:pPr>
            <a:r>
              <a:rPr lang="en-US"/>
              <a:t>The IEP team determines a student’s need for transition recovery services, including the schedule, anticipated timeline, areas of service, and amount of services.</a:t>
            </a:r>
            <a:endParaRPr lang="en-US">
              <a:ea typeface="+mn-lt"/>
              <a:cs typeface="+mn-lt"/>
            </a:endParaRPr>
          </a:p>
          <a:p>
            <a:pPr marL="465138" indent="-465138">
              <a:lnSpc>
                <a:spcPct val="100000"/>
              </a:lnSpc>
              <a:spcBef>
                <a:spcPts val="1200"/>
              </a:spcBef>
              <a:spcAft>
                <a:spcPts val="600"/>
              </a:spcAft>
              <a:buFont typeface="Wingdings" panose="05000000000000000000" pitchFamily="2" charset="2"/>
              <a:buChar char="v"/>
            </a:pPr>
            <a:r>
              <a:rPr lang="en-US">
                <a:ea typeface="+mn-lt"/>
                <a:cs typeface="+mn-lt"/>
              </a:rPr>
              <a:t>Schedules &amp; Timelines considerations:</a:t>
            </a:r>
          </a:p>
          <a:p>
            <a:pPr marL="922338" lvl="1" indent="-465138">
              <a:lnSpc>
                <a:spcPct val="100000"/>
              </a:lnSpc>
              <a:spcBef>
                <a:spcPts val="1200"/>
              </a:spcBef>
              <a:spcAft>
                <a:spcPts val="600"/>
              </a:spcAft>
              <a:buFont typeface="Wingdings" panose="05000000000000000000" pitchFamily="2" charset="2"/>
              <a:buChar char="v"/>
            </a:pPr>
            <a:r>
              <a:rPr lang="en-US">
                <a:ea typeface="+mn-lt"/>
                <a:cs typeface="+mn-lt"/>
              </a:rPr>
              <a:t>Decisions are individualized based on the student's present level of performance compared to expected progress if the pandemic had not occurred.</a:t>
            </a:r>
          </a:p>
          <a:p>
            <a:pPr marL="922338" lvl="1" indent="-465138">
              <a:lnSpc>
                <a:spcPct val="100000"/>
              </a:lnSpc>
              <a:spcBef>
                <a:spcPts val="1200"/>
              </a:spcBef>
              <a:spcAft>
                <a:spcPts val="600"/>
              </a:spcAft>
              <a:buFont typeface="Wingdings" panose="05000000000000000000" pitchFamily="2" charset="2"/>
              <a:buChar char="v"/>
            </a:pPr>
            <a:r>
              <a:rPr lang="en-US">
                <a:ea typeface="+mn-lt"/>
                <a:cs typeface="+mn-lt"/>
              </a:rPr>
              <a:t>Should be inclusive and aligned to the student’s LRE to the greatest extent possible.</a:t>
            </a:r>
          </a:p>
          <a:p>
            <a:pPr marL="922338" lvl="1" indent="-465138">
              <a:lnSpc>
                <a:spcPct val="100000"/>
              </a:lnSpc>
              <a:spcBef>
                <a:spcPts val="1200"/>
              </a:spcBef>
              <a:spcAft>
                <a:spcPts val="600"/>
              </a:spcAft>
              <a:buFont typeface="Wingdings" panose="05000000000000000000" pitchFamily="2" charset="2"/>
              <a:buChar char="v"/>
            </a:pPr>
            <a:r>
              <a:rPr lang="en-US">
                <a:ea typeface="+mn-lt"/>
                <a:cs typeface="+mn-lt"/>
              </a:rPr>
              <a:t>Should consider agency linkages, current employment, and/or access to services from other adult agencies.</a:t>
            </a:r>
          </a:p>
          <a:p>
            <a:pPr marL="855663" lvl="1" indent="-398463">
              <a:lnSpc>
                <a:spcPct val="100000"/>
              </a:lnSpc>
              <a:spcBef>
                <a:spcPts val="1200"/>
              </a:spcBef>
              <a:spcAft>
                <a:spcPts val="600"/>
              </a:spcAft>
              <a:buFont typeface="Wingdings" panose="05000000000000000000" pitchFamily="2" charset="2"/>
              <a:buChar char="Ø"/>
            </a:pPr>
            <a:endParaRPr lang="en-US" sz="2800">
              <a:ea typeface="+mn-lt"/>
              <a:cs typeface="+mn-lt"/>
            </a:endParaRPr>
          </a:p>
        </p:txBody>
      </p:sp>
    </p:spTree>
    <p:extLst>
      <p:ext uri="{BB962C8B-B14F-4D97-AF65-F5344CB8AC3E}">
        <p14:creationId xmlns:p14="http://schemas.microsoft.com/office/powerpoint/2010/main" val="1251065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21701-D090-4626-85D0-FE811B26443D}"/>
              </a:ext>
            </a:extLst>
          </p:cNvPr>
          <p:cNvSpPr>
            <a:spLocks noGrp="1"/>
          </p:cNvSpPr>
          <p:nvPr>
            <p:ph type="title"/>
          </p:nvPr>
        </p:nvSpPr>
        <p:spPr/>
        <p:txBody>
          <a:bodyPr/>
          <a:lstStyle/>
          <a:p>
            <a:r>
              <a:rPr lang="en-US">
                <a:cs typeface="Segoe UI"/>
              </a:rPr>
              <a:t>Potential Barriers to Recovery Services</a:t>
            </a:r>
            <a:endParaRPr lang="en-US"/>
          </a:p>
        </p:txBody>
      </p:sp>
    </p:spTree>
    <p:extLst>
      <p:ext uri="{BB962C8B-B14F-4D97-AF65-F5344CB8AC3E}">
        <p14:creationId xmlns:p14="http://schemas.microsoft.com/office/powerpoint/2010/main" val="32784427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58C0783D-CE50-4706-A1FB-76FC0689A14F}"/>
              </a:ext>
            </a:extLst>
          </p:cNvPr>
          <p:cNvSpPr>
            <a:spLocks noGrp="1"/>
          </p:cNvSpPr>
          <p:nvPr>
            <p:ph type="title"/>
          </p:nvPr>
        </p:nvSpPr>
        <p:spPr>
          <a:xfrm>
            <a:off x="553453" y="365125"/>
            <a:ext cx="11412964" cy="1325563"/>
          </a:xfrm>
        </p:spPr>
        <p:txBody>
          <a:bodyPr>
            <a:normAutofit/>
          </a:bodyPr>
          <a:lstStyle/>
          <a:p>
            <a:r>
              <a:rPr lang="en-US">
                <a:cs typeface="Segoe UI"/>
              </a:rPr>
              <a:t>Staffing and Transportation</a:t>
            </a:r>
            <a:endParaRPr lang="en-US"/>
          </a:p>
        </p:txBody>
      </p:sp>
      <p:sp>
        <p:nvSpPr>
          <p:cNvPr id="3" name="Slide Number Placeholder 2">
            <a:extLst>
              <a:ext uri="{FF2B5EF4-FFF2-40B4-BE49-F238E27FC236}">
                <a16:creationId xmlns:a16="http://schemas.microsoft.com/office/drawing/2014/main" id="{221FDC3A-3957-4A4B-9A1A-C89319AE49D8}"/>
              </a:ex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26</a:t>
            </a:fld>
            <a:endParaRPr lang="en"/>
          </a:p>
        </p:txBody>
      </p:sp>
      <p:graphicFrame>
        <p:nvGraphicFramePr>
          <p:cNvPr id="14" name="Diagram 13" descr="SmartArt graphic of options for staffing and transportation for recovery services.">
            <a:extLst>
              <a:ext uri="{FF2B5EF4-FFF2-40B4-BE49-F238E27FC236}">
                <a16:creationId xmlns:a16="http://schemas.microsoft.com/office/drawing/2014/main" id="{E585A365-93CF-4ACD-8F88-D9ED70E63B0B}"/>
              </a:ext>
            </a:extLst>
          </p:cNvPr>
          <p:cNvGraphicFramePr/>
          <p:nvPr>
            <p:extLst>
              <p:ext uri="{D42A27DB-BD31-4B8C-83A1-F6EECF244321}">
                <p14:modId xmlns:p14="http://schemas.microsoft.com/office/powerpoint/2010/main" val="1899431331"/>
              </p:ext>
            </p:extLst>
          </p:nvPr>
        </p:nvGraphicFramePr>
        <p:xfrm>
          <a:off x="225583" y="1423277"/>
          <a:ext cx="11740834" cy="48848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205208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F1151-C898-4211-A261-66EEFED9C0CA}"/>
              </a:ext>
            </a:extLst>
          </p:cNvPr>
          <p:cNvSpPr>
            <a:spLocks noGrp="1"/>
          </p:cNvSpPr>
          <p:nvPr>
            <p:ph type="title"/>
          </p:nvPr>
        </p:nvSpPr>
        <p:spPr>
          <a:xfrm>
            <a:off x="192742" y="194796"/>
            <a:ext cx="11869270" cy="1352456"/>
          </a:xfrm>
        </p:spPr>
        <p:txBody>
          <a:bodyPr/>
          <a:lstStyle/>
          <a:p>
            <a:r>
              <a:rPr lang="en-US">
                <a:solidFill>
                  <a:srgbClr val="40403D"/>
                </a:solidFill>
                <a:latin typeface="Segoe UI"/>
                <a:cs typeface="Segoe UI"/>
              </a:rPr>
              <a:t>NEW State Transition-Specific Apportionment Funding</a:t>
            </a:r>
            <a:endParaRPr lang="en-US">
              <a:solidFill>
                <a:srgbClr val="40403D"/>
              </a:solidFill>
            </a:endParaRPr>
          </a:p>
        </p:txBody>
      </p:sp>
      <p:sp>
        <p:nvSpPr>
          <p:cNvPr id="3" name="Slide Number Placeholder 2">
            <a:extLst>
              <a:ext uri="{FF2B5EF4-FFF2-40B4-BE49-F238E27FC236}">
                <a16:creationId xmlns:a16="http://schemas.microsoft.com/office/drawing/2014/main" id="{D74A90B7-5638-4860-ADB8-D95703AF880E}"/>
              </a:ex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a:t>27</a:t>
            </a:fld>
            <a:endParaRPr lang="en"/>
          </a:p>
        </p:txBody>
      </p:sp>
      <p:sp>
        <p:nvSpPr>
          <p:cNvPr id="5" name="Text Placeholder 4">
            <a:extLst>
              <a:ext uri="{FF2B5EF4-FFF2-40B4-BE49-F238E27FC236}">
                <a16:creationId xmlns:a16="http://schemas.microsoft.com/office/drawing/2014/main" id="{7F90816E-D9D9-4D6F-B65D-C4D620D98F40}"/>
              </a:ext>
            </a:extLst>
          </p:cNvPr>
          <p:cNvSpPr>
            <a:spLocks noGrp="1"/>
          </p:cNvSpPr>
          <p:nvPr>
            <p:ph type="body" idx="4294967295"/>
          </p:nvPr>
        </p:nvSpPr>
        <p:spPr>
          <a:xfrm>
            <a:off x="369651" y="1690688"/>
            <a:ext cx="11459183" cy="4256088"/>
          </a:xfrm>
        </p:spPr>
        <p:txBody>
          <a:bodyPr/>
          <a:lstStyle/>
          <a:p>
            <a:pPr>
              <a:buFont typeface="Wingdings"/>
              <a:buChar char="v"/>
            </a:pPr>
            <a:r>
              <a:rPr lang="en-US" b="1">
                <a:latin typeface="Calibri"/>
                <a:cs typeface="Calibri"/>
              </a:rPr>
              <a:t>Amount</a:t>
            </a:r>
            <a:r>
              <a:rPr lang="en-US">
                <a:latin typeface="Calibri"/>
                <a:cs typeface="Calibri"/>
              </a:rPr>
              <a:t>: State appropriations of $5 million for 2021-22 and $12 million for 2022-23; and $7 million of the elementary and secondary school emergency relief (ESSER) III account</a:t>
            </a:r>
            <a:endParaRPr lang="en-US"/>
          </a:p>
          <a:p>
            <a:pPr>
              <a:buFont typeface="Wingdings"/>
              <a:buChar char="v"/>
            </a:pPr>
            <a:r>
              <a:rPr lang="en-US" b="1">
                <a:latin typeface="Calibri"/>
                <a:cs typeface="Calibri"/>
              </a:rPr>
              <a:t>Purpose: </a:t>
            </a:r>
            <a:r>
              <a:rPr lang="en-US">
                <a:latin typeface="Calibri"/>
                <a:cs typeface="Calibri"/>
              </a:rPr>
              <a:t>For the extension of transition services for:</a:t>
            </a:r>
          </a:p>
          <a:p>
            <a:pPr lvl="1">
              <a:buFont typeface="Wingdings"/>
              <a:buChar char="v"/>
            </a:pPr>
            <a:r>
              <a:rPr lang="en-US" sz="2800">
                <a:latin typeface="Calibri"/>
                <a:cs typeface="Calibri"/>
              </a:rPr>
              <a:t>Students with disabilities who turned age 21 during the 2019-20 or 2020-21 school years, </a:t>
            </a:r>
            <a:endParaRPr lang="en-US" sz="2800">
              <a:cs typeface="Calibri"/>
            </a:endParaRPr>
          </a:p>
          <a:p>
            <a:pPr lvl="1">
              <a:buFont typeface="Wingdings"/>
              <a:buChar char="v"/>
            </a:pPr>
            <a:r>
              <a:rPr lang="en-US" sz="2800">
                <a:latin typeface="Calibri"/>
                <a:cs typeface="Calibri"/>
              </a:rPr>
              <a:t>Did not graduate with a regular diploma, AND </a:t>
            </a:r>
            <a:endParaRPr lang="en-US" sz="2800">
              <a:cs typeface="Calibri"/>
            </a:endParaRPr>
          </a:p>
          <a:p>
            <a:pPr lvl="1">
              <a:buFont typeface="Wingdings"/>
              <a:buChar char="v"/>
            </a:pPr>
            <a:r>
              <a:rPr lang="en-US" sz="2800">
                <a:latin typeface="Calibri"/>
                <a:cs typeface="Calibri"/>
              </a:rPr>
              <a:t>Require recovery services on or after July 1, 2021, as determined by the student's IEP team.</a:t>
            </a:r>
            <a:endParaRPr lang="en-US" sz="2800"/>
          </a:p>
          <a:p>
            <a:pPr marL="50800" indent="0">
              <a:buNone/>
            </a:pPr>
            <a:endParaRPr lang="en-US"/>
          </a:p>
        </p:txBody>
      </p:sp>
    </p:spTree>
    <p:extLst>
      <p:ext uri="{BB962C8B-B14F-4D97-AF65-F5344CB8AC3E}">
        <p14:creationId xmlns:p14="http://schemas.microsoft.com/office/powerpoint/2010/main" val="6134016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F1151-C898-4211-A261-66EEFED9C0CA}"/>
              </a:ext>
            </a:extLst>
          </p:cNvPr>
          <p:cNvSpPr>
            <a:spLocks noGrp="1"/>
          </p:cNvSpPr>
          <p:nvPr>
            <p:ph type="title"/>
          </p:nvPr>
        </p:nvSpPr>
        <p:spPr>
          <a:xfrm>
            <a:off x="372035" y="51781"/>
            <a:ext cx="11447929" cy="1325563"/>
          </a:xfrm>
        </p:spPr>
        <p:txBody>
          <a:bodyPr/>
          <a:lstStyle/>
          <a:p>
            <a:r>
              <a:rPr lang="en-US">
                <a:solidFill>
                  <a:srgbClr val="40403D"/>
                </a:solidFill>
                <a:latin typeface="Segoe UI"/>
                <a:cs typeface="Segoe UI"/>
              </a:rPr>
              <a:t>NEW State Transition-Specific Apportionment Funding (cont.)</a:t>
            </a:r>
            <a:endParaRPr lang="en-US"/>
          </a:p>
        </p:txBody>
      </p:sp>
      <p:sp>
        <p:nvSpPr>
          <p:cNvPr id="3" name="Slide Number Placeholder 2">
            <a:extLst>
              <a:ext uri="{FF2B5EF4-FFF2-40B4-BE49-F238E27FC236}">
                <a16:creationId xmlns:a16="http://schemas.microsoft.com/office/drawing/2014/main" id="{D74A90B7-5638-4860-ADB8-D95703AF880E}"/>
              </a:ex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a:t>28</a:t>
            </a:fld>
            <a:endParaRPr lang="en"/>
          </a:p>
        </p:txBody>
      </p:sp>
      <p:sp>
        <p:nvSpPr>
          <p:cNvPr id="5" name="Text Placeholder 4">
            <a:extLst>
              <a:ext uri="{FF2B5EF4-FFF2-40B4-BE49-F238E27FC236}">
                <a16:creationId xmlns:a16="http://schemas.microsoft.com/office/drawing/2014/main" id="{7F90816E-D9D9-4D6F-B65D-C4D620D98F40}"/>
              </a:ext>
            </a:extLst>
          </p:cNvPr>
          <p:cNvSpPr>
            <a:spLocks noGrp="1"/>
          </p:cNvSpPr>
          <p:nvPr>
            <p:ph type="body" idx="4294967295"/>
          </p:nvPr>
        </p:nvSpPr>
        <p:spPr>
          <a:xfrm>
            <a:off x="423439" y="1521159"/>
            <a:ext cx="11459183" cy="5009583"/>
          </a:xfrm>
        </p:spPr>
        <p:txBody>
          <a:bodyPr/>
          <a:lstStyle/>
          <a:p>
            <a:pPr marL="285750" indent="-285750">
              <a:buFont typeface="Wingdings"/>
              <a:buChar char="v"/>
            </a:pPr>
            <a:r>
              <a:rPr lang="en-US" sz="2400"/>
              <a:t>Districts will report (via an OSPI-developed Excel or </a:t>
            </a:r>
            <a:r>
              <a:rPr lang="en-US" sz="2400" err="1"/>
              <a:t>SmartSheet</a:t>
            </a:r>
            <a:r>
              <a:rPr lang="en-US" sz="2400"/>
              <a:t>-based tool), the number of students with valid IEPs that qualify them for transition recovery services for July (due July 15) and August (due August 15). </a:t>
            </a:r>
            <a:endParaRPr lang="en-US"/>
          </a:p>
          <a:p>
            <a:pPr marL="285750" indent="-285750">
              <a:buFont typeface="Wingdings"/>
              <a:buChar char="v"/>
            </a:pPr>
            <a:r>
              <a:rPr lang="en-US" sz="2400"/>
              <a:t>The district will receive one average rate per student served. </a:t>
            </a:r>
          </a:p>
          <a:p>
            <a:pPr marL="285750" indent="-285750">
              <a:buFont typeface="Wingdings"/>
              <a:buChar char="v"/>
            </a:pPr>
            <a:r>
              <a:rPr lang="en-US" sz="2400"/>
              <a:t>The funding rate will be calculated by taking the combined total of the basic education rate and the special education rate for the district, times the annualized (9-month) headcount of eligible students. </a:t>
            </a:r>
          </a:p>
          <a:p>
            <a:pPr marL="285750" indent="-285750">
              <a:buFont typeface="Wingdings"/>
              <a:buChar char="v"/>
            </a:pPr>
            <a:r>
              <a:rPr lang="en-US" sz="2400"/>
              <a:t>Allocations will be provided in July and August based on the number of students served. </a:t>
            </a:r>
          </a:p>
          <a:p>
            <a:pPr marL="285750" indent="-285750">
              <a:buFont typeface="Wingdings"/>
              <a:buChar char="v"/>
            </a:pPr>
            <a:r>
              <a:rPr lang="en-US" sz="2400"/>
              <a:t>OSPI may need to prorate so as to not exceed the legislatively-approved maximum allowable expenditure for this purpose. </a:t>
            </a:r>
            <a:endParaRPr lang="en-US" sz="2400">
              <a:latin typeface="Quattrocento Sans"/>
            </a:endParaRPr>
          </a:p>
          <a:p>
            <a:pPr marL="0" indent="0">
              <a:buNone/>
            </a:pPr>
            <a:r>
              <a:rPr lang="en-US" sz="2400"/>
              <a:t>                                    Questions?  Contact </a:t>
            </a:r>
            <a:r>
              <a:rPr lang="en-US" sz="2400">
                <a:hlinkClick r:id="rId3"/>
              </a:rPr>
              <a:t>Michelle.Matakas@k12.wa.us</a:t>
            </a:r>
            <a:r>
              <a:rPr lang="en-US" sz="2400"/>
              <a:t> </a:t>
            </a:r>
          </a:p>
          <a:p>
            <a:pPr marL="50800" indent="0">
              <a:buNone/>
            </a:pPr>
            <a:endParaRPr lang="en-US"/>
          </a:p>
        </p:txBody>
      </p:sp>
    </p:spTree>
    <p:extLst>
      <p:ext uri="{BB962C8B-B14F-4D97-AF65-F5344CB8AC3E}">
        <p14:creationId xmlns:p14="http://schemas.microsoft.com/office/powerpoint/2010/main" val="29296078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6843F-0383-4CE4-B06F-D9A47F748336}"/>
              </a:ext>
            </a:extLst>
          </p:cNvPr>
          <p:cNvSpPr>
            <a:spLocks noGrp="1"/>
          </p:cNvSpPr>
          <p:nvPr>
            <p:ph type="title"/>
          </p:nvPr>
        </p:nvSpPr>
        <p:spPr>
          <a:xfrm>
            <a:off x="596153" y="239619"/>
            <a:ext cx="10515600" cy="1325563"/>
          </a:xfrm>
        </p:spPr>
        <p:txBody>
          <a:bodyPr/>
          <a:lstStyle/>
          <a:p>
            <a:r>
              <a:rPr lang="en-US"/>
              <a:t>Other Existing and Additional Funding Sources for Recovery Services</a:t>
            </a:r>
          </a:p>
        </p:txBody>
      </p:sp>
      <p:sp>
        <p:nvSpPr>
          <p:cNvPr id="3" name="Slide Number Placeholder 2">
            <a:extLst>
              <a:ext uri="{FF2B5EF4-FFF2-40B4-BE49-F238E27FC236}">
                <a16:creationId xmlns:a16="http://schemas.microsoft.com/office/drawing/2014/main" id="{57FC3CD0-E420-477C-A37D-25E93F193F6D}"/>
              </a:ex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29</a:t>
            </a:fld>
            <a:endParaRPr lang="en-US"/>
          </a:p>
        </p:txBody>
      </p:sp>
      <p:sp>
        <p:nvSpPr>
          <p:cNvPr id="4" name="TextBox 3">
            <a:extLst>
              <a:ext uri="{FF2B5EF4-FFF2-40B4-BE49-F238E27FC236}">
                <a16:creationId xmlns:a16="http://schemas.microsoft.com/office/drawing/2014/main" id="{94CA0087-753B-491B-B2A6-903DD03125E7}"/>
              </a:ext>
            </a:extLst>
          </p:cNvPr>
          <p:cNvSpPr txBox="1"/>
          <p:nvPr/>
        </p:nvSpPr>
        <p:spPr>
          <a:xfrm>
            <a:off x="461828" y="1660880"/>
            <a:ext cx="11170023"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Wingdings"/>
              <a:buChar char="v"/>
            </a:pPr>
            <a:r>
              <a:rPr lang="en-US" sz="2400">
                <a:latin typeface="Segoe UI"/>
                <a:cs typeface="Segoe UI"/>
              </a:rPr>
              <a:t>CARES Act, ESSER funds I</a:t>
            </a:r>
            <a:endParaRPr lang="en-US" sz="2400">
              <a:latin typeface="Arial"/>
              <a:cs typeface="Arial"/>
            </a:endParaRPr>
          </a:p>
          <a:p>
            <a:pPr marL="342900" indent="-342900">
              <a:buFont typeface="Wingdings"/>
              <a:buChar char="v"/>
            </a:pPr>
            <a:r>
              <a:rPr lang="en-US" sz="2400">
                <a:latin typeface="Segoe UI"/>
                <a:cs typeface="Segoe UI"/>
              </a:rPr>
              <a:t>CRRSAA Act, ESSER funds II</a:t>
            </a:r>
            <a:endParaRPr lang="en-US" sz="2400">
              <a:latin typeface="Arial"/>
              <a:cs typeface="Arial"/>
            </a:endParaRPr>
          </a:p>
          <a:p>
            <a:pPr marL="342900" indent="-342900">
              <a:buFont typeface="Wingdings"/>
              <a:buChar char="v"/>
            </a:pPr>
            <a:r>
              <a:rPr lang="en-US" sz="2400">
                <a:latin typeface="Segoe UI"/>
                <a:cs typeface="Segoe UI"/>
              </a:rPr>
              <a:t>ARP Act, ESSER funds III (which also includes additional dedicated IDEA funds to districts)</a:t>
            </a:r>
          </a:p>
          <a:p>
            <a:endParaRPr lang="en-US" sz="2400">
              <a:latin typeface="Segoe UI"/>
              <a:cs typeface="Segoe UI"/>
            </a:endParaRPr>
          </a:p>
          <a:p>
            <a:r>
              <a:rPr lang="en-US" sz="2400">
                <a:latin typeface="Segoe UI"/>
                <a:cs typeface="Segoe UI"/>
              </a:rPr>
              <a:t>Although students over the age of 21 can no longer be counted for state/federal special education funding, the following sources may be used to provide transition recovery services:</a:t>
            </a:r>
          </a:p>
          <a:p>
            <a:pPr marL="342900" indent="-342900">
              <a:buFont typeface="Wingdings"/>
              <a:buChar char="v"/>
            </a:pPr>
            <a:r>
              <a:rPr lang="en-US" sz="2400">
                <a:latin typeface="Segoe UI"/>
                <a:cs typeface="Segoe UI"/>
              </a:rPr>
              <a:t>IDEA funds to districts</a:t>
            </a:r>
          </a:p>
          <a:p>
            <a:pPr marL="342900" indent="-342900">
              <a:buFont typeface="Wingdings"/>
              <a:buChar char="v"/>
            </a:pPr>
            <a:r>
              <a:rPr lang="en-US" sz="2400">
                <a:latin typeface="Segoe UI"/>
                <a:cs typeface="Segoe UI"/>
              </a:rPr>
              <a:t>State special education funds to districts</a:t>
            </a:r>
          </a:p>
          <a:p>
            <a:pPr marL="342900" indent="-342900">
              <a:buFont typeface="Wingdings"/>
              <a:buChar char="v"/>
            </a:pPr>
            <a:r>
              <a:rPr lang="en-US" sz="2400">
                <a:latin typeface="Segoe UI"/>
                <a:cs typeface="Segoe UI"/>
              </a:rPr>
              <a:t>State basic education funds to districts</a:t>
            </a:r>
          </a:p>
          <a:p>
            <a:pPr marL="342900" indent="-342900">
              <a:buFont typeface="Wingdings"/>
              <a:buChar char="v"/>
            </a:pPr>
            <a:r>
              <a:rPr lang="en-US" sz="2400">
                <a:latin typeface="Segoe UI"/>
                <a:cs typeface="Segoe UI"/>
              </a:rPr>
              <a:t>Braiding of funds (e.g., federal and state to address student groups)</a:t>
            </a:r>
          </a:p>
        </p:txBody>
      </p:sp>
    </p:spTree>
    <p:extLst>
      <p:ext uri="{BB962C8B-B14F-4D97-AF65-F5344CB8AC3E}">
        <p14:creationId xmlns:p14="http://schemas.microsoft.com/office/powerpoint/2010/main" val="3683634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0302D"/>
        </a:solidFill>
        <a:effectLst/>
      </p:bgPr>
    </p:bg>
    <p:spTree>
      <p:nvGrpSpPr>
        <p:cNvPr id="1" name="Shape 423"/>
        <p:cNvGrpSpPr/>
        <p:nvPr/>
      </p:nvGrpSpPr>
      <p:grpSpPr>
        <a:xfrm>
          <a:off x="0" y="0"/>
          <a:ext cx="0" cy="0"/>
          <a:chOff x="0" y="0"/>
          <a:chExt cx="0" cy="0"/>
        </a:xfrm>
      </p:grpSpPr>
      <p:sp>
        <p:nvSpPr>
          <p:cNvPr id="425" name="Google Shape;425;p63"/>
          <p:cNvSpPr txBox="1">
            <a:spLocks noGrp="1"/>
          </p:cNvSpPr>
          <p:nvPr>
            <p:ph type="title"/>
          </p:nvPr>
        </p:nvSpPr>
        <p:spPr>
          <a:xfrm>
            <a:off x="838200" y="-1325563"/>
            <a:ext cx="10515600" cy="132556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1800"/>
              <a:buNone/>
            </a:pPr>
            <a:r>
              <a:rPr lang="en-US"/>
              <a:t>Cultural Acknowledgment</a:t>
            </a:r>
            <a:endParaRPr/>
          </a:p>
        </p:txBody>
      </p:sp>
      <p:sp>
        <p:nvSpPr>
          <p:cNvPr id="424" name="Google Shape;424;p63"/>
          <p:cNvSpPr txBox="1">
            <a:spLocks noGrp="1"/>
          </p:cNvSpPr>
          <p:nvPr>
            <p:ph type="body" idx="1"/>
          </p:nvPr>
        </p:nvSpPr>
        <p:spPr>
          <a:xfrm>
            <a:off x="253512" y="491100"/>
            <a:ext cx="11684975" cy="58758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lt2"/>
              </a:buClr>
              <a:buSzPts val="2800"/>
              <a:buNone/>
            </a:pPr>
            <a:r>
              <a:rPr lang="en-US" sz="3500">
                <a:solidFill>
                  <a:schemeClr val="lt2"/>
                </a:solidFill>
              </a:rPr>
              <a:t>We acknowledge the pain and trauma of these past months and over 400 years of racism in the United States.</a:t>
            </a:r>
            <a:endParaRPr sz="3500">
              <a:solidFill>
                <a:schemeClr val="lt2"/>
              </a:solidFill>
            </a:endParaRPr>
          </a:p>
          <a:p>
            <a:pPr marL="0" lvl="0" indent="0" algn="ctr" rtl="0">
              <a:lnSpc>
                <a:spcPct val="100000"/>
              </a:lnSpc>
              <a:spcBef>
                <a:spcPts val="3600"/>
              </a:spcBef>
              <a:spcAft>
                <a:spcPts val="0"/>
              </a:spcAft>
              <a:buClr>
                <a:schemeClr val="lt2"/>
              </a:buClr>
              <a:buSzPts val="2800"/>
              <a:buNone/>
            </a:pPr>
            <a:r>
              <a:rPr lang="en-US" sz="3500">
                <a:solidFill>
                  <a:schemeClr val="lt2"/>
                </a:solidFill>
              </a:rPr>
              <a:t>We stand with our communities of color. We also acknowledge the intersectionality of those who identify both as persons of color and individuals with disabilities.</a:t>
            </a:r>
            <a:endParaRPr sz="3500">
              <a:solidFill>
                <a:schemeClr val="lt2"/>
              </a:solidFill>
            </a:endParaRPr>
          </a:p>
          <a:p>
            <a:pPr marL="0" lvl="0" indent="0" algn="ctr" rtl="0">
              <a:lnSpc>
                <a:spcPct val="100000"/>
              </a:lnSpc>
              <a:spcBef>
                <a:spcPts val="3600"/>
              </a:spcBef>
              <a:spcAft>
                <a:spcPts val="0"/>
              </a:spcAft>
              <a:buClr>
                <a:schemeClr val="lt2"/>
              </a:buClr>
              <a:buSzPts val="2800"/>
              <a:buNone/>
            </a:pPr>
            <a:r>
              <a:rPr lang="en-US" sz="3500">
                <a:solidFill>
                  <a:schemeClr val="lt2"/>
                </a:solidFill>
              </a:rPr>
              <a:t>We commit to centering our work to dismantle</a:t>
            </a:r>
            <a:br>
              <a:rPr lang="en-US" sz="3500">
                <a:solidFill>
                  <a:schemeClr val="lt2"/>
                </a:solidFill>
              </a:rPr>
            </a:br>
            <a:r>
              <a:rPr lang="en-US" sz="3500">
                <a:solidFill>
                  <a:schemeClr val="lt2"/>
                </a:solidFill>
              </a:rPr>
              <a:t>systemic racism and disrupt ableist structures.</a:t>
            </a:r>
            <a:endParaRPr sz="3500">
              <a:solidFill>
                <a:schemeClr val="lt2"/>
              </a:solidFill>
            </a:endParaRPr>
          </a:p>
          <a:p>
            <a:pPr marL="0" lvl="0" indent="0" algn="ctr" rtl="0">
              <a:lnSpc>
                <a:spcPct val="100000"/>
              </a:lnSpc>
              <a:spcBef>
                <a:spcPts val="3600"/>
              </a:spcBef>
              <a:spcAft>
                <a:spcPts val="3600"/>
              </a:spcAft>
              <a:buClr>
                <a:schemeClr val="lt2"/>
              </a:buClr>
              <a:buSzPts val="2800"/>
              <a:buNone/>
            </a:pPr>
            <a:endParaRPr sz="3500">
              <a:solidFill>
                <a:schemeClr val="lt2"/>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856D6-C270-4445-8676-6FF1A589161B}"/>
              </a:ext>
            </a:extLst>
          </p:cNvPr>
          <p:cNvSpPr>
            <a:spLocks noGrp="1"/>
          </p:cNvSpPr>
          <p:nvPr>
            <p:ph type="title"/>
          </p:nvPr>
        </p:nvSpPr>
        <p:spPr/>
        <p:txBody>
          <a:bodyPr/>
          <a:lstStyle/>
          <a:p>
            <a:r>
              <a:rPr lang="en-US">
                <a:cs typeface="Segoe UI"/>
              </a:rPr>
              <a:t>Frequently Asked Questions</a:t>
            </a:r>
            <a:endParaRPr lang="en-US"/>
          </a:p>
        </p:txBody>
      </p:sp>
    </p:spTree>
    <p:extLst>
      <p:ext uri="{BB962C8B-B14F-4D97-AF65-F5344CB8AC3E}">
        <p14:creationId xmlns:p14="http://schemas.microsoft.com/office/powerpoint/2010/main" val="23408998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70CEC-A2A6-494C-A196-1EA7AC2A594A}"/>
              </a:ext>
            </a:extLst>
          </p:cNvPr>
          <p:cNvSpPr>
            <a:spLocks noGrp="1"/>
          </p:cNvSpPr>
          <p:nvPr>
            <p:ph type="title"/>
          </p:nvPr>
        </p:nvSpPr>
        <p:spPr>
          <a:xfrm>
            <a:off x="349541" y="207044"/>
            <a:ext cx="11492918" cy="722270"/>
          </a:xfrm>
        </p:spPr>
        <p:txBody>
          <a:bodyPr>
            <a:noAutofit/>
          </a:bodyPr>
          <a:lstStyle/>
          <a:p>
            <a:r>
              <a:rPr lang="en-US" sz="3600">
                <a:cs typeface="Segoe UI"/>
              </a:rPr>
              <a:t>What if parents refused previous offer of services?</a:t>
            </a:r>
            <a:endParaRPr lang="en-US" sz="3600"/>
          </a:p>
        </p:txBody>
      </p:sp>
      <p:sp>
        <p:nvSpPr>
          <p:cNvPr id="6" name="Slide Number Placeholder 5">
            <a:extLst>
              <a:ext uri="{FF2B5EF4-FFF2-40B4-BE49-F238E27FC236}">
                <a16:creationId xmlns:a16="http://schemas.microsoft.com/office/drawing/2014/main" id="{C1446649-4CAA-4097-99CC-9AA90FCBF67C}"/>
              </a:ext>
              <a:ext uri="{C183D7F6-B498-43B3-948B-1728B52AA6E4}">
                <adec:decorative xmlns:adec="http://schemas.microsoft.com/office/drawing/2017/decorative" val="1"/>
              </a:ext>
            </a:extLst>
          </p:cNvPr>
          <p:cNvSpPr>
            <a:spLocks noGrp="1"/>
          </p:cNvSpPr>
          <p:nvPr>
            <p:ph type="sldNum"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3" name="Content Placeholder 2">
            <a:extLst>
              <a:ext uri="{FF2B5EF4-FFF2-40B4-BE49-F238E27FC236}">
                <a16:creationId xmlns:a16="http://schemas.microsoft.com/office/drawing/2014/main" id="{3530AE32-771B-461D-8CFA-64E97C8242B7}"/>
              </a:ext>
            </a:extLst>
          </p:cNvPr>
          <p:cNvSpPr>
            <a:spLocks noGrp="1"/>
          </p:cNvSpPr>
          <p:nvPr>
            <p:ph idx="4294967295"/>
          </p:nvPr>
        </p:nvSpPr>
        <p:spPr>
          <a:xfrm>
            <a:off x="349541" y="1111250"/>
            <a:ext cx="11492917" cy="5561974"/>
          </a:xfrm>
        </p:spPr>
        <p:txBody>
          <a:bodyPr vert="horz" lIns="91440" tIns="45720" rIns="91440" bIns="45720" rtlCol="0" anchor="t">
            <a:normAutofit fontScale="77500" lnSpcReduction="20000"/>
          </a:bodyPr>
          <a:lstStyle/>
          <a:p>
            <a:pPr marL="407988" indent="-350838">
              <a:lnSpc>
                <a:spcPct val="120000"/>
              </a:lnSpc>
              <a:spcBef>
                <a:spcPts val="0"/>
              </a:spcBef>
              <a:spcAft>
                <a:spcPts val="1200"/>
              </a:spcAft>
              <a:buFont typeface="Wingdings" panose="05000000000000000000" pitchFamily="2" charset="2"/>
              <a:buChar char="v"/>
            </a:pPr>
            <a:r>
              <a:rPr lang="en-US" sz="3100"/>
              <a:t>Schools may have offered special education and related services, including transition services, during the pandemic, and families may have declined those services or chosen to remain remote for a variety of reasons.</a:t>
            </a:r>
          </a:p>
          <a:p>
            <a:pPr marL="407988" indent="-350838">
              <a:lnSpc>
                <a:spcPct val="120000"/>
              </a:lnSpc>
              <a:spcBef>
                <a:spcPts val="0"/>
              </a:spcBef>
              <a:spcAft>
                <a:spcPts val="1200"/>
              </a:spcAft>
              <a:buFont typeface="Wingdings" panose="05000000000000000000" pitchFamily="2" charset="2"/>
              <a:buChar char="v"/>
            </a:pPr>
            <a:r>
              <a:rPr lang="en-US" sz="3100"/>
              <a:t>In compensatory education, an administrative law judge or OSPI considers mitigating factors that could reduce a compensatory award, such as a refusal of offered services.</a:t>
            </a:r>
          </a:p>
          <a:p>
            <a:pPr marL="407988" indent="-350838">
              <a:lnSpc>
                <a:spcPct val="120000"/>
              </a:lnSpc>
              <a:spcBef>
                <a:spcPts val="0"/>
              </a:spcBef>
              <a:spcAft>
                <a:spcPts val="600"/>
              </a:spcAft>
              <a:buFont typeface="Wingdings" panose="05000000000000000000" pitchFamily="2" charset="2"/>
              <a:buChar char="v"/>
            </a:pPr>
            <a:r>
              <a:rPr lang="en-US" sz="3100"/>
              <a:t>IEP Teams should make an individualized student-centered decision as to what transition recovery services are needed by considering:</a:t>
            </a:r>
            <a:endParaRPr lang="en-US" sz="2900"/>
          </a:p>
          <a:p>
            <a:pPr marL="914400" lvl="1" indent="-339725">
              <a:lnSpc>
                <a:spcPct val="120000"/>
              </a:lnSpc>
              <a:spcBef>
                <a:spcPts val="0"/>
              </a:spcBef>
              <a:spcAft>
                <a:spcPts val="600"/>
              </a:spcAft>
              <a:buFont typeface="Wingdings" panose="05000000000000000000" pitchFamily="2" charset="2"/>
              <a:buChar char="§"/>
            </a:pPr>
            <a:r>
              <a:rPr lang="en-US" sz="2900"/>
              <a:t> The availability and impact to the students if offered services were not accessed.</a:t>
            </a:r>
          </a:p>
          <a:p>
            <a:pPr marL="914400" lvl="1" indent="-339725">
              <a:lnSpc>
                <a:spcPct val="120000"/>
              </a:lnSpc>
              <a:spcBef>
                <a:spcPts val="0"/>
              </a:spcBef>
              <a:spcAft>
                <a:spcPts val="600"/>
              </a:spcAft>
              <a:buFont typeface="Wingdings" panose="05000000000000000000" pitchFamily="2" charset="2"/>
              <a:buChar char="§"/>
            </a:pPr>
            <a:r>
              <a:rPr lang="en-US" sz="2900"/>
              <a:t>A family's reasons for refusal and potential solutions for students to access support if needed.</a:t>
            </a:r>
          </a:p>
          <a:p>
            <a:pPr marL="914400" lvl="1" indent="-339725">
              <a:lnSpc>
                <a:spcPct val="120000"/>
              </a:lnSpc>
              <a:spcBef>
                <a:spcPts val="0"/>
              </a:spcBef>
              <a:spcAft>
                <a:spcPts val="600"/>
              </a:spcAft>
              <a:buFont typeface="Wingdings" panose="05000000000000000000" pitchFamily="2" charset="2"/>
              <a:buChar char="§"/>
            </a:pPr>
            <a:r>
              <a:rPr lang="en-US" sz="2900"/>
              <a:t>The student’s needs and the impact of COVID on the student.</a:t>
            </a:r>
          </a:p>
        </p:txBody>
      </p:sp>
    </p:spTree>
    <p:extLst>
      <p:ext uri="{BB962C8B-B14F-4D97-AF65-F5344CB8AC3E}">
        <p14:creationId xmlns:p14="http://schemas.microsoft.com/office/powerpoint/2010/main" val="28155049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F1151-C898-4211-A261-66EEFED9C0CA}"/>
              </a:ext>
            </a:extLst>
          </p:cNvPr>
          <p:cNvSpPr>
            <a:spLocks noGrp="1"/>
          </p:cNvSpPr>
          <p:nvPr>
            <p:ph type="title"/>
          </p:nvPr>
        </p:nvSpPr>
        <p:spPr/>
        <p:txBody>
          <a:bodyPr/>
          <a:lstStyle/>
          <a:p>
            <a:r>
              <a:rPr lang="en-US">
                <a:solidFill>
                  <a:srgbClr val="40403D"/>
                </a:solidFill>
                <a:latin typeface="Segoe UI" panose="020B0502040204020203" pitchFamily="34" charset="0"/>
                <a:cs typeface="Segoe UI" panose="020B0502040204020203" pitchFamily="34" charset="0"/>
              </a:rPr>
              <a:t>How Can I Learn More?</a:t>
            </a:r>
          </a:p>
        </p:txBody>
      </p:sp>
      <p:sp>
        <p:nvSpPr>
          <p:cNvPr id="3" name="Slide Number Placeholder 2">
            <a:extLst>
              <a:ext uri="{FF2B5EF4-FFF2-40B4-BE49-F238E27FC236}">
                <a16:creationId xmlns:a16="http://schemas.microsoft.com/office/drawing/2014/main" id="{D74A90B7-5638-4860-ADB8-D95703AF880E}"/>
              </a:ex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a:t>32</a:t>
            </a:fld>
            <a:endParaRPr lang="en"/>
          </a:p>
        </p:txBody>
      </p:sp>
      <p:sp>
        <p:nvSpPr>
          <p:cNvPr id="5" name="Text Placeholder 4">
            <a:extLst>
              <a:ext uri="{FF2B5EF4-FFF2-40B4-BE49-F238E27FC236}">
                <a16:creationId xmlns:a16="http://schemas.microsoft.com/office/drawing/2014/main" id="{7F90816E-D9D9-4D6F-B65D-C4D620D98F40}"/>
              </a:ext>
            </a:extLst>
          </p:cNvPr>
          <p:cNvSpPr>
            <a:spLocks noGrp="1"/>
          </p:cNvSpPr>
          <p:nvPr>
            <p:ph type="body" idx="4294967295"/>
          </p:nvPr>
        </p:nvSpPr>
        <p:spPr>
          <a:xfrm>
            <a:off x="474016" y="1813012"/>
            <a:ext cx="11243968" cy="4256088"/>
          </a:xfrm>
        </p:spPr>
        <p:txBody>
          <a:bodyPr/>
          <a:lstStyle/>
          <a:p>
            <a:pPr marL="460375" indent="-460375">
              <a:lnSpc>
                <a:spcPct val="100000"/>
              </a:lnSpc>
              <a:spcBef>
                <a:spcPts val="0"/>
              </a:spcBef>
              <a:spcAft>
                <a:spcPts val="2400"/>
              </a:spcAft>
              <a:buFont typeface="Wingdings" panose="05000000000000000000" pitchFamily="2" charset="2"/>
              <a:buChar char="Ø"/>
            </a:pPr>
            <a:r>
              <a:rPr lang="en-US" sz="2700">
                <a:latin typeface="Segoe UI"/>
                <a:cs typeface="Segoe UI"/>
              </a:rPr>
              <a:t>Q&amp;A document is being revised to reflect Recovery Services guidance and FAQs. Should be reposted this month.</a:t>
            </a:r>
          </a:p>
          <a:p>
            <a:pPr marL="460375" indent="-460375">
              <a:lnSpc>
                <a:spcPct val="100000"/>
              </a:lnSpc>
              <a:spcBef>
                <a:spcPts val="0"/>
              </a:spcBef>
              <a:spcAft>
                <a:spcPts val="2400"/>
              </a:spcAft>
              <a:buFont typeface="Wingdings" panose="05000000000000000000" pitchFamily="2" charset="2"/>
              <a:buChar char="Ø"/>
            </a:pPr>
            <a:r>
              <a:rPr lang="en-US" sz="2700" b="1">
                <a:latin typeface="Segoe UI"/>
                <a:cs typeface="Segoe UI"/>
                <a:hlinkClick r:id="rId3"/>
              </a:rPr>
              <a:t>Information Session for Families on Transition Recovery Services</a:t>
            </a:r>
            <a:r>
              <a:rPr lang="en-US" sz="2700" b="1">
                <a:latin typeface="Segoe UI"/>
                <a:cs typeface="Segoe UI"/>
              </a:rPr>
              <a:t> Wed, May 26, 2021, 6:30 to 7:30 pm</a:t>
            </a:r>
            <a:r>
              <a:rPr lang="en-US" sz="2700">
                <a:latin typeface="Segoe UI"/>
                <a:cs typeface="Segoe UI"/>
              </a:rPr>
              <a:t> </a:t>
            </a:r>
          </a:p>
          <a:p>
            <a:pPr marL="460375" indent="-460375">
              <a:lnSpc>
                <a:spcPct val="100000"/>
              </a:lnSpc>
              <a:spcBef>
                <a:spcPts val="0"/>
              </a:spcBef>
              <a:spcAft>
                <a:spcPts val="2400"/>
              </a:spcAft>
              <a:buFont typeface="Wingdings" panose="05000000000000000000" pitchFamily="2" charset="2"/>
              <a:buChar char="Ø"/>
            </a:pPr>
            <a:r>
              <a:rPr lang="en-US" sz="2700">
                <a:latin typeface="Segoe UI"/>
                <a:cs typeface="Segoe UI"/>
                <a:hlinkClick r:id="rId4"/>
              </a:rPr>
              <a:t>OSPI Special Ed Bill &amp; Budget Report: 2020-21 Legislative Session </a:t>
            </a:r>
            <a:endParaRPr lang="en-US" sz="2700">
              <a:latin typeface="Segoe UI" panose="020B0502040204020203" pitchFamily="34" charset="0"/>
              <a:cs typeface="Segoe UI" panose="020B0502040204020203" pitchFamily="34" charset="0"/>
            </a:endParaRPr>
          </a:p>
          <a:p>
            <a:pPr>
              <a:lnSpc>
                <a:spcPct val="100000"/>
              </a:lnSpc>
              <a:spcBef>
                <a:spcPts val="0"/>
              </a:spcBef>
              <a:spcAft>
                <a:spcPts val="2400"/>
              </a:spcAft>
              <a:buFont typeface="Wingdings" panose="05000000000000000000" pitchFamily="2" charset="2"/>
              <a:buChar char="Ø"/>
            </a:pPr>
            <a:endParaRPr lang="en-US">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2608100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72"/>
          <p:cNvSpPr txBox="1">
            <a:spLocks noGrp="1"/>
          </p:cNvSpPr>
          <p:nvPr>
            <p:ph type="title"/>
          </p:nvPr>
        </p:nvSpPr>
        <p:spPr>
          <a:xfrm>
            <a:off x="838200" y="187045"/>
            <a:ext cx="10515600" cy="796018"/>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SzPts val="4400"/>
              <a:buNone/>
            </a:pPr>
            <a:r>
              <a:rPr lang="en-US" b="1">
                <a:latin typeface="Segoe UI" panose="020B0502040204020203" pitchFamily="34" charset="0"/>
                <a:cs typeface="Segoe UI" panose="020B0502040204020203" pitchFamily="34" charset="0"/>
              </a:rPr>
              <a:t>Questions?</a:t>
            </a:r>
            <a:endParaRPr b="1">
              <a:latin typeface="Segoe UI" panose="020B0502040204020203" pitchFamily="34" charset="0"/>
              <a:cs typeface="Segoe UI" panose="020B0502040204020203" pitchFamily="34" charset="0"/>
            </a:endParaRPr>
          </a:p>
        </p:txBody>
      </p:sp>
      <p:sp>
        <p:nvSpPr>
          <p:cNvPr id="504" name="Google Shape;504;p72">
            <a:extLst>
              <a:ext uri="{C183D7F6-B498-43B3-948B-1728B52AA6E4}">
                <adec:decorative xmlns:adec="http://schemas.microsoft.com/office/drawing/2017/decorative" val="1"/>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600"/>
              </a:spcAft>
              <a:buClr>
                <a:srgbClr val="40403D"/>
              </a:buClr>
              <a:buSzPts val="1600"/>
              <a:buFont typeface="Quattrocento Sans"/>
              <a:buNone/>
              <a:tabLst/>
              <a:defRPr/>
            </a:pPr>
            <a:fld id="{00000000-1234-1234-1234-123412341234}" type="slidenum">
              <a:rPr kumimoji="0" lang="en-US" sz="1600" b="0" i="0" u="none" strike="noStrike" kern="0" cap="none" spc="0" normalizeH="0" baseline="0" noProof="0">
                <a:ln>
                  <a:noFill/>
                </a:ln>
                <a:solidFill>
                  <a:srgbClr val="40403D"/>
                </a:solidFill>
                <a:effectLst/>
                <a:uLnTx/>
                <a:uFillTx/>
                <a:latin typeface="Quattrocento Sans"/>
                <a:ea typeface="Quattrocento Sans"/>
                <a:cs typeface="Quattrocento Sans"/>
                <a:sym typeface="Quattrocento Sans"/>
              </a:rPr>
              <a:pPr marL="0" marR="0" lvl="0" indent="0" algn="l" defTabSz="914400" rtl="0" eaLnBrk="1" fontAlgn="auto" latinLnBrk="0" hangingPunct="1">
                <a:lnSpc>
                  <a:spcPct val="100000"/>
                </a:lnSpc>
                <a:spcBef>
                  <a:spcPts val="0"/>
                </a:spcBef>
                <a:spcAft>
                  <a:spcPts val="600"/>
                </a:spcAft>
                <a:buClr>
                  <a:srgbClr val="40403D"/>
                </a:buClr>
                <a:buSzPts val="1600"/>
                <a:buFont typeface="Quattrocento Sans"/>
                <a:buNone/>
                <a:tabLst/>
                <a:defRPr/>
              </a:pPr>
              <a:t>33</a:t>
            </a:fld>
            <a:endParaRPr kumimoji="0" sz="1600" b="0" i="0" u="none" strike="noStrike" kern="0" cap="none" spc="0" normalizeH="0" baseline="0" noProof="0">
              <a:ln>
                <a:noFill/>
              </a:ln>
              <a:solidFill>
                <a:srgbClr val="40403D"/>
              </a:solidFill>
              <a:effectLst/>
              <a:uLnTx/>
              <a:uFillTx/>
              <a:latin typeface="Quattrocento Sans"/>
              <a:ea typeface="Quattrocento Sans"/>
              <a:cs typeface="Quattrocento Sans"/>
              <a:sym typeface="Quattrocento Sans"/>
            </a:endParaRPr>
          </a:p>
        </p:txBody>
      </p:sp>
      <p:grpSp>
        <p:nvGrpSpPr>
          <p:cNvPr id="3" name="Group 2" descr="Red flag pinned onto a map.">
            <a:extLst>
              <a:ext uri="{FF2B5EF4-FFF2-40B4-BE49-F238E27FC236}">
                <a16:creationId xmlns:a16="http://schemas.microsoft.com/office/drawing/2014/main" id="{BAFDE2B9-C602-4CC9-9547-9EC09A9BE546}"/>
              </a:ext>
            </a:extLst>
          </p:cNvPr>
          <p:cNvGrpSpPr/>
          <p:nvPr/>
        </p:nvGrpSpPr>
        <p:grpSpPr>
          <a:xfrm>
            <a:off x="2616200" y="1212577"/>
            <a:ext cx="6959600" cy="4866008"/>
            <a:chOff x="2616200" y="1542294"/>
            <a:chExt cx="6959600" cy="4866008"/>
          </a:xfrm>
        </p:grpSpPr>
        <p:pic>
          <p:nvPicPr>
            <p:cNvPr id="3074" name="Picture 2">
              <a:extLst>
                <a:ext uri="{FF2B5EF4-FFF2-40B4-BE49-F238E27FC236}">
                  <a16:creationId xmlns:a16="http://schemas.microsoft.com/office/drawing/2014/main" id="{7E57D656-1B3A-44D3-B6FD-AE28F6411B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6200" y="1542294"/>
              <a:ext cx="6959600" cy="463517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9C0CABD0-1D7B-4DE6-9E8F-1C355DC661EF}"/>
                </a:ext>
              </a:extLst>
            </p:cNvPr>
            <p:cNvSpPr/>
            <p:nvPr/>
          </p:nvSpPr>
          <p:spPr>
            <a:xfrm>
              <a:off x="2616200" y="6177470"/>
              <a:ext cx="6832600" cy="230832"/>
            </a:xfrm>
            <a:prstGeom prst="rect">
              <a:avLst/>
            </a:prstGeom>
          </p:spPr>
          <p:txBody>
            <a:bodyPr wrap="square">
              <a:spAutoFit/>
            </a:bodyPr>
            <a:lstStyle/>
            <a:p>
              <a:r>
                <a:rPr lang="en-US" sz="900">
                  <a:latin typeface="Segoe UI" panose="020B0502040204020203" pitchFamily="34" charset="0"/>
                  <a:cs typeface="Segoe UI" panose="020B0502040204020203" pitchFamily="34" charset="0"/>
                  <a:hlinkClick r:id="rId4"/>
                </a:rPr>
                <a:t>https://media.istockphoto.com/photos/red-flag-with-question-mark-on-map-background-3d-rendering-picture-id537276026</a:t>
              </a:r>
              <a:r>
                <a:rPr lang="en-US" sz="900">
                  <a:latin typeface="Segoe UI" panose="020B0502040204020203" pitchFamily="34" charset="0"/>
                  <a:cs typeface="Segoe UI" panose="020B0502040204020203" pitchFamily="34" charset="0"/>
                </a:rPr>
                <a:t> </a:t>
              </a: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1CA46-07D5-42AA-988C-2A73319163D3}"/>
              </a:ext>
            </a:extLst>
          </p:cNvPr>
          <p:cNvSpPr>
            <a:spLocks noGrp="1"/>
          </p:cNvSpPr>
          <p:nvPr>
            <p:ph type="title"/>
          </p:nvPr>
        </p:nvSpPr>
        <p:spPr/>
        <p:txBody>
          <a:bodyPr/>
          <a:lstStyle/>
          <a:p>
            <a:pPr algn="ctr"/>
            <a:r>
              <a:rPr lang="en-US"/>
              <a:t>Thank you</a:t>
            </a:r>
          </a:p>
        </p:txBody>
      </p:sp>
      <p:sp>
        <p:nvSpPr>
          <p:cNvPr id="5" name="Slide Number Placeholder 4">
            <a:extLst>
              <a:ext uri="{FF2B5EF4-FFF2-40B4-BE49-F238E27FC236}">
                <a16:creationId xmlns:a16="http://schemas.microsoft.com/office/drawing/2014/main" id="{6B161A5F-80EC-45E8-A587-D15824D08F50}"/>
              </a:ex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34</a:t>
            </a:fld>
            <a:endParaRPr lang="en-US"/>
          </a:p>
        </p:txBody>
      </p:sp>
      <p:pic>
        <p:nvPicPr>
          <p:cNvPr id="4098" name="Picture 2" descr="A thank you card with the words thank you, written in black, over a map.">
            <a:extLst>
              <a:ext uri="{FF2B5EF4-FFF2-40B4-BE49-F238E27FC236}">
                <a16:creationId xmlns:a16="http://schemas.microsoft.com/office/drawing/2014/main" id="{92C95E2B-6219-4130-BC4F-8080FFBDB0F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990" b="13015"/>
          <a:stretch/>
        </p:blipFill>
        <p:spPr bwMode="auto">
          <a:xfrm>
            <a:off x="112271" y="307494"/>
            <a:ext cx="8553196" cy="59451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C781DB7-A91E-4623-81A9-904BF9DC98F2}"/>
              </a:ext>
            </a:extLst>
          </p:cNvPr>
          <p:cNvSpPr txBox="1"/>
          <p:nvPr/>
        </p:nvSpPr>
        <p:spPr>
          <a:xfrm>
            <a:off x="7969063" y="644897"/>
            <a:ext cx="3908611"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t>Thank you for your work on behalf of Washington state's students with disabilities, through uncertain and rapidly changing circumstances, in pursuit of the provision of specially designed instruction to support improve post-school outcomes and ensuring access and progress in the general education curriculum.</a:t>
            </a:r>
          </a:p>
        </p:txBody>
      </p:sp>
    </p:spTree>
    <p:extLst>
      <p:ext uri="{BB962C8B-B14F-4D97-AF65-F5344CB8AC3E}">
        <p14:creationId xmlns:p14="http://schemas.microsoft.com/office/powerpoint/2010/main" val="3550161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C19FFF6-1A87-44D9-BA35-F96B0AE427A5}"/>
              </a:ext>
            </a:extLst>
          </p:cNvPr>
          <p:cNvSpPr>
            <a:spLocks noGrp="1"/>
          </p:cNvSpPr>
          <p:nvPr>
            <p:ph type="ctrTitle"/>
          </p:nvPr>
        </p:nvSpPr>
        <p:spPr>
          <a:xfrm>
            <a:off x="790575" y="1041400"/>
            <a:ext cx="10610850" cy="2387600"/>
          </a:xfrm>
        </p:spPr>
        <p:txBody>
          <a:bodyPr>
            <a:noAutofit/>
          </a:bodyPr>
          <a:lstStyle/>
          <a:p>
            <a:r>
              <a:rPr lang="en-US" b="1" dirty="0"/>
              <a:t>Transition Recovery Services for Students with an IEP</a:t>
            </a:r>
          </a:p>
        </p:txBody>
      </p:sp>
      <p:sp>
        <p:nvSpPr>
          <p:cNvPr id="5" name="Subtitle 4">
            <a:extLst>
              <a:ext uri="{FF2B5EF4-FFF2-40B4-BE49-F238E27FC236}">
                <a16:creationId xmlns:a16="http://schemas.microsoft.com/office/drawing/2014/main" id="{ACE8B3D0-8A4A-4242-A6B8-F8A781C3093D}"/>
              </a:ext>
            </a:extLst>
          </p:cNvPr>
          <p:cNvSpPr>
            <a:spLocks noGrp="1"/>
          </p:cNvSpPr>
          <p:nvPr>
            <p:ph type="subTitle" idx="1"/>
          </p:nvPr>
        </p:nvSpPr>
        <p:spPr/>
        <p:txBody>
          <a:bodyPr vert="horz" lIns="91440" tIns="45720" rIns="91440" bIns="45720" rtlCol="0" anchor="t">
            <a:normAutofit/>
          </a:bodyPr>
          <a:lstStyle/>
          <a:p>
            <a:r>
              <a:rPr lang="en-US" sz="3200">
                <a:cs typeface="Segoe UI"/>
              </a:rPr>
              <a:t>(A Component of Recovery Services)</a:t>
            </a:r>
            <a:endParaRPr lang="en-US" sz="3200"/>
          </a:p>
        </p:txBody>
      </p:sp>
      <p:sp>
        <p:nvSpPr>
          <p:cNvPr id="3" name="Slide Number Placeholder 2">
            <a:extLst>
              <a:ext uri="{FF2B5EF4-FFF2-40B4-BE49-F238E27FC236}">
                <a16:creationId xmlns:a16="http://schemas.microsoft.com/office/drawing/2014/main" id="{124FCCB2-3AC7-470A-9BEC-26ADF5F11776}"/>
              </a:ext>
            </a:extLst>
          </p:cNvPr>
          <p:cNvSpPr>
            <a:spLocks noGrp="1"/>
          </p:cNvSpPr>
          <p:nvPr>
            <p:ph type="sldNum" idx="4294967295"/>
          </p:nvPr>
        </p:nvSpPr>
        <p:spPr>
          <a:xfrm>
            <a:off x="8896351" y="6289675"/>
            <a:ext cx="3067050" cy="396875"/>
          </a:xfrm>
          <a:prstGeom prst="rect">
            <a:avLst/>
          </a:prstGeom>
        </p:spPr>
        <p:txBody>
          <a:bodyPr/>
          <a:lstStyle/>
          <a:p>
            <a:pPr marL="0" lvl="0" indent="0" algn="r" rtl="0">
              <a:spcBef>
                <a:spcPts val="0"/>
              </a:spcBef>
              <a:spcAft>
                <a:spcPts val="0"/>
              </a:spcAft>
              <a:buNone/>
            </a:pPr>
            <a:r>
              <a:rPr lang="en-US" sz="2000" b="1"/>
              <a:t>May 20, 2021</a:t>
            </a:r>
          </a:p>
        </p:txBody>
      </p:sp>
    </p:spTree>
    <p:extLst>
      <p:ext uri="{BB962C8B-B14F-4D97-AF65-F5344CB8AC3E}">
        <p14:creationId xmlns:p14="http://schemas.microsoft.com/office/powerpoint/2010/main" val="2786764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60" name="Google Shape;460;p67">
            <a:extLst>
              <a:ext uri="{C183D7F6-B498-43B3-948B-1728B52AA6E4}">
                <adec:decorative xmlns:adec="http://schemas.microsoft.com/office/drawing/2017/decorative" val="1"/>
              </a:ext>
            </a:extLst>
          </p:cNvPr>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40403D"/>
              </a:buClr>
              <a:buSzPts val="1600"/>
              <a:buFont typeface="Quattrocento Sans"/>
              <a:buNone/>
              <a:tabLst/>
              <a:defRPr/>
            </a:pPr>
            <a:fld id="{00000000-1234-1234-1234-123412341234}" type="slidenum">
              <a:rPr kumimoji="0" lang="en-US" sz="1600" b="0" i="0" u="none" strike="noStrike" kern="0" cap="none" spc="0" normalizeH="0" baseline="0" noProof="0">
                <a:ln>
                  <a:noFill/>
                </a:ln>
                <a:solidFill>
                  <a:srgbClr val="40403D"/>
                </a:solidFill>
                <a:effectLst/>
                <a:uLnTx/>
                <a:uFillTx/>
                <a:latin typeface="Quattrocento Sans"/>
                <a:sym typeface="Quattrocento Sans"/>
              </a:rPr>
              <a:pPr marL="0" marR="0" lvl="0" indent="0" algn="l" defTabSz="914400" rtl="0" eaLnBrk="1" fontAlgn="auto" latinLnBrk="0" hangingPunct="1">
                <a:lnSpc>
                  <a:spcPct val="100000"/>
                </a:lnSpc>
                <a:spcBef>
                  <a:spcPts val="0"/>
                </a:spcBef>
                <a:spcAft>
                  <a:spcPts val="0"/>
                </a:spcAft>
                <a:buClr>
                  <a:srgbClr val="40403D"/>
                </a:buClr>
                <a:buSzPts val="1600"/>
                <a:buFont typeface="Quattrocento Sans"/>
                <a:buNone/>
                <a:tabLst/>
                <a:defRPr/>
              </a:pPr>
              <a:t>5</a:t>
            </a:fld>
            <a:endParaRPr kumimoji="0" sz="1600" b="0" i="0" u="none" strike="noStrike" kern="0" cap="none" spc="0" normalizeH="0" baseline="0" noProof="0">
              <a:ln>
                <a:noFill/>
              </a:ln>
              <a:solidFill>
                <a:srgbClr val="40403D"/>
              </a:solidFill>
              <a:effectLst/>
              <a:uLnTx/>
              <a:uFillTx/>
              <a:latin typeface="Quattrocento Sans"/>
              <a:sym typeface="Quattrocento Sans"/>
            </a:endParaRPr>
          </a:p>
        </p:txBody>
      </p:sp>
      <p:sp>
        <p:nvSpPr>
          <p:cNvPr id="459" name="Google Shape;459;p67"/>
          <p:cNvSpPr txBox="1">
            <a:spLocks noGrp="1"/>
          </p:cNvSpPr>
          <p:nvPr>
            <p:ph type="title"/>
          </p:nvPr>
        </p:nvSpPr>
        <p:spPr>
          <a:xfrm>
            <a:off x="838200" y="386641"/>
            <a:ext cx="10515600" cy="1325563"/>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Today’s Presenters</a:t>
            </a:r>
            <a:endParaRPr/>
          </a:p>
        </p:txBody>
      </p:sp>
      <p:sp>
        <p:nvSpPr>
          <p:cNvPr id="462" name="Google Shape;462;p67"/>
          <p:cNvSpPr txBox="1"/>
          <p:nvPr/>
        </p:nvSpPr>
        <p:spPr>
          <a:xfrm>
            <a:off x="169098" y="4460532"/>
            <a:ext cx="2826820" cy="1316750"/>
          </a:xfrm>
          <a:prstGeom prst="rect">
            <a:avLst/>
          </a:prstGeom>
          <a:noFill/>
          <a:ln>
            <a:noFill/>
          </a:ln>
        </p:spPr>
        <p:txBody>
          <a:bodyPr spcFirstLastPara="1" wrap="square" lIns="91425" tIns="91425" rIns="91425" bIns="91425" anchor="t" anchorCtr="0">
            <a:noAutofit/>
          </a:bodyPr>
          <a:lstStyle/>
          <a:p>
            <a:pPr algn="ctr">
              <a:buClr>
                <a:srgbClr val="000000"/>
              </a:buClr>
              <a:defRPr/>
            </a:pPr>
            <a:r>
              <a:rPr lang="en-US" sz="1600" b="1" kern="0">
                <a:solidFill>
                  <a:srgbClr val="000000"/>
                </a:solidFill>
                <a:latin typeface="Segoe UI"/>
                <a:ea typeface="Quattrocento Sans"/>
                <a:cs typeface="Segoe UI"/>
                <a:sym typeface="Quattrocento Sans"/>
              </a:rPr>
              <a:t>Dr. Tania</a:t>
            </a:r>
            <a:r>
              <a:rPr kumimoji="0" lang="en-US" sz="1600" b="1" i="0" u="none" strike="noStrike" kern="0" cap="none" spc="0" normalizeH="0" baseline="0" noProof="0">
                <a:ln>
                  <a:noFill/>
                </a:ln>
                <a:solidFill>
                  <a:srgbClr val="000000"/>
                </a:solidFill>
                <a:effectLst/>
                <a:uLnTx/>
                <a:uFillTx/>
                <a:latin typeface="Segoe UI"/>
                <a:ea typeface="Quattrocento Sans"/>
                <a:cs typeface="Segoe UI"/>
                <a:sym typeface="Quattrocento Sans"/>
              </a:rPr>
              <a:t> May</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00000"/>
                </a:solidFill>
                <a:effectLst/>
                <a:uLnTx/>
                <a:uFillTx/>
                <a:latin typeface="Segoe UI"/>
                <a:ea typeface="Quattrocento Sans"/>
                <a:cs typeface="Segoe UI"/>
                <a:sym typeface="Quattrocento Sans"/>
              </a:rPr>
              <a:t>Director of Special Education</a:t>
            </a:r>
            <a:endParaRPr lang="en-US" sz="1600" b="0" i="0" u="none" strike="noStrike" kern="0" cap="none" spc="0" normalizeH="0" baseline="0" noProof="0">
              <a:ln>
                <a:noFill/>
              </a:ln>
              <a:solidFill>
                <a:srgbClr val="000000"/>
              </a:solidFill>
              <a:effectLst/>
              <a:uLnTx/>
              <a:uFillTx/>
              <a:latin typeface="Segoe UI"/>
              <a:ea typeface="Quattrocento Sans"/>
              <a:cs typeface="Segoe UI"/>
            </a:endParaRPr>
          </a:p>
          <a:p>
            <a:pPr algn="ctr">
              <a:buClr>
                <a:srgbClr val="000000"/>
              </a:buClr>
              <a:defRPr/>
            </a:pPr>
            <a:r>
              <a:rPr lang="en-US" sz="1600" kern="0">
                <a:solidFill>
                  <a:srgbClr val="0070C0"/>
                </a:solidFill>
                <a:latin typeface="Segoe UI"/>
                <a:cs typeface="Segoe UI"/>
                <a:sym typeface="Quattrocento Sans"/>
                <a:hlinkClick r:id="rId3">
                  <a:extLst>
                    <a:ext uri="{A12FA001-AC4F-418D-AE19-62706E023703}">
                      <ahyp:hlinkClr xmlns:ahyp="http://schemas.microsoft.com/office/drawing/2018/hyperlinkcolor" val="tx"/>
                    </a:ext>
                  </a:extLst>
                </a:hlinkClick>
              </a:rPr>
              <a:t>tania.may@k12.wa.us</a:t>
            </a:r>
            <a:r>
              <a:rPr lang="en-US" sz="1600" kern="0">
                <a:solidFill>
                  <a:srgbClr val="0070C0"/>
                </a:solidFill>
                <a:latin typeface="Segoe UI"/>
                <a:cs typeface="Segoe UI"/>
                <a:sym typeface="Quattrocento Sans"/>
              </a:rPr>
              <a:t> </a:t>
            </a:r>
            <a:endParaRPr kumimoji="0" lang="en-US" sz="1600" b="0" i="0" u="none" strike="noStrike" kern="0" cap="none" spc="0" normalizeH="0" baseline="0" noProof="0">
              <a:ln>
                <a:noFill/>
              </a:ln>
              <a:solidFill>
                <a:srgbClr val="0070C0"/>
              </a:solidFill>
              <a:effectLst/>
              <a:uLnTx/>
              <a:uFillTx/>
              <a:latin typeface="Segoe UI" panose="020B0502040204020203" pitchFamily="34" charset="0"/>
              <a:cs typeface="Segoe UI" panose="020B0502040204020203" pitchFamily="34" charset="0"/>
              <a:sym typeface="Arial"/>
            </a:endParaRPr>
          </a:p>
        </p:txBody>
      </p:sp>
      <p:pic>
        <p:nvPicPr>
          <p:cNvPr id="4" name="Picture 3" descr="Photo of Dr. Tania May.">
            <a:extLst>
              <a:ext uri="{FF2B5EF4-FFF2-40B4-BE49-F238E27FC236}">
                <a16:creationId xmlns:a16="http://schemas.microsoft.com/office/drawing/2014/main" id="{941ACB8A-9BCE-4085-B023-7A195586D09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0159"/>
          <a:stretch/>
        </p:blipFill>
        <p:spPr>
          <a:xfrm>
            <a:off x="667346" y="2077017"/>
            <a:ext cx="1830324" cy="2192515"/>
          </a:xfrm>
          <a:prstGeom prst="rect">
            <a:avLst/>
          </a:prstGeom>
        </p:spPr>
      </p:pic>
      <p:sp>
        <p:nvSpPr>
          <p:cNvPr id="11" name="Google Shape;462;p67">
            <a:extLst>
              <a:ext uri="{FF2B5EF4-FFF2-40B4-BE49-F238E27FC236}">
                <a16:creationId xmlns:a16="http://schemas.microsoft.com/office/drawing/2014/main" id="{5B705378-819C-485C-B3B4-8B0E7AA8FCDE}"/>
              </a:ext>
            </a:extLst>
          </p:cNvPr>
          <p:cNvSpPr txBox="1"/>
          <p:nvPr/>
        </p:nvSpPr>
        <p:spPr>
          <a:xfrm>
            <a:off x="3382498" y="4460532"/>
            <a:ext cx="2713502" cy="1504839"/>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a:ln>
                  <a:noFill/>
                </a:ln>
                <a:solidFill>
                  <a:srgbClr val="000000"/>
                </a:solidFill>
                <a:effectLst/>
                <a:uLnTx/>
                <a:uFillTx/>
                <a:latin typeface="Segoe UI" panose="020B0502040204020203" pitchFamily="34" charset="0"/>
                <a:ea typeface="Quattrocento Sans"/>
                <a:cs typeface="Segoe UI" panose="020B0502040204020203" pitchFamily="34" charset="0"/>
                <a:sym typeface="Quattrocento Sans"/>
              </a:rPr>
              <a:t>Alexandra Toney</a:t>
            </a:r>
            <a:endParaRPr kumimoji="0" sz="1600" b="1" i="0" u="none" strike="noStrike" kern="0" cap="none" spc="0" normalizeH="0" baseline="0" noProof="0">
              <a:ln>
                <a:noFill/>
              </a:ln>
              <a:solidFill>
                <a:srgbClr val="000000"/>
              </a:solidFill>
              <a:effectLst/>
              <a:uLnTx/>
              <a:uFillTx/>
              <a:latin typeface="Segoe UI" panose="020B0502040204020203" pitchFamily="34" charset="0"/>
              <a:ea typeface="Quattrocento Sans"/>
              <a:cs typeface="Segoe UI" panose="020B0502040204020203" pitchFamily="34" charset="0"/>
              <a:sym typeface="Quattrocento Sans"/>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00000"/>
                </a:solidFill>
                <a:effectLst/>
                <a:uLnTx/>
                <a:uFillTx/>
                <a:latin typeface="Segoe UI" panose="020B0502040204020203" pitchFamily="34" charset="0"/>
                <a:ea typeface="Quattrocento Sans"/>
                <a:cs typeface="Segoe UI" panose="020B0502040204020203" pitchFamily="34" charset="0"/>
                <a:sym typeface="Quattrocento Sans"/>
              </a:rPr>
              <a:t>Special Education</a:t>
            </a:r>
            <a:br>
              <a:rPr kumimoji="0" lang="en-US" sz="1600" b="0" i="0" u="none" strike="noStrike" kern="0" cap="none" spc="0" normalizeH="0" baseline="0" noProof="0">
                <a:ln>
                  <a:noFill/>
                </a:ln>
                <a:solidFill>
                  <a:srgbClr val="000000"/>
                </a:solidFill>
                <a:effectLst/>
                <a:uLnTx/>
                <a:uFillTx/>
                <a:latin typeface="Segoe UI" panose="020B0502040204020203" pitchFamily="34" charset="0"/>
                <a:ea typeface="Quattrocento Sans"/>
                <a:cs typeface="Segoe UI" panose="020B0502040204020203" pitchFamily="34" charset="0"/>
                <a:sym typeface="Quattrocento Sans"/>
              </a:rPr>
            </a:br>
            <a:r>
              <a:rPr kumimoji="0" lang="en-US" sz="1600" b="0" i="0" u="none" strike="noStrike" kern="0" cap="none" spc="0" normalizeH="0" baseline="0" noProof="0">
                <a:ln>
                  <a:noFill/>
                </a:ln>
                <a:solidFill>
                  <a:srgbClr val="000000"/>
                </a:solidFill>
                <a:effectLst/>
                <a:uLnTx/>
                <a:uFillTx/>
                <a:latin typeface="Segoe UI" panose="020B0502040204020203" pitchFamily="34" charset="0"/>
                <a:ea typeface="Quattrocento Sans"/>
                <a:cs typeface="Segoe UI" panose="020B0502040204020203" pitchFamily="34" charset="0"/>
                <a:sym typeface="Quattrocento Sans"/>
              </a:rPr>
              <a:t>Program Supervisor</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kern="0">
                <a:solidFill>
                  <a:srgbClr val="0070C0"/>
                </a:solidFill>
                <a:latin typeface="Segoe UI" panose="020B0502040204020203" pitchFamily="34" charset="0"/>
                <a:cs typeface="Segoe UI" panose="020B0502040204020203" pitchFamily="34" charset="0"/>
                <a:sym typeface="Quattrocento Sans"/>
                <a:hlinkClick r:id="rId5"/>
              </a:rPr>
              <a:t>alexandra.toney@k12.wa.us</a:t>
            </a:r>
            <a:r>
              <a:rPr lang="en-US" sz="1600" kern="0">
                <a:solidFill>
                  <a:srgbClr val="0070C0"/>
                </a:solidFill>
                <a:latin typeface="Segoe UI" panose="020B0502040204020203" pitchFamily="34" charset="0"/>
                <a:cs typeface="Segoe UI" panose="020B0502040204020203" pitchFamily="34" charset="0"/>
                <a:sym typeface="Quattrocento Sans"/>
              </a:rPr>
              <a:t> </a:t>
            </a:r>
            <a:endParaRPr kumimoji="0" sz="1600" b="0" i="0" u="none" strike="noStrike" kern="0" cap="none" spc="0" normalizeH="0" baseline="0" noProof="0">
              <a:ln>
                <a:noFill/>
              </a:ln>
              <a:solidFill>
                <a:srgbClr val="0070C0"/>
              </a:solidFill>
              <a:effectLst/>
              <a:uLnTx/>
              <a:uFillTx/>
              <a:latin typeface="Segoe UI" panose="020B0502040204020203" pitchFamily="34" charset="0"/>
              <a:cs typeface="Segoe UI" panose="020B0502040204020203" pitchFamily="34" charset="0"/>
              <a:sym typeface="Arial"/>
            </a:endParaRPr>
          </a:p>
        </p:txBody>
      </p:sp>
      <p:pic>
        <p:nvPicPr>
          <p:cNvPr id="5" name="Picture 4" descr="Photo of Alexandra Toney.">
            <a:extLst>
              <a:ext uri="{FF2B5EF4-FFF2-40B4-BE49-F238E27FC236}">
                <a16:creationId xmlns:a16="http://schemas.microsoft.com/office/drawing/2014/main" id="{1E362C77-08E5-4903-8067-AB3E51C9344A}"/>
              </a:ext>
            </a:extLst>
          </p:cNvPr>
          <p:cNvPicPr>
            <a:picLocks noChangeAspect="1"/>
          </p:cNvPicPr>
          <p:nvPr/>
        </p:nvPicPr>
        <p:blipFill>
          <a:blip r:embed="rId6"/>
          <a:stretch>
            <a:fillRect/>
          </a:stretch>
        </p:blipFill>
        <p:spPr>
          <a:xfrm>
            <a:off x="3793050" y="1926012"/>
            <a:ext cx="1892398" cy="2494524"/>
          </a:xfrm>
          <a:prstGeom prst="rect">
            <a:avLst/>
          </a:prstGeom>
        </p:spPr>
      </p:pic>
      <p:sp>
        <p:nvSpPr>
          <p:cNvPr id="9" name="Google Shape;462;p67">
            <a:extLst>
              <a:ext uri="{FF2B5EF4-FFF2-40B4-BE49-F238E27FC236}">
                <a16:creationId xmlns:a16="http://schemas.microsoft.com/office/drawing/2014/main" id="{8B9C9699-DFEB-4696-BDA6-9A04EB3A9AB6}"/>
              </a:ext>
            </a:extLst>
          </p:cNvPr>
          <p:cNvSpPr txBox="1"/>
          <p:nvPr/>
        </p:nvSpPr>
        <p:spPr>
          <a:xfrm>
            <a:off x="6482580" y="4429746"/>
            <a:ext cx="2713502" cy="1504839"/>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a:ln>
                  <a:noFill/>
                </a:ln>
                <a:solidFill>
                  <a:srgbClr val="000000"/>
                </a:solidFill>
                <a:effectLst/>
                <a:uLnTx/>
                <a:uFillTx/>
                <a:latin typeface="Segoe UI" panose="020B0502040204020203" pitchFamily="34" charset="0"/>
                <a:ea typeface="Quattrocento Sans"/>
                <a:cs typeface="Segoe UI" panose="020B0502040204020203" pitchFamily="34" charset="0"/>
                <a:sym typeface="Quattrocento Sans"/>
              </a:rPr>
              <a:t>Jennifer Story</a:t>
            </a:r>
            <a:endParaRPr kumimoji="0" sz="1600" b="1" i="0" u="none" strike="noStrike" kern="0" cap="none" spc="0" normalizeH="0" baseline="0" noProof="0">
              <a:ln>
                <a:noFill/>
              </a:ln>
              <a:solidFill>
                <a:srgbClr val="000000"/>
              </a:solidFill>
              <a:effectLst/>
              <a:uLnTx/>
              <a:uFillTx/>
              <a:latin typeface="Segoe UI" panose="020B0502040204020203" pitchFamily="34" charset="0"/>
              <a:ea typeface="Quattrocento Sans"/>
              <a:cs typeface="Segoe UI" panose="020B0502040204020203" pitchFamily="34" charset="0"/>
              <a:sym typeface="Quattrocento Sans"/>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00000"/>
                </a:solidFill>
                <a:effectLst/>
                <a:uLnTx/>
                <a:uFillTx/>
                <a:latin typeface="Segoe UI" panose="020B0502040204020203" pitchFamily="34" charset="0"/>
                <a:ea typeface="Quattrocento Sans"/>
                <a:cs typeface="Segoe UI" panose="020B0502040204020203" pitchFamily="34" charset="0"/>
                <a:sym typeface="Quattrocento Sans"/>
              </a:rPr>
              <a:t>Special Education</a:t>
            </a:r>
            <a:br>
              <a:rPr kumimoji="0" lang="en-US" sz="1600" b="0" i="0" u="none" strike="noStrike" kern="0" cap="none" spc="0" normalizeH="0" baseline="0" noProof="0">
                <a:ln>
                  <a:noFill/>
                </a:ln>
                <a:solidFill>
                  <a:srgbClr val="000000"/>
                </a:solidFill>
                <a:effectLst/>
                <a:uLnTx/>
                <a:uFillTx/>
                <a:latin typeface="Segoe UI" panose="020B0502040204020203" pitchFamily="34" charset="0"/>
                <a:ea typeface="Quattrocento Sans"/>
                <a:cs typeface="Segoe UI" panose="020B0502040204020203" pitchFamily="34" charset="0"/>
                <a:sym typeface="Quattrocento Sans"/>
              </a:rPr>
            </a:br>
            <a:r>
              <a:rPr kumimoji="0" lang="en-US" sz="1600" b="0" i="0" u="none" strike="noStrike" kern="0" cap="none" spc="0" normalizeH="0" baseline="0" noProof="0">
                <a:ln>
                  <a:noFill/>
                </a:ln>
                <a:solidFill>
                  <a:srgbClr val="000000"/>
                </a:solidFill>
                <a:effectLst/>
                <a:uLnTx/>
                <a:uFillTx/>
                <a:latin typeface="Segoe UI" panose="020B0502040204020203" pitchFamily="34" charset="0"/>
                <a:ea typeface="Quattrocento Sans"/>
                <a:cs typeface="Segoe UI" panose="020B0502040204020203" pitchFamily="34" charset="0"/>
                <a:sym typeface="Quattrocento Sans"/>
              </a:rPr>
              <a:t>Program Coordinator</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kern="0">
                <a:solidFill>
                  <a:srgbClr val="0070C0"/>
                </a:solidFill>
                <a:latin typeface="Segoe UI" panose="020B0502040204020203" pitchFamily="34" charset="0"/>
                <a:cs typeface="Segoe UI" panose="020B0502040204020203" pitchFamily="34" charset="0"/>
                <a:sym typeface="Quattrocento Sans"/>
                <a:hlinkClick r:id="rId7"/>
              </a:rPr>
              <a:t>jennifer.story@k12.wa.us</a:t>
            </a:r>
            <a:r>
              <a:rPr lang="en-US" sz="1600" kern="0">
                <a:solidFill>
                  <a:srgbClr val="0070C0"/>
                </a:solidFill>
                <a:latin typeface="Segoe UI" panose="020B0502040204020203" pitchFamily="34" charset="0"/>
                <a:cs typeface="Segoe UI" panose="020B0502040204020203" pitchFamily="34" charset="0"/>
                <a:sym typeface="Quattrocento Sans"/>
              </a:rPr>
              <a:t> </a:t>
            </a:r>
            <a:endParaRPr kumimoji="0" sz="1600" b="0" i="0" u="none" strike="noStrike" kern="0" cap="none" spc="0" normalizeH="0" baseline="0" noProof="0">
              <a:ln>
                <a:noFill/>
              </a:ln>
              <a:solidFill>
                <a:srgbClr val="0070C0"/>
              </a:solidFill>
              <a:effectLst/>
              <a:uLnTx/>
              <a:uFillTx/>
              <a:latin typeface="Segoe UI" panose="020B0502040204020203" pitchFamily="34" charset="0"/>
              <a:cs typeface="Segoe UI" panose="020B0502040204020203" pitchFamily="34" charset="0"/>
              <a:sym typeface="Arial"/>
            </a:endParaRPr>
          </a:p>
        </p:txBody>
      </p:sp>
      <p:pic>
        <p:nvPicPr>
          <p:cNvPr id="3" name="Picture 5" descr="Photo of Jennifer Story.">
            <a:extLst>
              <a:ext uri="{FF2B5EF4-FFF2-40B4-BE49-F238E27FC236}">
                <a16:creationId xmlns:a16="http://schemas.microsoft.com/office/drawing/2014/main" id="{5735A29D-5942-4422-8DF3-A3D3EF51B641}"/>
              </a:ext>
            </a:extLst>
          </p:cNvPr>
          <p:cNvPicPr>
            <a:picLocks noChangeAspect="1"/>
          </p:cNvPicPr>
          <p:nvPr/>
        </p:nvPicPr>
        <p:blipFill>
          <a:blip r:embed="rId8"/>
          <a:stretch>
            <a:fillRect/>
          </a:stretch>
        </p:blipFill>
        <p:spPr>
          <a:xfrm>
            <a:off x="6849014" y="1906684"/>
            <a:ext cx="1899047" cy="2536032"/>
          </a:xfrm>
          <a:prstGeom prst="rect">
            <a:avLst/>
          </a:prstGeom>
        </p:spPr>
      </p:pic>
      <p:sp>
        <p:nvSpPr>
          <p:cNvPr id="10" name="Google Shape;462;p67">
            <a:extLst>
              <a:ext uri="{FF2B5EF4-FFF2-40B4-BE49-F238E27FC236}">
                <a16:creationId xmlns:a16="http://schemas.microsoft.com/office/drawing/2014/main" id="{1E929809-6D7F-4DBB-AF0D-ECABB65C2598}"/>
              </a:ext>
            </a:extLst>
          </p:cNvPr>
          <p:cNvSpPr txBox="1"/>
          <p:nvPr/>
        </p:nvSpPr>
        <p:spPr>
          <a:xfrm>
            <a:off x="9398029" y="4429746"/>
            <a:ext cx="2568388" cy="1316750"/>
          </a:xfrm>
          <a:prstGeom prst="rect">
            <a:avLst/>
          </a:prstGeom>
          <a:noFill/>
          <a:ln>
            <a:noFill/>
          </a:ln>
        </p:spPr>
        <p:txBody>
          <a:bodyPr spcFirstLastPara="1" wrap="square" lIns="91425" tIns="91425" rIns="91425" bIns="91425" anchor="t" anchorCtr="0">
            <a:noAutofit/>
          </a:bodyPr>
          <a:lstStyle/>
          <a:p>
            <a:pPr algn="ctr">
              <a:buClr>
                <a:srgbClr val="000000"/>
              </a:buClr>
              <a:buFont typeface="Arial"/>
              <a:defRPr/>
            </a:pPr>
            <a:r>
              <a:rPr lang="en-US" sz="1600" b="1" kern="0">
                <a:solidFill>
                  <a:srgbClr val="000000"/>
                </a:solidFill>
                <a:latin typeface="Segoe UI"/>
                <a:ea typeface="Quattrocento Sans"/>
                <a:cs typeface="Segoe UI"/>
                <a:sym typeface="Quattrocento Sans"/>
              </a:rPr>
              <a:t>Dr. Cinda Johnson</a:t>
            </a:r>
            <a:endParaRPr lang="en-US" sz="1600" b="1" i="0" u="none" strike="noStrike" kern="0" cap="none" spc="0" normalizeH="0" baseline="0" noProof="0">
              <a:ln>
                <a:noFill/>
              </a:ln>
              <a:solidFill>
                <a:srgbClr val="000000"/>
              </a:solidFill>
              <a:effectLst/>
              <a:uLnTx/>
              <a:uFillTx/>
              <a:latin typeface="Segoe UI"/>
              <a:ea typeface="Quattrocento Sans"/>
              <a:cs typeface="Segoe UI"/>
            </a:endParaRPr>
          </a:p>
          <a:p>
            <a:pPr algn="ctr">
              <a:buClr>
                <a:srgbClr val="000000"/>
              </a:buClr>
              <a:defRPr/>
            </a:pPr>
            <a:r>
              <a:rPr lang="en-US" sz="1600" kern="0">
                <a:solidFill>
                  <a:srgbClr val="000000"/>
                </a:solidFill>
                <a:latin typeface="Segoe UI"/>
                <a:ea typeface="Quattrocento Sans"/>
                <a:cs typeface="Segoe UI"/>
                <a:sym typeface="Quattrocento Sans"/>
              </a:rPr>
              <a:t>Center for Change and Transition Services (CCTS)</a:t>
            </a:r>
            <a:endParaRPr lang="en-US" sz="1600" b="0" i="0" u="none" strike="noStrike" kern="0" cap="none" spc="0" normalizeH="0" baseline="0" noProof="0">
              <a:ln>
                <a:noFill/>
              </a:ln>
              <a:solidFill>
                <a:srgbClr val="000000"/>
              </a:solidFill>
              <a:effectLst/>
              <a:uLnTx/>
              <a:uFillTx/>
              <a:latin typeface="Segoe UI"/>
              <a:ea typeface="Quattrocento Sans"/>
              <a:cs typeface="Segoe UI"/>
            </a:endParaRPr>
          </a:p>
          <a:p>
            <a:pPr algn="ctr">
              <a:buClr>
                <a:srgbClr val="000000"/>
              </a:buClr>
              <a:defRPr/>
            </a:pPr>
            <a:r>
              <a:rPr lang="en-US" sz="1600" kern="0">
                <a:solidFill>
                  <a:srgbClr val="0070C0"/>
                </a:solidFill>
                <a:latin typeface="Segoe UI"/>
                <a:cs typeface="Segoe UI"/>
                <a:sym typeface="Quattrocento Sans"/>
                <a:hlinkClick r:id="rId9"/>
              </a:rPr>
              <a:t>cinda@seattleu.edu</a:t>
            </a:r>
            <a:r>
              <a:rPr lang="en-US" sz="1600" kern="0">
                <a:solidFill>
                  <a:srgbClr val="0070C0"/>
                </a:solidFill>
                <a:latin typeface="Segoe UI"/>
                <a:cs typeface="Segoe UI"/>
                <a:sym typeface="Quattrocento Sans"/>
              </a:rPr>
              <a:t> </a:t>
            </a:r>
            <a:endParaRPr kumimoji="0" lang="en-US" sz="1600" b="0" i="0" u="none" strike="noStrike" kern="0" cap="none" spc="0" normalizeH="0" baseline="0" noProof="0">
              <a:ln>
                <a:noFill/>
              </a:ln>
              <a:solidFill>
                <a:srgbClr val="0070C0"/>
              </a:solidFill>
              <a:effectLst/>
              <a:uLnTx/>
              <a:uFillTx/>
              <a:latin typeface="Segoe UI"/>
              <a:cs typeface="Segoe UI"/>
              <a:sym typeface="Arial"/>
            </a:endParaRPr>
          </a:p>
        </p:txBody>
      </p:sp>
      <p:pic>
        <p:nvPicPr>
          <p:cNvPr id="2" name="Picture 5" descr="Photo of Dr. Cinda Johnson.">
            <a:extLst>
              <a:ext uri="{FF2B5EF4-FFF2-40B4-BE49-F238E27FC236}">
                <a16:creationId xmlns:a16="http://schemas.microsoft.com/office/drawing/2014/main" id="{269A15CF-4BEA-4AAA-8751-29D002E9530D}"/>
              </a:ext>
            </a:extLst>
          </p:cNvPr>
          <p:cNvPicPr>
            <a:picLocks noChangeAspect="1"/>
          </p:cNvPicPr>
          <p:nvPr/>
        </p:nvPicPr>
        <p:blipFill>
          <a:blip r:embed="rId10"/>
          <a:stretch>
            <a:fillRect/>
          </a:stretch>
        </p:blipFill>
        <p:spPr>
          <a:xfrm>
            <a:off x="9821056" y="1846288"/>
            <a:ext cx="1731364" cy="252834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F1151-C898-4211-A261-66EEFED9C0CA}"/>
              </a:ext>
            </a:extLst>
          </p:cNvPr>
          <p:cNvSpPr>
            <a:spLocks noGrp="1"/>
          </p:cNvSpPr>
          <p:nvPr>
            <p:ph type="title"/>
          </p:nvPr>
        </p:nvSpPr>
        <p:spPr/>
        <p:txBody>
          <a:bodyPr/>
          <a:lstStyle/>
          <a:p>
            <a:r>
              <a:rPr lang="en-US">
                <a:solidFill>
                  <a:srgbClr val="40403D"/>
                </a:solidFill>
                <a:latin typeface="Segoe UI" panose="020B0502040204020203" pitchFamily="34" charset="0"/>
                <a:cs typeface="Segoe UI" panose="020B0502040204020203" pitchFamily="34" charset="0"/>
              </a:rPr>
              <a:t>We want to hear your voice!</a:t>
            </a:r>
          </a:p>
        </p:txBody>
      </p:sp>
      <p:sp>
        <p:nvSpPr>
          <p:cNvPr id="3" name="Slide Number Placeholder 2">
            <a:extLst>
              <a:ext uri="{FF2B5EF4-FFF2-40B4-BE49-F238E27FC236}">
                <a16:creationId xmlns:a16="http://schemas.microsoft.com/office/drawing/2014/main" id="{D74A90B7-5638-4860-ADB8-D95703AF880E}"/>
              </a:ex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a:t>6</a:t>
            </a:fld>
            <a:endParaRPr lang="en"/>
          </a:p>
        </p:txBody>
      </p:sp>
      <p:pic>
        <p:nvPicPr>
          <p:cNvPr id="6" name="Graphic 5" descr="Research with solid fill">
            <a:extLst>
              <a:ext uri="{FF2B5EF4-FFF2-40B4-BE49-F238E27FC236}">
                <a16:creationId xmlns:a16="http://schemas.microsoft.com/office/drawing/2014/main" id="{023BB222-BDAF-4D69-992C-87C1726F452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5850" y="1825625"/>
            <a:ext cx="3556000" cy="3556000"/>
          </a:xfrm>
          <a:prstGeom prst="rect">
            <a:avLst/>
          </a:prstGeom>
        </p:spPr>
      </p:pic>
      <p:sp>
        <p:nvSpPr>
          <p:cNvPr id="5" name="Text Placeholder 4">
            <a:extLst>
              <a:ext uri="{FF2B5EF4-FFF2-40B4-BE49-F238E27FC236}">
                <a16:creationId xmlns:a16="http://schemas.microsoft.com/office/drawing/2014/main" id="{7F90816E-D9D9-4D6F-B65D-C4D620D98F40}"/>
              </a:ext>
            </a:extLst>
          </p:cNvPr>
          <p:cNvSpPr>
            <a:spLocks noGrp="1"/>
          </p:cNvSpPr>
          <p:nvPr>
            <p:ph type="body" idx="4294967295"/>
          </p:nvPr>
        </p:nvSpPr>
        <p:spPr>
          <a:xfrm>
            <a:off x="4762571" y="2166161"/>
            <a:ext cx="6481396" cy="3156278"/>
          </a:xfrm>
        </p:spPr>
        <p:txBody>
          <a:bodyPr/>
          <a:lstStyle/>
          <a:p>
            <a:pPr marL="914400" indent="-635000">
              <a:lnSpc>
                <a:spcPct val="100000"/>
              </a:lnSpc>
              <a:spcBef>
                <a:spcPts val="0"/>
              </a:spcBef>
              <a:spcAft>
                <a:spcPts val="2400"/>
              </a:spcAft>
              <a:buFont typeface="Wingdings" panose="05000000000000000000" pitchFamily="2" charset="2"/>
              <a:buChar char="Ø"/>
            </a:pPr>
            <a:r>
              <a:rPr lang="en-US">
                <a:solidFill>
                  <a:srgbClr val="40403D"/>
                </a:solidFill>
                <a:latin typeface="Segoe UI" panose="020B0502040204020203" pitchFamily="34" charset="0"/>
                <a:cs typeface="Segoe UI" panose="020B0502040204020203" pitchFamily="34" charset="0"/>
                <a:hlinkClick r:id="rId5"/>
              </a:rPr>
              <a:t>Survey: Highest Priority Needs for Students with Disabilities</a:t>
            </a:r>
            <a:endParaRPr lang="en-US" b="1">
              <a:latin typeface="Segoe UI" panose="020B0502040204020203" pitchFamily="34" charset="0"/>
              <a:cs typeface="Segoe UI" panose="020B0502040204020203" pitchFamily="34" charset="0"/>
              <a:hlinkClick r:id="rId6"/>
            </a:endParaRPr>
          </a:p>
          <a:p>
            <a:pPr marL="914400" indent="-635000">
              <a:lnSpc>
                <a:spcPct val="100000"/>
              </a:lnSpc>
              <a:spcBef>
                <a:spcPts val="0"/>
              </a:spcBef>
              <a:spcAft>
                <a:spcPts val="2400"/>
              </a:spcAft>
              <a:buFont typeface="Wingdings" panose="05000000000000000000" pitchFamily="2" charset="2"/>
              <a:buChar char="Ø"/>
            </a:pPr>
            <a:r>
              <a:rPr lang="en-US">
                <a:latin typeface="Segoe UI" panose="020B0502040204020203" pitchFamily="34" charset="0"/>
                <a:cs typeface="Segoe UI" panose="020B0502040204020203" pitchFamily="34" charset="0"/>
              </a:rPr>
              <a:t>2 minutes or less</a:t>
            </a:r>
          </a:p>
          <a:p>
            <a:pPr marL="914400" indent="-635000">
              <a:lnSpc>
                <a:spcPct val="100000"/>
              </a:lnSpc>
              <a:spcBef>
                <a:spcPts val="0"/>
              </a:spcBef>
              <a:spcAft>
                <a:spcPts val="2400"/>
              </a:spcAft>
              <a:buFont typeface="Wingdings" panose="05000000000000000000" pitchFamily="2" charset="2"/>
              <a:buChar char="Ø"/>
            </a:pPr>
            <a:r>
              <a:rPr lang="en-US">
                <a:latin typeface="Segoe UI" panose="020B0502040204020203" pitchFamily="34" charset="0"/>
                <a:cs typeface="Segoe UI" panose="020B0502040204020203" pitchFamily="34" charset="0"/>
              </a:rPr>
              <a:t>Please complete by May 21, 2021</a:t>
            </a:r>
          </a:p>
        </p:txBody>
      </p:sp>
    </p:spTree>
    <p:extLst>
      <p:ext uri="{BB962C8B-B14F-4D97-AF65-F5344CB8AC3E}">
        <p14:creationId xmlns:p14="http://schemas.microsoft.com/office/powerpoint/2010/main" val="4052892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9AED3FA-0EA8-4E96-8170-2F6219C9AC6F}"/>
              </a:ext>
            </a:extLst>
          </p:cNvPr>
          <p:cNvSpPr>
            <a:spLocks noGrp="1"/>
          </p:cNvSpPr>
          <p:nvPr>
            <p:ph type="title"/>
          </p:nvPr>
        </p:nvSpPr>
        <p:spPr>
          <a:xfrm>
            <a:off x="614082" y="114113"/>
            <a:ext cx="10515600" cy="1325563"/>
          </a:xfrm>
        </p:spPr>
        <p:txBody>
          <a:bodyPr/>
          <a:lstStyle/>
          <a:p>
            <a:r>
              <a:rPr lang="en-US">
                <a:latin typeface="Segoe UI" panose="020B0502040204020203" pitchFamily="34" charset="0"/>
                <a:cs typeface="Segoe UI" panose="020B0502040204020203" pitchFamily="34" charset="0"/>
              </a:rPr>
              <a:t>Framing Today’s Discussion</a:t>
            </a:r>
          </a:p>
        </p:txBody>
      </p:sp>
      <p:sp>
        <p:nvSpPr>
          <p:cNvPr id="4" name="Slide Number Placeholder 3">
            <a:extLst>
              <a:ext uri="{FF2B5EF4-FFF2-40B4-BE49-F238E27FC236}">
                <a16:creationId xmlns:a16="http://schemas.microsoft.com/office/drawing/2014/main" id="{FE822F80-D12F-47DD-B9BE-8068FB5E459F}"/>
              </a:ex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7</a:t>
            </a:fld>
            <a:endParaRPr lang="en-US"/>
          </a:p>
        </p:txBody>
      </p:sp>
      <p:sp>
        <p:nvSpPr>
          <p:cNvPr id="3" name="Text Placeholder 2">
            <a:extLst>
              <a:ext uri="{FF2B5EF4-FFF2-40B4-BE49-F238E27FC236}">
                <a16:creationId xmlns:a16="http://schemas.microsoft.com/office/drawing/2014/main" id="{DF91D332-084A-4357-96E2-C70CAAD8CED6}"/>
              </a:ext>
            </a:extLst>
          </p:cNvPr>
          <p:cNvSpPr>
            <a:spLocks noGrp="1"/>
          </p:cNvSpPr>
          <p:nvPr>
            <p:ph type="body" idx="4294967295"/>
          </p:nvPr>
        </p:nvSpPr>
        <p:spPr>
          <a:xfrm>
            <a:off x="555334" y="1512761"/>
            <a:ext cx="10515600" cy="4256088"/>
          </a:xfrm>
        </p:spPr>
        <p:txBody>
          <a:bodyPr/>
          <a:lstStyle/>
          <a:p>
            <a:pPr>
              <a:lnSpc>
                <a:spcPct val="100000"/>
              </a:lnSpc>
              <a:spcBef>
                <a:spcPts val="0"/>
              </a:spcBef>
              <a:spcAft>
                <a:spcPts val="1800"/>
              </a:spcAft>
              <a:buFont typeface="Wingdings"/>
              <a:buChar char="v"/>
            </a:pPr>
            <a:r>
              <a:rPr lang="en-US" sz="2400">
                <a:latin typeface="Segoe UI"/>
                <a:cs typeface="Segoe UI"/>
              </a:rPr>
              <a:t>We acknowledge the efforts, challenges and successes of educators, students, and families during the COVID pandemic.</a:t>
            </a:r>
          </a:p>
          <a:p>
            <a:pPr>
              <a:lnSpc>
                <a:spcPct val="100000"/>
              </a:lnSpc>
              <a:spcBef>
                <a:spcPts val="0"/>
              </a:spcBef>
              <a:spcAft>
                <a:spcPts val="1800"/>
              </a:spcAft>
              <a:buFont typeface="Wingdings"/>
              <a:buChar char="v"/>
            </a:pPr>
            <a:r>
              <a:rPr lang="en-US" sz="2400">
                <a:latin typeface="Segoe UI"/>
                <a:cs typeface="Segoe UI"/>
              </a:rPr>
              <a:t>Recovery services and transition recovery services are a frequent topic of questions from families and districts and the basis for multiple state complaints and due process hearings.</a:t>
            </a:r>
          </a:p>
          <a:p>
            <a:pPr>
              <a:lnSpc>
                <a:spcPct val="100000"/>
              </a:lnSpc>
              <a:spcBef>
                <a:spcPts val="0"/>
              </a:spcBef>
              <a:spcAft>
                <a:spcPts val="1800"/>
              </a:spcAft>
              <a:buFont typeface="Wingdings"/>
              <a:buChar char="v"/>
            </a:pPr>
            <a:r>
              <a:rPr lang="en-US" sz="2400">
                <a:latin typeface="Segoe UI"/>
                <a:cs typeface="Segoe UI"/>
              </a:rPr>
              <a:t>This presentation is meant to be comprehensive in nature, and the inclusion of information, strategies, and examples is not meant to imply that districts are unaware or not already developing/implementing plans to address these needs.</a:t>
            </a:r>
          </a:p>
        </p:txBody>
      </p:sp>
    </p:spTree>
    <p:extLst>
      <p:ext uri="{BB962C8B-B14F-4D97-AF65-F5344CB8AC3E}">
        <p14:creationId xmlns:p14="http://schemas.microsoft.com/office/powerpoint/2010/main" val="1620579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74" name="Google Shape;474;p68">
            <a:extLst>
              <a:ext uri="{C183D7F6-B498-43B3-948B-1728B52AA6E4}">
                <adec:decorative xmlns:adec="http://schemas.microsoft.com/office/drawing/2017/decorative" val="1"/>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40403D"/>
              </a:buClr>
              <a:buSzPts val="1600"/>
              <a:buFont typeface="Quattrocento Sans"/>
              <a:buNone/>
              <a:tabLst/>
              <a:defRPr/>
            </a:pPr>
            <a:fld id="{00000000-1234-1234-1234-123412341234}" type="slidenum">
              <a:rPr kumimoji="0" lang="en-US" sz="1600" b="0" i="0" u="none" strike="noStrike" kern="0" cap="none" spc="0" normalizeH="0" baseline="0" noProof="0">
                <a:ln>
                  <a:noFill/>
                </a:ln>
                <a:solidFill>
                  <a:srgbClr val="40403D"/>
                </a:solidFill>
                <a:effectLst/>
                <a:uLnTx/>
                <a:uFillTx/>
                <a:latin typeface="Quattrocento Sans"/>
                <a:sym typeface="Quattrocento Sans"/>
              </a:rPr>
              <a:pPr marL="0" marR="0" lvl="0" indent="0" algn="l" defTabSz="914400" rtl="0" eaLnBrk="1" fontAlgn="auto" latinLnBrk="0" hangingPunct="1">
                <a:lnSpc>
                  <a:spcPct val="100000"/>
                </a:lnSpc>
                <a:spcBef>
                  <a:spcPts val="0"/>
                </a:spcBef>
                <a:spcAft>
                  <a:spcPts val="0"/>
                </a:spcAft>
                <a:buClr>
                  <a:srgbClr val="40403D"/>
                </a:buClr>
                <a:buSzPts val="1600"/>
                <a:buFont typeface="Quattrocento Sans"/>
                <a:buNone/>
                <a:tabLst/>
                <a:defRPr/>
              </a:pPr>
              <a:t>8</a:t>
            </a:fld>
            <a:endParaRPr kumimoji="0" sz="1600" b="0" i="0" u="none" strike="noStrike" kern="0" cap="none" spc="0" normalizeH="0" baseline="0" noProof="0">
              <a:ln>
                <a:noFill/>
              </a:ln>
              <a:solidFill>
                <a:srgbClr val="40403D"/>
              </a:solidFill>
              <a:effectLst/>
              <a:uLnTx/>
              <a:uFillTx/>
              <a:latin typeface="Quattrocento Sans"/>
              <a:sym typeface="Quattrocento Sans"/>
            </a:endParaRPr>
          </a:p>
        </p:txBody>
      </p:sp>
      <p:sp>
        <p:nvSpPr>
          <p:cNvPr id="472" name="Google Shape;472;p68"/>
          <p:cNvSpPr txBox="1">
            <a:spLocks noGrp="1"/>
          </p:cNvSpPr>
          <p:nvPr>
            <p:ph type="title"/>
          </p:nvPr>
        </p:nvSpPr>
        <p:spPr>
          <a:xfrm>
            <a:off x="374737" y="158542"/>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800"/>
              <a:buFont typeface="Quattrocento Sans"/>
              <a:buNone/>
            </a:pPr>
            <a:r>
              <a:rPr lang="en-US" sz="4800"/>
              <a:t>Charting Our Path:</a:t>
            </a:r>
            <a:endParaRPr/>
          </a:p>
        </p:txBody>
      </p:sp>
      <p:sp>
        <p:nvSpPr>
          <p:cNvPr id="473" name="Google Shape;473;p68"/>
          <p:cNvSpPr txBox="1">
            <a:spLocks noGrp="1"/>
          </p:cNvSpPr>
          <p:nvPr>
            <p:ph type="body" idx="4294967295"/>
          </p:nvPr>
        </p:nvSpPr>
        <p:spPr>
          <a:xfrm>
            <a:off x="225583" y="1609130"/>
            <a:ext cx="10871042" cy="4571046"/>
          </a:xfrm>
          <a:prstGeom prst="rect">
            <a:avLst/>
          </a:prstGeom>
          <a:noFill/>
          <a:ln>
            <a:noFill/>
          </a:ln>
        </p:spPr>
        <p:txBody>
          <a:bodyPr spcFirstLastPara="1" wrap="square" lIns="91425" tIns="45700" rIns="91425" bIns="45700" anchor="t" anchorCtr="0">
            <a:noAutofit/>
          </a:bodyPr>
          <a:lstStyle/>
          <a:p>
            <a:pPr marL="914400" lvl="0" indent="-533400" algn="l" rtl="0">
              <a:lnSpc>
                <a:spcPct val="100000"/>
              </a:lnSpc>
              <a:spcBef>
                <a:spcPts val="0"/>
              </a:spcBef>
              <a:spcAft>
                <a:spcPts val="3600"/>
              </a:spcAft>
              <a:buSzPct val="100000"/>
              <a:buFont typeface="Quattrocento Sans"/>
              <a:buChar char="❏"/>
            </a:pPr>
            <a:r>
              <a:rPr lang="en-US" sz="3600"/>
              <a:t>Recovery Services Overview</a:t>
            </a:r>
          </a:p>
          <a:p>
            <a:pPr marL="914400" lvl="0" indent="-533400" algn="l" rtl="0">
              <a:lnSpc>
                <a:spcPct val="100000"/>
              </a:lnSpc>
              <a:spcBef>
                <a:spcPts val="0"/>
              </a:spcBef>
              <a:spcAft>
                <a:spcPts val="3600"/>
              </a:spcAft>
              <a:buSzPct val="100000"/>
              <a:buFont typeface="Quattrocento Sans"/>
              <a:buChar char="❏"/>
            </a:pPr>
            <a:r>
              <a:rPr lang="en-US" sz="3600"/>
              <a:t>Transition Recovery Services</a:t>
            </a:r>
          </a:p>
          <a:p>
            <a:pPr marL="914400" lvl="0" indent="-533400" algn="l" rtl="0">
              <a:lnSpc>
                <a:spcPct val="100000"/>
              </a:lnSpc>
              <a:spcBef>
                <a:spcPts val="0"/>
              </a:spcBef>
              <a:spcAft>
                <a:spcPts val="3600"/>
              </a:spcAft>
              <a:buSzPct val="100000"/>
              <a:buFont typeface="Quattrocento Sans"/>
              <a:buChar char="❏"/>
            </a:pPr>
            <a:r>
              <a:rPr lang="en-US" sz="3600"/>
              <a:t>Services, Collaboration &amp; Documentation</a:t>
            </a:r>
          </a:p>
          <a:p>
            <a:pPr marL="914400" lvl="0" indent="-533400" algn="l" rtl="0">
              <a:lnSpc>
                <a:spcPct val="100000"/>
              </a:lnSpc>
              <a:spcBef>
                <a:spcPts val="0"/>
              </a:spcBef>
              <a:spcAft>
                <a:spcPts val="3600"/>
              </a:spcAft>
              <a:buSzPct val="100000"/>
              <a:buFont typeface="Quattrocento Sans"/>
              <a:buChar char="❏"/>
            </a:pPr>
            <a:r>
              <a:rPr lang="en-US" sz="3600"/>
              <a:t>Timeline, Questions &amp; Next Steps</a:t>
            </a:r>
          </a:p>
          <a:p>
            <a:pPr marL="1371600" lvl="1" indent="-533400">
              <a:lnSpc>
                <a:spcPct val="100000"/>
              </a:lnSpc>
              <a:spcBef>
                <a:spcPts val="0"/>
              </a:spcBef>
              <a:spcAft>
                <a:spcPts val="3600"/>
              </a:spcAft>
              <a:buSzPts val="3900"/>
              <a:buFont typeface="Wingdings" panose="05000000000000000000" pitchFamily="2" charset="2"/>
              <a:buChar char="§"/>
            </a:pPr>
            <a:endParaRPr lang="en-US" sz="3600"/>
          </a:p>
          <a:p>
            <a:pPr marL="0" lvl="0" indent="0" algn="l" rtl="0">
              <a:lnSpc>
                <a:spcPct val="100000"/>
              </a:lnSpc>
              <a:spcBef>
                <a:spcPts val="600"/>
              </a:spcBef>
              <a:spcAft>
                <a:spcPts val="3600"/>
              </a:spcAft>
              <a:buNone/>
            </a:pPr>
            <a:endParaRPr lang="en-US" sz="3600"/>
          </a:p>
        </p:txBody>
      </p:sp>
      <p:pic>
        <p:nvPicPr>
          <p:cNvPr id="2050" name="Picture 2" descr="Isometric location map">
            <a:extLst>
              <a:ext uri="{FF2B5EF4-FFF2-40B4-BE49-F238E27FC236}">
                <a16:creationId xmlns:a16="http://schemas.microsoft.com/office/drawing/2014/main" id="{1A3CFB8A-EDFC-4221-889C-7711759752F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347" b="17672"/>
          <a:stretch/>
        </p:blipFill>
        <p:spPr bwMode="auto">
          <a:xfrm>
            <a:off x="7910286" y="235298"/>
            <a:ext cx="4056131" cy="25545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70CEC-A2A6-494C-A196-1EA7AC2A594A}"/>
              </a:ext>
            </a:extLst>
          </p:cNvPr>
          <p:cNvSpPr>
            <a:spLocks noGrp="1"/>
          </p:cNvSpPr>
          <p:nvPr>
            <p:ph type="title"/>
          </p:nvPr>
        </p:nvSpPr>
        <p:spPr>
          <a:xfrm>
            <a:off x="838200" y="365126"/>
            <a:ext cx="10515600" cy="722270"/>
          </a:xfrm>
        </p:spPr>
        <p:txBody>
          <a:bodyPr>
            <a:normAutofit fontScale="90000"/>
          </a:bodyPr>
          <a:lstStyle/>
          <a:p>
            <a:r>
              <a:rPr lang="en-US">
                <a:latin typeface="Segoe UI"/>
                <a:cs typeface="Segoe UI"/>
              </a:rPr>
              <a:t>IEP Recovery Service Decisions Layer on to LEA's Recovery Plans</a:t>
            </a:r>
            <a:endParaRPr lang="en-US">
              <a:highlight>
                <a:srgbClr val="FFFF00"/>
              </a:highlight>
              <a:latin typeface="Segoe UI"/>
            </a:endParaRPr>
          </a:p>
        </p:txBody>
      </p:sp>
      <p:sp>
        <p:nvSpPr>
          <p:cNvPr id="6" name="Slide Number Placeholder 5">
            <a:extLst>
              <a:ext uri="{FF2B5EF4-FFF2-40B4-BE49-F238E27FC236}">
                <a16:creationId xmlns:a16="http://schemas.microsoft.com/office/drawing/2014/main" id="{C1446649-4CAA-4097-99CC-9AA90FCBF67C}"/>
              </a:ext>
              <a:ext uri="{C183D7F6-B498-43B3-948B-1728B52AA6E4}">
                <adec:decorative xmlns:adec="http://schemas.microsoft.com/office/drawing/2017/decorative" val="1"/>
              </a:ext>
            </a:extLst>
          </p:cNvPr>
          <p:cNvSpPr>
            <a:spLocks noGrp="1"/>
          </p:cNvSpPr>
          <p:nvPr>
            <p:ph type="sldNum"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sym typeface="Quattrocento San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600" b="0" i="0" u="none" strike="noStrike" kern="1200" cap="none" spc="0" normalizeH="0" baseline="0" noProof="0">
              <a:ln>
                <a:noFill/>
              </a:ln>
              <a:solidFill>
                <a:srgbClr val="40403D"/>
              </a:solidFill>
              <a:effectLst/>
              <a:uLnTx/>
              <a:uFillTx/>
              <a:latin typeface="Segoe UI"/>
              <a:ea typeface="+mn-ea"/>
              <a:cs typeface="+mn-cs"/>
              <a:sym typeface="Quattrocento Sans"/>
            </a:endParaRPr>
          </a:p>
        </p:txBody>
      </p:sp>
      <p:sp>
        <p:nvSpPr>
          <p:cNvPr id="3" name="Content Placeholder 2">
            <a:extLst>
              <a:ext uri="{FF2B5EF4-FFF2-40B4-BE49-F238E27FC236}">
                <a16:creationId xmlns:a16="http://schemas.microsoft.com/office/drawing/2014/main" id="{3530AE32-771B-461D-8CFA-64E97C8242B7}"/>
              </a:ext>
            </a:extLst>
          </p:cNvPr>
          <p:cNvSpPr>
            <a:spLocks noGrp="1"/>
          </p:cNvSpPr>
          <p:nvPr>
            <p:ph idx="4294967295"/>
          </p:nvPr>
        </p:nvSpPr>
        <p:spPr>
          <a:xfrm>
            <a:off x="459874" y="1660358"/>
            <a:ext cx="3739146" cy="4536176"/>
          </a:xfrm>
        </p:spPr>
        <p:txBody>
          <a:bodyPr vert="horz" lIns="91440" tIns="45720" rIns="91440" bIns="45720" rtlCol="0" anchor="t">
            <a:noAutofit/>
          </a:bodyPr>
          <a:lstStyle/>
          <a:p>
            <a:pPr marL="465138" indent="-465138">
              <a:lnSpc>
                <a:spcPct val="100000"/>
              </a:lnSpc>
              <a:spcBef>
                <a:spcPts val="0"/>
              </a:spcBef>
              <a:spcAft>
                <a:spcPts val="1800"/>
              </a:spcAft>
              <a:buFont typeface="Wingdings" panose="05000000000000000000" pitchFamily="2" charset="2"/>
              <a:buChar char="v"/>
            </a:pPr>
            <a:r>
              <a:rPr lang="en-US" sz="2000">
                <a:ea typeface="+mn-lt"/>
                <a:cs typeface="+mn-lt"/>
              </a:rPr>
              <a:t>Guidance link: </a:t>
            </a:r>
            <a:r>
              <a:rPr lang="en-US" sz="2000">
                <a:hlinkClick r:id="rId3"/>
              </a:rPr>
              <a:t>Academic and Student Well Being Recovery Plan: Planning Guide 2021</a:t>
            </a:r>
            <a:endParaRPr lang="en-US" sz="2000"/>
          </a:p>
          <a:p>
            <a:pPr marL="465138" indent="-465138">
              <a:lnSpc>
                <a:spcPct val="100000"/>
              </a:lnSpc>
              <a:spcBef>
                <a:spcPts val="0"/>
              </a:spcBef>
              <a:spcAft>
                <a:spcPts val="1800"/>
              </a:spcAft>
              <a:buFont typeface="Wingdings" panose="05000000000000000000" pitchFamily="2" charset="2"/>
              <a:buChar char="v"/>
            </a:pPr>
            <a:r>
              <a:rPr lang="en-US" sz="2000">
                <a:ea typeface="+mn-lt"/>
                <a:cs typeface="+mn-lt"/>
              </a:rPr>
              <a:t>Two laws* require LEAs to submit an Academic and Student Wellbeing Recovery Plan to OSPI by June 1, 2021, to be eligible to receive Secondary School Emergency Relief (ESSER III) funds</a:t>
            </a:r>
          </a:p>
        </p:txBody>
      </p:sp>
      <p:graphicFrame>
        <p:nvGraphicFramePr>
          <p:cNvPr id="7" name="Diagram 6" descr="An infographic of a yellow triangle and information about the OSPI Academic and Student Wellbeing Recovery Plans and individual recovery services for students with disabilities.">
            <a:extLst>
              <a:ext uri="{FF2B5EF4-FFF2-40B4-BE49-F238E27FC236}">
                <a16:creationId xmlns:a16="http://schemas.microsoft.com/office/drawing/2014/main" id="{C53D1119-D4D4-42DF-848C-8DAA0DC6AE4C}"/>
              </a:ext>
            </a:extLst>
          </p:cNvPr>
          <p:cNvGraphicFramePr/>
          <p:nvPr>
            <p:extLst>
              <p:ext uri="{D42A27DB-BD31-4B8C-83A1-F6EECF244321}">
                <p14:modId xmlns:p14="http://schemas.microsoft.com/office/powerpoint/2010/main" val="878951224"/>
              </p:ext>
            </p:extLst>
          </p:nvPr>
        </p:nvGraphicFramePr>
        <p:xfrm>
          <a:off x="4382169" y="878114"/>
          <a:ext cx="7809831" cy="51017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a:extLst>
              <a:ext uri="{FF2B5EF4-FFF2-40B4-BE49-F238E27FC236}">
                <a16:creationId xmlns:a16="http://schemas.microsoft.com/office/drawing/2014/main" id="{668E866B-6B59-4857-8D8B-7120EA622CE9}"/>
              </a:ext>
            </a:extLst>
          </p:cNvPr>
          <p:cNvSpPr txBox="1"/>
          <p:nvPr/>
        </p:nvSpPr>
        <p:spPr>
          <a:xfrm>
            <a:off x="3393613" y="6191268"/>
            <a:ext cx="7844590" cy="600164"/>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1" u="none" strike="noStrike" kern="1200" cap="none" spc="0" normalizeH="0" baseline="0" noProof="0">
                <a:ln>
                  <a:noFill/>
                </a:ln>
                <a:solidFill>
                  <a:srgbClr val="40403D"/>
                </a:solidFill>
                <a:effectLst/>
                <a:uLnTx/>
                <a:uFillTx/>
                <a:latin typeface="Segoe UI"/>
                <a:ea typeface="+mn-ea"/>
                <a:cs typeface="+mn-cs"/>
              </a:rPr>
              <a:t>Federal Law: American Rescue Plan Elementary and Secondary School Emergency Relief (ARP ESSER) Fund under the American Rescue Plan (ARP) Act of 2021, Public Law 117-2.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1" u="none" strike="noStrike" kern="1200" cap="none" spc="0" normalizeH="0" baseline="0" noProof="0">
                <a:ln>
                  <a:noFill/>
                </a:ln>
                <a:solidFill>
                  <a:srgbClr val="40403D"/>
                </a:solidFill>
                <a:effectLst/>
                <a:uLnTx/>
                <a:uFillTx/>
                <a:latin typeface="Segoe UI"/>
                <a:ea typeface="+mn-ea"/>
                <a:cs typeface="+mn-cs"/>
              </a:rPr>
              <a:t>Washington State Law: LEA Academic and Student Well-being Recovery Plan (House Bill 1368; Sec. 12 [2021]).</a:t>
            </a:r>
          </a:p>
        </p:txBody>
      </p:sp>
      <p:sp>
        <p:nvSpPr>
          <p:cNvPr id="8" name="Arrow: Right 7">
            <a:extLst>
              <a:ext uri="{FF2B5EF4-FFF2-40B4-BE49-F238E27FC236}">
                <a16:creationId xmlns:a16="http://schemas.microsoft.com/office/drawing/2014/main" id="{26D1B17E-3D79-490E-84A3-5E836C228087}"/>
              </a:ext>
              <a:ext uri="{C183D7F6-B498-43B3-948B-1728B52AA6E4}">
                <adec:decorative xmlns:adec="http://schemas.microsoft.com/office/drawing/2017/decorative" val="1"/>
              </a:ext>
            </a:extLst>
          </p:cNvPr>
          <p:cNvSpPr/>
          <p:nvPr/>
        </p:nvSpPr>
        <p:spPr>
          <a:xfrm>
            <a:off x="4399543" y="3560784"/>
            <a:ext cx="2096171" cy="493295"/>
          </a:xfrm>
          <a:prstGeom prst="rightArrow">
            <a:avLst/>
          </a:prstGeom>
          <a:solidFill>
            <a:schemeClr val="accent1">
              <a:lumMod val="20000"/>
              <a:lumOff val="80000"/>
            </a:schemeClr>
          </a:solidFill>
          <a:ln w="38100">
            <a:solidFill>
              <a:srgbClr val="FFC000"/>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3D"/>
              </a:solidFill>
              <a:effectLst/>
              <a:uLnTx/>
              <a:uFillTx/>
              <a:latin typeface="Segoe UI"/>
              <a:ea typeface="+mn-ea"/>
              <a:cs typeface="+mn-cs"/>
            </a:endParaRPr>
          </a:p>
        </p:txBody>
      </p:sp>
      <p:pic>
        <p:nvPicPr>
          <p:cNvPr id="10" name="Graphic 9">
            <a:extLst>
              <a:ext uri="{FF2B5EF4-FFF2-40B4-BE49-F238E27FC236}">
                <a16:creationId xmlns:a16="http://schemas.microsoft.com/office/drawing/2014/main" id="{0FB8284B-47EA-454A-9D1E-59B8C3C2B9FE}"/>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678863" y="3367388"/>
            <a:ext cx="634480" cy="634480"/>
          </a:xfrm>
          <a:prstGeom prst="rect">
            <a:avLst/>
          </a:prstGeom>
        </p:spPr>
      </p:pic>
      <p:pic>
        <p:nvPicPr>
          <p:cNvPr id="12" name="Graphic 11">
            <a:extLst>
              <a:ext uri="{FF2B5EF4-FFF2-40B4-BE49-F238E27FC236}">
                <a16:creationId xmlns:a16="http://schemas.microsoft.com/office/drawing/2014/main" id="{5F4260B2-3648-4FAC-ADB7-DEC3B8C570A5}"/>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21529" y="1748148"/>
            <a:ext cx="491814" cy="491814"/>
          </a:xfrm>
          <a:prstGeom prst="rect">
            <a:avLst/>
          </a:prstGeom>
        </p:spPr>
      </p:pic>
    </p:spTree>
    <p:extLst>
      <p:ext uri="{BB962C8B-B14F-4D97-AF65-F5344CB8AC3E}">
        <p14:creationId xmlns:p14="http://schemas.microsoft.com/office/powerpoint/2010/main" val="1571312925"/>
      </p:ext>
    </p:extLst>
  </p:cSld>
  <p:clrMapOvr>
    <a:masterClrMapping/>
  </p:clrMapOvr>
</p:sld>
</file>

<file path=ppt/theme/theme1.xml><?xml version="1.0" encoding="utf-8"?>
<a:theme xmlns:a="http://schemas.openxmlformats.org/drawingml/2006/main" name="Office Theme">
  <a:themeElements>
    <a:clrScheme name="Custom 8">
      <a:dk1>
        <a:srgbClr val="40403D"/>
      </a:dk1>
      <a:lt1>
        <a:srgbClr val="F7F5EB"/>
      </a:lt1>
      <a:dk2>
        <a:srgbClr val="40403D"/>
      </a:dk2>
      <a:lt2>
        <a:srgbClr val="F7F5EB"/>
      </a:lt2>
      <a:accent1>
        <a:srgbClr val="FBC639"/>
      </a:accent1>
      <a:accent2>
        <a:srgbClr val="0D5761"/>
      </a:accent2>
      <a:accent3>
        <a:srgbClr val="8CB5AB"/>
      </a:accent3>
      <a:accent4>
        <a:srgbClr val="68829E"/>
      </a:accent4>
      <a:accent5>
        <a:srgbClr val="6FB5BF"/>
      </a:accent5>
      <a:accent6>
        <a:srgbClr val="626D71"/>
      </a:accent6>
      <a:hlink>
        <a:srgbClr val="0070C0"/>
      </a:hlink>
      <a:folHlink>
        <a:srgbClr val="C490AA"/>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itle Slides">
  <a:themeElements>
    <a:clrScheme name="Custom 7">
      <a:dk1>
        <a:srgbClr val="40403D"/>
      </a:dk1>
      <a:lt1>
        <a:srgbClr val="F7F5EB"/>
      </a:lt1>
      <a:dk2>
        <a:srgbClr val="40403D"/>
      </a:dk2>
      <a:lt2>
        <a:srgbClr val="F7F5EB"/>
      </a:lt2>
      <a:accent1>
        <a:srgbClr val="0D5761"/>
      </a:accent1>
      <a:accent2>
        <a:srgbClr val="8CB5AB"/>
      </a:accent2>
      <a:accent3>
        <a:srgbClr val="68829E"/>
      </a:accent3>
      <a:accent4>
        <a:srgbClr val="6FB5BF"/>
      </a:accent4>
      <a:accent5>
        <a:srgbClr val="626D71"/>
      </a:accent5>
      <a:accent6>
        <a:srgbClr val="68829E"/>
      </a:accent6>
      <a:hlink>
        <a:srgbClr val="0070C0"/>
      </a:hlink>
      <a:folHlink>
        <a:srgbClr val="C490A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SPI New Palette">
      <a:dk1>
        <a:srgbClr val="40403D"/>
      </a:dk1>
      <a:lt1>
        <a:srgbClr val="F7F5EB"/>
      </a:lt1>
      <a:dk2>
        <a:srgbClr val="40403D"/>
      </a:dk2>
      <a:lt2>
        <a:srgbClr val="F7F5EB"/>
      </a:lt2>
      <a:accent1>
        <a:srgbClr val="FBC639"/>
      </a:accent1>
      <a:accent2>
        <a:srgbClr val="0D5761"/>
      </a:accent2>
      <a:accent3>
        <a:srgbClr val="8CB5AB"/>
      </a:accent3>
      <a:accent4>
        <a:srgbClr val="68829E"/>
      </a:accent4>
      <a:accent5>
        <a:srgbClr val="6FB5BF"/>
      </a:accent5>
      <a:accent6>
        <a:srgbClr val="626D71"/>
      </a:accent6>
      <a:hlink>
        <a:srgbClr val="68829E"/>
      </a:hlink>
      <a:folHlink>
        <a:srgbClr val="C490A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FDE9A79CABB504F9298A94928D08125" ma:contentTypeVersion="1" ma:contentTypeDescription="Create a new document." ma:contentTypeScope="" ma:versionID="7c06e61c39eafb3624237f99f3534577">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CAB4D3AE-6630-4311-824A-E112BCE65A14}">
  <ds:schemaRefs>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48C3029-1FA2-4406-860F-06D2059660F3}">
  <ds:schemaRefs>
    <ds:schemaRef ds:uri="http://schemas.microsoft.com/sharepoint/v3/contenttype/forms"/>
  </ds:schemaRefs>
</ds:datastoreItem>
</file>

<file path=customXml/itemProps3.xml><?xml version="1.0" encoding="utf-8"?>
<ds:datastoreItem xmlns:ds="http://schemas.openxmlformats.org/officeDocument/2006/customXml" ds:itemID="{1CF67784-D90B-4416-9BE5-C88ECF5059A2}">
  <ds:schemaRefs>
    <ds:schemaRef ds:uri="http://schemas.microsoft.com/office/2006/documentManagement/types"/>
    <ds:schemaRef ds:uri="http://schemas.openxmlformats.org/package/2006/metadata/core-properties"/>
    <ds:schemaRef ds:uri="http://purl.org/dc/terms/"/>
    <ds:schemaRef ds:uri="http://www.w3.org/XML/1998/namespace"/>
    <ds:schemaRef ds:uri="http://schemas.microsoft.com/office/infopath/2007/PartnerControls"/>
    <ds:schemaRef ds:uri="http://schemas.microsoft.com/office/2006/metadata/properties"/>
    <ds:schemaRef ds:uri="http://purl.org/dc/elements/1.1/"/>
    <ds:schemaRef ds:uri="http://schemas.microsoft.com/sharepoint/v3"/>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20</TotalTime>
  <Words>4650</Words>
  <Application>Microsoft Office PowerPoint</Application>
  <PresentationFormat>Widescreen</PresentationFormat>
  <Paragraphs>399</Paragraphs>
  <Slides>34</Slides>
  <Notes>34</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34</vt:i4>
      </vt:variant>
    </vt:vector>
  </HeadingPairs>
  <TitlesOfParts>
    <vt:vector size="47" baseType="lpstr">
      <vt:lpstr>Arial</vt:lpstr>
      <vt:lpstr>Calibri</vt:lpstr>
      <vt:lpstr>Encode Sans Condensed Thin</vt:lpstr>
      <vt:lpstr>Merriweather Sans</vt:lpstr>
      <vt:lpstr>Open Sans</vt:lpstr>
      <vt:lpstr>Open Sans Light</vt:lpstr>
      <vt:lpstr>Quattrocento Sans</vt:lpstr>
      <vt:lpstr>Segoe UI</vt:lpstr>
      <vt:lpstr>Symbol</vt:lpstr>
      <vt:lpstr>Wingdings</vt:lpstr>
      <vt:lpstr>Office Theme</vt:lpstr>
      <vt:lpstr>1_Title Slides</vt:lpstr>
      <vt:lpstr>2_Office Theme</vt:lpstr>
      <vt:lpstr>Welcome</vt:lpstr>
      <vt:lpstr>Land Acknowledgement </vt:lpstr>
      <vt:lpstr>Cultural Acknowledgment</vt:lpstr>
      <vt:lpstr>Transition Recovery Services for Students with an IEP</vt:lpstr>
      <vt:lpstr>Today’s Presenters</vt:lpstr>
      <vt:lpstr>We want to hear your voice!</vt:lpstr>
      <vt:lpstr>Framing Today’s Discussion</vt:lpstr>
      <vt:lpstr>Charting Our Path:</vt:lpstr>
      <vt:lpstr>IEP Recovery Service Decisions Layer on to LEA's Recovery Plans</vt:lpstr>
      <vt:lpstr>What are Recovery Services?</vt:lpstr>
      <vt:lpstr>Defining Recovery Services</vt:lpstr>
      <vt:lpstr>Expectations for Recovery Services</vt:lpstr>
      <vt:lpstr>Recommended Timelines for Recovery Services (Now)</vt:lpstr>
      <vt:lpstr>Recommended Timelines for Recovery Services (Next)</vt:lpstr>
      <vt:lpstr>Priorities for Recovery Services</vt:lpstr>
      <vt:lpstr>Priorities for Recovery Services</vt:lpstr>
      <vt:lpstr>Recovery Services Decision Flow Chart</vt:lpstr>
      <vt:lpstr>WA’s Roadmap for Transition Recovery Services</vt:lpstr>
      <vt:lpstr>What are Transition Recovery Services?</vt:lpstr>
      <vt:lpstr>Transition Recovery Expectations</vt:lpstr>
      <vt:lpstr>Defining Transition Recovery Services</vt:lpstr>
      <vt:lpstr>Documenting Transition Recovery Services</vt:lpstr>
      <vt:lpstr>Prior Written Notice for Transition Recovery Services</vt:lpstr>
      <vt:lpstr>Providing Transition Recovery Services</vt:lpstr>
      <vt:lpstr>Potential Barriers to Recovery Services</vt:lpstr>
      <vt:lpstr>Staffing and Transportation</vt:lpstr>
      <vt:lpstr>NEW State Transition-Specific Apportionment Funding</vt:lpstr>
      <vt:lpstr>NEW State Transition-Specific Apportionment Funding (cont.)</vt:lpstr>
      <vt:lpstr>Other Existing and Additional Funding Sources for Recovery Services</vt:lpstr>
      <vt:lpstr>Frequently Asked Questions</vt:lpstr>
      <vt:lpstr>What if parents refused previous offer of services?</vt:lpstr>
      <vt:lpstr>How Can I Learn More?</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Transition Recovery Services for Students with an IEP</dc:title>
  <dc:subject>Transition Recovery</dc:subject>
  <dc:creator>OSPI, Special Education</dc:creator>
  <cp:keywords>transition recovery, special education, students with an IEP, students with disabilities, special education</cp:keywords>
  <cp:lastModifiedBy>Amber O’Donnell</cp:lastModifiedBy>
  <cp:revision>5</cp:revision>
  <dcterms:created xsi:type="dcterms:W3CDTF">2018-07-25T20:53:30Z</dcterms:created>
  <dcterms:modified xsi:type="dcterms:W3CDTF">2021-06-01T16:52:20Z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0x0101002FDE9A79CABB504F9298A94928D08125</vt:lpwstr>
  </property>
</Properties>
</file>