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5" r:id="rId4"/>
    <p:sldMasterId id="2147483753" r:id="rId5"/>
    <p:sldMasterId id="2147483812" r:id="rId6"/>
    <p:sldMasterId id="2147483827" r:id="rId7"/>
    <p:sldMasterId id="2147483839" r:id="rId8"/>
    <p:sldMasterId id="2147483851" r:id="rId9"/>
    <p:sldMasterId id="2147483874" r:id="rId10"/>
  </p:sldMasterIdLst>
  <p:notesMasterIdLst>
    <p:notesMasterId r:id="rId43"/>
  </p:notesMasterIdLst>
  <p:handoutMasterIdLst>
    <p:handoutMasterId r:id="rId44"/>
  </p:handoutMasterIdLst>
  <p:sldIdLst>
    <p:sldId id="387" r:id="rId11"/>
    <p:sldId id="738" r:id="rId12"/>
    <p:sldId id="433" r:id="rId13"/>
    <p:sldId id="726" r:id="rId14"/>
    <p:sldId id="341" r:id="rId15"/>
    <p:sldId id="355" r:id="rId16"/>
    <p:sldId id="311" r:id="rId17"/>
    <p:sldId id="385" r:id="rId18"/>
    <p:sldId id="344" r:id="rId19"/>
    <p:sldId id="343" r:id="rId20"/>
    <p:sldId id="345" r:id="rId21"/>
    <p:sldId id="347" r:id="rId22"/>
    <p:sldId id="350" r:id="rId23"/>
    <p:sldId id="346" r:id="rId24"/>
    <p:sldId id="348" r:id="rId25"/>
    <p:sldId id="349" r:id="rId26"/>
    <p:sldId id="727" r:id="rId27"/>
    <p:sldId id="570" r:id="rId28"/>
    <p:sldId id="562" r:id="rId29"/>
    <p:sldId id="728" r:id="rId30"/>
    <p:sldId id="729" r:id="rId31"/>
    <p:sldId id="569" r:id="rId32"/>
    <p:sldId id="568" r:id="rId33"/>
    <p:sldId id="310" r:id="rId34"/>
    <p:sldId id="730" r:id="rId35"/>
    <p:sldId id="731" r:id="rId36"/>
    <p:sldId id="732" r:id="rId37"/>
    <p:sldId id="735" r:id="rId38"/>
    <p:sldId id="736" r:id="rId39"/>
    <p:sldId id="737" r:id="rId40"/>
    <p:sldId id="468" r:id="rId41"/>
    <p:sldId id="45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F88"/>
    <a:srgbClr val="FFFFFF"/>
    <a:srgbClr val="00602B"/>
    <a:srgbClr val="6DA1D5"/>
    <a:srgbClr val="7DACDA"/>
    <a:srgbClr val="FFF3CD"/>
    <a:srgbClr val="FFCF3C"/>
    <a:srgbClr val="FFEEB7"/>
    <a:srgbClr val="0072C3"/>
    <a:srgbClr val="CAF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autoAdjust="0"/>
    <p:restoredTop sz="70270" autoAdjust="0"/>
  </p:normalViewPr>
  <p:slideViewPr>
    <p:cSldViewPr snapToGrid="0">
      <p:cViewPr varScale="1">
        <p:scale>
          <a:sx n="50" d="100"/>
          <a:sy n="50" d="100"/>
        </p:scale>
        <p:origin x="106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1">
                <a:solidFill>
                  <a:schemeClr val="tx1"/>
                </a:solidFill>
                <a:effectLst/>
              </a:rPr>
              <a:t>Ages 6-21</a:t>
            </a:r>
          </a:p>
        </c:rich>
      </c:tx>
      <c:layout>
        <c:manualLayout>
          <c:xMode val="edge"/>
          <c:yMode val="edge"/>
          <c:x val="0.37876251973538677"/>
          <c:y val="9.752850927410121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979836307001492"/>
          <c:y val="0.19892626517059767"/>
          <c:w val="0.40522533155789703"/>
          <c:h val="0.77809798270893371"/>
        </c:manualLayout>
      </c:layout>
      <c:barChart>
        <c:barDir val="bar"/>
        <c:grouping val="clustered"/>
        <c:varyColors val="0"/>
        <c:ser>
          <c:idx val="0"/>
          <c:order val="0"/>
          <c:tx>
            <c:strRef>
              <c:f>Sheet1!$B$1</c:f>
              <c:strCache>
                <c:ptCount val="1"/>
                <c:pt idx="0">
                  <c:v>Series 2</c:v>
                </c:pt>
              </c:strCache>
            </c:strRef>
          </c:tx>
          <c:spPr>
            <a:solidFill>
              <a:srgbClr val="004C97">
                <a:alpha val="50196"/>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Developmental Delays</c:v>
                </c:pt>
                <c:pt idx="1">
                  <c:v>Emotional/Behavioral Disability</c:v>
                </c:pt>
                <c:pt idx="2">
                  <c:v>Other Health Impairment</c:v>
                </c:pt>
                <c:pt idx="3">
                  <c:v>Specific Learning Disability</c:v>
                </c:pt>
                <c:pt idx="4">
                  <c:v>Intellectual Disability</c:v>
                </c:pt>
                <c:pt idx="5">
                  <c:v>Sensory Impairment</c:v>
                </c:pt>
                <c:pt idx="6">
                  <c:v>Autism</c:v>
                </c:pt>
                <c:pt idx="7">
                  <c:v>Other Disability</c:v>
                </c:pt>
              </c:strCache>
            </c:strRef>
          </c:cat>
          <c:val>
            <c:numRef>
              <c:f>Sheet1!$B$2:$B$9</c:f>
              <c:numCache>
                <c:formatCode>0.0%</c:formatCode>
                <c:ptCount val="8"/>
                <c:pt idx="0">
                  <c:v>6.7000000000000004E-2</c:v>
                </c:pt>
                <c:pt idx="1">
                  <c:v>4.2000000000000003E-2</c:v>
                </c:pt>
                <c:pt idx="2">
                  <c:v>0.20799999999999999</c:v>
                </c:pt>
                <c:pt idx="3">
                  <c:v>0.35799999999999998</c:v>
                </c:pt>
                <c:pt idx="4">
                  <c:v>3.6999999999999998E-2</c:v>
                </c:pt>
                <c:pt idx="5">
                  <c:v>1.0999999999999999E-2</c:v>
                </c:pt>
                <c:pt idx="6">
                  <c:v>0.115</c:v>
                </c:pt>
                <c:pt idx="7">
                  <c:v>0.16200000000000001</c:v>
                </c:pt>
              </c:numCache>
            </c:numRef>
          </c:val>
          <c:extLst>
            <c:ext xmlns:c16="http://schemas.microsoft.com/office/drawing/2014/chart" uri="{C3380CC4-5D6E-409C-BE32-E72D297353CC}">
              <c16:uniqueId val="{00000000-C825-4085-A581-A8980D07CEC4}"/>
            </c:ext>
          </c:extLst>
        </c:ser>
        <c:dLbls>
          <c:dLblPos val="outEnd"/>
          <c:showLegendKey val="0"/>
          <c:showVal val="1"/>
          <c:showCatName val="0"/>
          <c:showSerName val="0"/>
          <c:showPercent val="0"/>
          <c:showBubbleSize val="0"/>
        </c:dLbls>
        <c:gapWidth val="182"/>
        <c:axId val="419940144"/>
        <c:axId val="419940704"/>
      </c:barChart>
      <c:catAx>
        <c:axId val="41994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9940704"/>
        <c:crosses val="autoZero"/>
        <c:auto val="1"/>
        <c:lblAlgn val="ctr"/>
        <c:lblOffset val="100"/>
        <c:noMultiLvlLbl val="0"/>
      </c:catAx>
      <c:valAx>
        <c:axId val="419940704"/>
        <c:scaling>
          <c:orientation val="minMax"/>
          <c:max val="1"/>
        </c:scaling>
        <c:delete val="1"/>
        <c:axPos val="t"/>
        <c:numFmt formatCode="0.0%" sourceLinked="1"/>
        <c:majorTickMark val="out"/>
        <c:minorTickMark val="none"/>
        <c:tickLblPos val="nextTo"/>
        <c:crossAx val="419940144"/>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1">
                <a:solidFill>
                  <a:schemeClr val="tx1"/>
                </a:solidFill>
                <a:effectLst/>
              </a:rPr>
              <a:t>Ages 15-21</a:t>
            </a:r>
            <a:endParaRPr lang="en-US" sz="2400">
              <a:effectLst/>
            </a:endParaRPr>
          </a:p>
        </c:rich>
      </c:tx>
      <c:layout>
        <c:manualLayout>
          <c:xMode val="edge"/>
          <c:yMode val="edge"/>
          <c:x val="0.43151527706184961"/>
          <c:y val="8.007945958323792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979836307001492"/>
          <c:y val="0.19892626517059767"/>
          <c:w val="0.38991000677062942"/>
          <c:h val="0.77809798270893371"/>
        </c:manualLayout>
      </c:layout>
      <c:barChart>
        <c:barDir val="bar"/>
        <c:grouping val="clustered"/>
        <c:varyColors val="0"/>
        <c:ser>
          <c:idx val="0"/>
          <c:order val="0"/>
          <c:tx>
            <c:strRef>
              <c:f>Sheet1!$B$1</c:f>
              <c:strCache>
                <c:ptCount val="1"/>
                <c:pt idx="0">
                  <c:v>Series 1</c:v>
                </c:pt>
              </c:strCache>
            </c:strRef>
          </c:tx>
          <c:spPr>
            <a:solidFill>
              <a:srgbClr val="004C97"/>
            </a:solidFill>
            <a:ln w="12700">
              <a:solidFill>
                <a:schemeClr val="tx1"/>
              </a:solidFill>
            </a:ln>
            <a:effectLst/>
          </c:spPr>
          <c:invertIfNegative val="0"/>
          <c:dPt>
            <c:idx val="2"/>
            <c:invertIfNegative val="0"/>
            <c:bubble3D val="0"/>
            <c:spPr>
              <a:solidFill>
                <a:srgbClr val="004C97"/>
              </a:solidFill>
              <a:ln w="12700">
                <a:solidFill>
                  <a:schemeClr val="tx1"/>
                </a:solidFill>
              </a:ln>
              <a:effectLst/>
            </c:spPr>
            <c:extLst>
              <c:ext xmlns:c16="http://schemas.microsoft.com/office/drawing/2014/chart" uri="{C3380CC4-5D6E-409C-BE32-E72D297353CC}">
                <c16:uniqueId val="{00000005-F759-4762-AEF4-DF66A8649760}"/>
              </c:ext>
            </c:extLst>
          </c:dPt>
          <c:dPt>
            <c:idx val="3"/>
            <c:invertIfNegative val="0"/>
            <c:bubble3D val="0"/>
            <c:spPr>
              <a:solidFill>
                <a:srgbClr val="004C97"/>
              </a:solidFill>
              <a:ln w="12700">
                <a:solidFill>
                  <a:schemeClr val="tx1"/>
                </a:solidFill>
              </a:ln>
              <a:effectLst/>
            </c:spPr>
            <c:extLst>
              <c:ext xmlns:c16="http://schemas.microsoft.com/office/drawing/2014/chart" uri="{C3380CC4-5D6E-409C-BE32-E72D297353CC}">
                <c16:uniqueId val="{00000007-F759-4762-AEF4-DF66A8649760}"/>
              </c:ext>
            </c:extLst>
          </c:dPt>
          <c:dPt>
            <c:idx val="4"/>
            <c:invertIfNegative val="0"/>
            <c:bubble3D val="0"/>
            <c:spPr>
              <a:solidFill>
                <a:srgbClr val="004C97"/>
              </a:solidFill>
              <a:ln w="12700">
                <a:solidFill>
                  <a:schemeClr val="tx1"/>
                </a:solidFill>
              </a:ln>
              <a:effectLst/>
            </c:spPr>
            <c:extLst>
              <c:ext xmlns:c16="http://schemas.microsoft.com/office/drawing/2014/chart" uri="{C3380CC4-5D6E-409C-BE32-E72D297353CC}">
                <c16:uniqueId val="{00000009-F759-4762-AEF4-DF66A8649760}"/>
              </c:ext>
            </c:extLst>
          </c:dPt>
          <c:dPt>
            <c:idx val="5"/>
            <c:invertIfNegative val="0"/>
            <c:bubble3D val="0"/>
            <c:spPr>
              <a:solidFill>
                <a:srgbClr val="004C97"/>
              </a:solidFill>
              <a:ln w="12700">
                <a:solidFill>
                  <a:schemeClr val="tx1"/>
                </a:solidFill>
              </a:ln>
              <a:effectLst/>
            </c:spPr>
            <c:extLst>
              <c:ext xmlns:c16="http://schemas.microsoft.com/office/drawing/2014/chart" uri="{C3380CC4-5D6E-409C-BE32-E72D297353CC}">
                <c16:uniqueId val="{00000007-89D6-4FC8-87F2-860793D73AA8}"/>
              </c:ext>
            </c:extLst>
          </c:dPt>
          <c:dPt>
            <c:idx val="6"/>
            <c:invertIfNegative val="0"/>
            <c:bubble3D val="0"/>
            <c:spPr>
              <a:solidFill>
                <a:srgbClr val="004C97"/>
              </a:solidFill>
              <a:ln w="12700">
                <a:solidFill>
                  <a:schemeClr val="tx1"/>
                </a:solidFill>
              </a:ln>
              <a:effectLst/>
            </c:spPr>
            <c:extLst>
              <c:ext xmlns:c16="http://schemas.microsoft.com/office/drawing/2014/chart" uri="{C3380CC4-5D6E-409C-BE32-E72D297353CC}">
                <c16:uniqueId val="{00000009-89D6-4FC8-87F2-860793D73AA8}"/>
              </c:ext>
            </c:extLst>
          </c:dPt>
          <c:dLbls>
            <c:dLbl>
              <c:idx val="0"/>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B-48A4-A6DD-0405B170619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DD</c:v>
                </c:pt>
                <c:pt idx="1">
                  <c:v>EBD</c:v>
                </c:pt>
                <c:pt idx="2">
                  <c:v>OHI</c:v>
                </c:pt>
                <c:pt idx="3">
                  <c:v>SLD</c:v>
                </c:pt>
                <c:pt idx="4">
                  <c:v>ID</c:v>
                </c:pt>
                <c:pt idx="5">
                  <c:v>SI</c:v>
                </c:pt>
                <c:pt idx="6">
                  <c:v>Autism</c:v>
                </c:pt>
                <c:pt idx="7">
                  <c:v>Other</c:v>
                </c:pt>
              </c:strCache>
            </c:strRef>
          </c:cat>
          <c:val>
            <c:numRef>
              <c:f>Sheet1!$B$2:$B$9</c:f>
              <c:numCache>
                <c:formatCode>0.0%</c:formatCode>
                <c:ptCount val="8"/>
                <c:pt idx="0" formatCode="0.00%">
                  <c:v>0</c:v>
                </c:pt>
                <c:pt idx="1">
                  <c:v>4.8000000000000001E-2</c:v>
                </c:pt>
                <c:pt idx="2">
                  <c:v>0.26500000000000001</c:v>
                </c:pt>
                <c:pt idx="3">
                  <c:v>0.42599999999999999</c:v>
                </c:pt>
                <c:pt idx="4">
                  <c:v>6.4000000000000001E-2</c:v>
                </c:pt>
                <c:pt idx="5">
                  <c:v>1.0999999999999999E-2</c:v>
                </c:pt>
                <c:pt idx="6">
                  <c:v>0.13</c:v>
                </c:pt>
                <c:pt idx="7">
                  <c:v>5.6000000000000001E-2</c:v>
                </c:pt>
              </c:numCache>
            </c:numRef>
          </c:val>
          <c:extLst>
            <c:ext xmlns:c16="http://schemas.microsoft.com/office/drawing/2014/chart" uri="{C3380CC4-5D6E-409C-BE32-E72D297353CC}">
              <c16:uniqueId val="{0000000A-F759-4762-AEF4-DF66A8649760}"/>
            </c:ext>
          </c:extLst>
        </c:ser>
        <c:dLbls>
          <c:dLblPos val="outEnd"/>
          <c:showLegendKey val="0"/>
          <c:showVal val="1"/>
          <c:showCatName val="0"/>
          <c:showSerName val="0"/>
          <c:showPercent val="0"/>
          <c:showBubbleSize val="0"/>
        </c:dLbls>
        <c:gapWidth val="182"/>
        <c:axId val="587823232"/>
        <c:axId val="587823792"/>
      </c:barChart>
      <c:catAx>
        <c:axId val="587823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7823792"/>
        <c:crosses val="autoZero"/>
        <c:auto val="1"/>
        <c:lblAlgn val="ctr"/>
        <c:lblOffset val="100"/>
        <c:noMultiLvlLbl val="0"/>
      </c:catAx>
      <c:valAx>
        <c:axId val="587823792"/>
        <c:scaling>
          <c:orientation val="minMax"/>
          <c:max val="1"/>
        </c:scaling>
        <c:delete val="1"/>
        <c:axPos val="t"/>
        <c:numFmt formatCode="0.00%" sourceLinked="1"/>
        <c:majorTickMark val="out"/>
        <c:minorTickMark val="none"/>
        <c:tickLblPos val="nextTo"/>
        <c:crossAx val="587823232"/>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3208975291011"/>
          <c:y val="2.2741906713479601E-2"/>
          <c:w val="0.65452287282107868"/>
          <c:h val="0.94555766561816135"/>
        </c:manualLayout>
      </c:layout>
      <c:barChart>
        <c:barDir val="bar"/>
        <c:grouping val="clustered"/>
        <c:varyColors val="0"/>
        <c:ser>
          <c:idx val="0"/>
          <c:order val="0"/>
          <c:tx>
            <c:strRef>
              <c:f>Sheet1!$B$1</c:f>
              <c:strCache>
                <c:ptCount val="1"/>
                <c:pt idx="0">
                  <c:v>Series 1</c:v>
                </c:pt>
              </c:strCache>
            </c:strRef>
          </c:tx>
          <c:spPr>
            <a:solidFill>
              <a:schemeClr val="accent1"/>
            </a:solidFill>
            <a:ln w="12700">
              <a:noFill/>
            </a:ln>
            <a:effectLst/>
          </c:spPr>
          <c:invertIfNegative val="0"/>
          <c:dPt>
            <c:idx val="0"/>
            <c:invertIfNegative val="0"/>
            <c:bubble3D val="0"/>
            <c:spPr>
              <a:solidFill>
                <a:srgbClr val="FDB913"/>
              </a:solidFill>
              <a:ln w="12700">
                <a:noFill/>
              </a:ln>
              <a:effectLst/>
            </c:spPr>
            <c:extLst>
              <c:ext xmlns:c16="http://schemas.microsoft.com/office/drawing/2014/chart" uri="{C3380CC4-5D6E-409C-BE32-E72D297353CC}">
                <c16:uniqueId val="{00000001-F759-4762-AEF4-DF66A8649760}"/>
              </c:ext>
            </c:extLst>
          </c:dPt>
          <c:dPt>
            <c:idx val="1"/>
            <c:invertIfNegative val="0"/>
            <c:bubble3D val="0"/>
            <c:spPr>
              <a:solidFill>
                <a:srgbClr val="004C97"/>
              </a:solidFill>
              <a:ln w="12700">
                <a:noFill/>
              </a:ln>
              <a:effectLst/>
            </c:spPr>
            <c:extLst>
              <c:ext xmlns:c16="http://schemas.microsoft.com/office/drawing/2014/chart" uri="{C3380CC4-5D6E-409C-BE32-E72D297353CC}">
                <c16:uniqueId val="{00000003-F759-4762-AEF4-DF66A8649760}"/>
              </c:ext>
            </c:extLst>
          </c:dPt>
          <c:dPt>
            <c:idx val="2"/>
            <c:invertIfNegative val="0"/>
            <c:bubble3D val="0"/>
            <c:spPr>
              <a:solidFill>
                <a:srgbClr val="6CB33F"/>
              </a:solidFill>
              <a:ln w="12700">
                <a:noFill/>
              </a:ln>
              <a:effectLst/>
            </c:spPr>
            <c:extLst>
              <c:ext xmlns:c16="http://schemas.microsoft.com/office/drawing/2014/chart" uri="{C3380CC4-5D6E-409C-BE32-E72D297353CC}">
                <c16:uniqueId val="{00000005-F759-4762-AEF4-DF66A8649760}"/>
              </c:ext>
            </c:extLst>
          </c:dPt>
          <c:dPt>
            <c:idx val="3"/>
            <c:invertIfNegative val="0"/>
            <c:bubble3D val="0"/>
            <c:spPr>
              <a:solidFill>
                <a:srgbClr val="AA0000"/>
              </a:solidFill>
              <a:ln w="12700">
                <a:noFill/>
              </a:ln>
              <a:effectLst/>
            </c:spPr>
            <c:extLst>
              <c:ext xmlns:c16="http://schemas.microsoft.com/office/drawing/2014/chart" uri="{C3380CC4-5D6E-409C-BE32-E72D297353CC}">
                <c16:uniqueId val="{00000007-F759-4762-AEF4-DF66A8649760}"/>
              </c:ext>
            </c:extLst>
          </c:dPt>
          <c:dPt>
            <c:idx val="4"/>
            <c:invertIfNegative val="0"/>
            <c:bubble3D val="0"/>
            <c:spPr>
              <a:solidFill>
                <a:srgbClr val="47C3D3"/>
              </a:solidFill>
              <a:ln w="12700">
                <a:noFill/>
              </a:ln>
              <a:effectLst/>
            </c:spPr>
            <c:extLst>
              <c:ext xmlns:c16="http://schemas.microsoft.com/office/drawing/2014/chart" uri="{C3380CC4-5D6E-409C-BE32-E72D297353CC}">
                <c16:uniqueId val="{00000009-F759-4762-AEF4-DF66A8649760}"/>
              </c:ext>
            </c:extLst>
          </c:dPt>
          <c:dLbls>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Engagement</c:v>
                </c:pt>
                <c:pt idx="1">
                  <c:v>Other Employment</c:v>
                </c:pt>
                <c:pt idx="2">
                  <c:v>Other Education/
Training</c:v>
                </c:pt>
                <c:pt idx="3">
                  <c:v>Competitive Employment</c:v>
                </c:pt>
                <c:pt idx="4">
                  <c:v>Higher Education</c:v>
                </c:pt>
              </c:strCache>
            </c:strRef>
          </c:cat>
          <c:val>
            <c:numRef>
              <c:f>Sheet1!$B$2:$B$6</c:f>
              <c:numCache>
                <c:formatCode>0.0%</c:formatCode>
                <c:ptCount val="5"/>
                <c:pt idx="0">
                  <c:v>0.253</c:v>
                </c:pt>
                <c:pt idx="1">
                  <c:v>0.14000000000000001</c:v>
                </c:pt>
                <c:pt idx="2">
                  <c:v>0.04</c:v>
                </c:pt>
                <c:pt idx="3">
                  <c:v>0.36199999999999999</c:v>
                </c:pt>
                <c:pt idx="4">
                  <c:v>0.20499999999999999</c:v>
                </c:pt>
              </c:numCache>
            </c:numRef>
          </c:val>
          <c:extLst>
            <c:ext xmlns:c16="http://schemas.microsoft.com/office/drawing/2014/chart" uri="{C3380CC4-5D6E-409C-BE32-E72D297353CC}">
              <c16:uniqueId val="{0000000A-F759-4762-AEF4-DF66A8649760}"/>
            </c:ext>
          </c:extLst>
        </c:ser>
        <c:dLbls>
          <c:dLblPos val="outEnd"/>
          <c:showLegendKey val="0"/>
          <c:showVal val="1"/>
          <c:showCatName val="0"/>
          <c:showSerName val="0"/>
          <c:showPercent val="0"/>
          <c:showBubbleSize val="0"/>
        </c:dLbls>
        <c:gapWidth val="52"/>
        <c:axId val="421169888"/>
        <c:axId val="426654464"/>
      </c:barChart>
      <c:catAx>
        <c:axId val="421169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6654464"/>
        <c:crosses val="autoZero"/>
        <c:auto val="1"/>
        <c:lblAlgn val="ctr"/>
        <c:lblOffset val="100"/>
        <c:noMultiLvlLbl val="0"/>
      </c:catAx>
      <c:valAx>
        <c:axId val="426654464"/>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21169888"/>
        <c:crosses val="autoZero"/>
        <c:crossBetween val="between"/>
      </c:valAx>
      <c:spPr>
        <a:noFill/>
        <a:ln>
          <a:noFill/>
        </a:ln>
        <a:effectLst/>
      </c:spPr>
    </c:plotArea>
    <c:plotVisOnly val="1"/>
    <c:dispBlanksAs val="gap"/>
    <c:showDLblsOverMax val="0"/>
  </c:chart>
  <c:spPr>
    <a:noFill/>
    <a:ln>
      <a:noFill/>
    </a:ln>
    <a:effectLst/>
  </c:spPr>
  <c:txPr>
    <a:bodyPr/>
    <a:lstStyle/>
    <a:p>
      <a:pPr>
        <a:defRPr sz="2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5843053389002796E-2"/>
          <c:y val="0.15842577724615001"/>
          <c:w val="0.85345087058595903"/>
          <c:h val="0.72596775903758104"/>
        </c:manualLayout>
      </c:layout>
      <c:barChart>
        <c:barDir val="col"/>
        <c:grouping val="clustered"/>
        <c:varyColors val="0"/>
        <c:ser>
          <c:idx val="0"/>
          <c:order val="0"/>
          <c:tx>
            <c:strRef>
              <c:f>Sheet1!$B$1</c:f>
              <c:strCache>
                <c:ptCount val="1"/>
                <c:pt idx="0">
                  <c:v>Mean</c:v>
                </c:pt>
              </c:strCache>
            </c:strRef>
          </c:tx>
          <c:spPr>
            <a:solidFill>
              <a:schemeClr val="accent4"/>
            </a:solidFill>
            <a:ln>
              <a:noFill/>
            </a:ln>
            <a:effectLst/>
          </c:spPr>
          <c:invertIfNegative val="0"/>
          <c:dPt>
            <c:idx val="0"/>
            <c:invertIfNegative val="0"/>
            <c:bubble3D val="0"/>
            <c:spPr>
              <a:solidFill>
                <a:srgbClr val="39C2CF"/>
              </a:solidFill>
              <a:ln>
                <a:noFill/>
              </a:ln>
              <a:effectLst/>
            </c:spPr>
            <c:extLst>
              <c:ext xmlns:c16="http://schemas.microsoft.com/office/drawing/2014/chart" uri="{C3380CC4-5D6E-409C-BE32-E72D297353CC}">
                <c16:uniqueId val="{00000001-33B1-1D40-ADF0-0C70562DCAAD}"/>
              </c:ext>
            </c:extLst>
          </c:dPt>
          <c:dPt>
            <c:idx val="1"/>
            <c:invertIfNegative val="0"/>
            <c:bubble3D val="0"/>
            <c:spPr>
              <a:solidFill>
                <a:srgbClr val="FCBB1C"/>
              </a:solidFill>
              <a:ln>
                <a:noFill/>
              </a:ln>
              <a:effectLst/>
            </c:spPr>
            <c:extLst>
              <c:ext xmlns:c16="http://schemas.microsoft.com/office/drawing/2014/chart" uri="{C3380CC4-5D6E-409C-BE32-E72D297353CC}">
                <c16:uniqueId val="{00000003-33B1-1D40-ADF0-0C70562DCAAD}"/>
              </c:ext>
            </c:extLst>
          </c:dPt>
          <c:dPt>
            <c:idx val="2"/>
            <c:invertIfNegative val="0"/>
            <c:bubble3D val="0"/>
            <c:spPr>
              <a:solidFill>
                <a:srgbClr val="0098D1"/>
              </a:solidFill>
              <a:ln>
                <a:noFill/>
              </a:ln>
              <a:effectLst/>
            </c:spPr>
            <c:extLst>
              <c:ext xmlns:c16="http://schemas.microsoft.com/office/drawing/2014/chart" uri="{C3380CC4-5D6E-409C-BE32-E72D297353CC}">
                <c16:uniqueId val="{00000005-33B1-1D40-ADF0-0C70562DCAAD}"/>
              </c:ext>
            </c:extLst>
          </c:dPt>
          <c:dPt>
            <c:idx val="3"/>
            <c:invertIfNegative val="0"/>
            <c:bubble3D val="0"/>
            <c:spPr>
              <a:solidFill>
                <a:srgbClr val="CE2333"/>
              </a:solidFill>
              <a:ln>
                <a:noFill/>
              </a:ln>
              <a:effectLst/>
            </c:spPr>
            <c:extLst>
              <c:ext xmlns:c16="http://schemas.microsoft.com/office/drawing/2014/chart" uri="{C3380CC4-5D6E-409C-BE32-E72D297353CC}">
                <c16:uniqueId val="{00000007-33B1-1D40-ADF0-0C70562DCAAD}"/>
              </c:ext>
            </c:extLst>
          </c:dPt>
          <c:dPt>
            <c:idx val="4"/>
            <c:invertIfNegative val="0"/>
            <c:bubble3D val="0"/>
            <c:spPr>
              <a:solidFill>
                <a:srgbClr val="F47820"/>
              </a:solidFill>
              <a:ln>
                <a:noFill/>
              </a:ln>
              <a:effectLst/>
            </c:spPr>
            <c:extLst>
              <c:ext xmlns:c16="http://schemas.microsoft.com/office/drawing/2014/chart" uri="{C3380CC4-5D6E-409C-BE32-E72D297353CC}">
                <c16:uniqueId val="{00000009-33B1-1D40-ADF0-0C70562DCAAD}"/>
              </c:ext>
            </c:extLst>
          </c:dPt>
          <c:dPt>
            <c:idx val="5"/>
            <c:invertIfNegative val="0"/>
            <c:bubble3D val="0"/>
            <c:spPr>
              <a:solidFill>
                <a:srgbClr val="5F6061"/>
              </a:solidFill>
              <a:ln>
                <a:noFill/>
              </a:ln>
              <a:effectLst/>
            </c:spPr>
            <c:extLst>
              <c:ext xmlns:c16="http://schemas.microsoft.com/office/drawing/2014/chart" uri="{C3380CC4-5D6E-409C-BE32-E72D297353CC}">
                <c16:uniqueId val="{0000000B-33B1-1D40-ADF0-0C70562DCAAD}"/>
              </c:ext>
            </c:extLst>
          </c:dPt>
          <c:dLbls>
            <c:spPr>
              <a:noFill/>
              <a:ln>
                <a:noFill/>
              </a:ln>
              <a:effectLst/>
            </c:spPr>
            <c:txPr>
              <a:bodyPr rot="0" vert="horz"/>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0.00</c:formatCode>
                <c:ptCount val="6"/>
                <c:pt idx="0">
                  <c:v>0.87</c:v>
                </c:pt>
                <c:pt idx="1">
                  <c:v>0.54</c:v>
                </c:pt>
                <c:pt idx="2">
                  <c:v>0.83</c:v>
                </c:pt>
                <c:pt idx="3">
                  <c:v>0.76</c:v>
                </c:pt>
                <c:pt idx="4">
                  <c:v>0.69</c:v>
                </c:pt>
                <c:pt idx="5">
                  <c:v>0.74</c:v>
                </c:pt>
              </c:numCache>
            </c:numRef>
          </c:val>
          <c:extLst>
            <c:ext xmlns:c16="http://schemas.microsoft.com/office/drawing/2014/chart" uri="{C3380CC4-5D6E-409C-BE32-E72D297353CC}">
              <c16:uniqueId val="{0000000C-33B1-1D40-ADF0-0C70562DCAAD}"/>
            </c:ext>
          </c:extLst>
        </c:ser>
        <c:dLbls>
          <c:dLblPos val="outEnd"/>
          <c:showLegendKey val="0"/>
          <c:showVal val="1"/>
          <c:showCatName val="0"/>
          <c:showSerName val="0"/>
          <c:showPercent val="0"/>
          <c:showBubbleSize val="0"/>
        </c:dLbls>
        <c:gapWidth val="74"/>
        <c:overlap val="-27"/>
        <c:axId val="2089006312"/>
        <c:axId val="2045016680"/>
      </c:barChart>
      <c:catAx>
        <c:axId val="208900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a:pPr>
            <a:endParaRPr lang="en-US"/>
          </a:p>
        </c:txPr>
        <c:crossAx val="2045016680"/>
        <c:crosses val="autoZero"/>
        <c:auto val="1"/>
        <c:lblAlgn val="ctr"/>
        <c:lblOffset val="100"/>
        <c:noMultiLvlLbl val="0"/>
      </c:catAx>
      <c:valAx>
        <c:axId val="204501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vert="horz"/>
          <a:lstStyle/>
          <a:p>
            <a:pPr>
              <a:defRPr sz="600"/>
            </a:pPr>
            <a:endParaRPr lang="en-US"/>
          </a:p>
        </c:txPr>
        <c:crossAx val="2089006312"/>
        <c:crosses val="autoZero"/>
        <c:crossBetween val="between"/>
        <c:majorUnit val="0.5"/>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5843053389002796E-2"/>
          <c:y val="0.15842577724615001"/>
          <c:w val="0.85345087058595903"/>
          <c:h val="0.72596775903758104"/>
        </c:manualLayout>
      </c:layout>
      <c:barChart>
        <c:barDir val="col"/>
        <c:grouping val="clustered"/>
        <c:varyColors val="0"/>
        <c:ser>
          <c:idx val="0"/>
          <c:order val="0"/>
          <c:tx>
            <c:strRef>
              <c:f>Sheet1!$B$1</c:f>
              <c:strCache>
                <c:ptCount val="1"/>
                <c:pt idx="0">
                  <c:v>Mean</c:v>
                </c:pt>
              </c:strCache>
            </c:strRef>
          </c:tx>
          <c:spPr>
            <a:solidFill>
              <a:schemeClr val="accent4"/>
            </a:solidFill>
            <a:ln>
              <a:noFill/>
            </a:ln>
            <a:effectLst/>
          </c:spPr>
          <c:invertIfNegative val="0"/>
          <c:dPt>
            <c:idx val="0"/>
            <c:invertIfNegative val="0"/>
            <c:bubble3D val="0"/>
            <c:spPr>
              <a:solidFill>
                <a:srgbClr val="39C2CF"/>
              </a:solidFill>
              <a:ln>
                <a:noFill/>
              </a:ln>
              <a:effectLst/>
            </c:spPr>
            <c:extLst>
              <c:ext xmlns:c16="http://schemas.microsoft.com/office/drawing/2014/chart" uri="{C3380CC4-5D6E-409C-BE32-E72D297353CC}">
                <c16:uniqueId val="{00000001-7706-1C4E-8077-DACFAEDC864F}"/>
              </c:ext>
            </c:extLst>
          </c:dPt>
          <c:dPt>
            <c:idx val="1"/>
            <c:invertIfNegative val="0"/>
            <c:bubble3D val="0"/>
            <c:spPr>
              <a:solidFill>
                <a:srgbClr val="FCBB1C"/>
              </a:solidFill>
              <a:ln>
                <a:noFill/>
              </a:ln>
              <a:effectLst/>
            </c:spPr>
            <c:extLst>
              <c:ext xmlns:c16="http://schemas.microsoft.com/office/drawing/2014/chart" uri="{C3380CC4-5D6E-409C-BE32-E72D297353CC}">
                <c16:uniqueId val="{00000003-7706-1C4E-8077-DACFAEDC864F}"/>
              </c:ext>
            </c:extLst>
          </c:dPt>
          <c:dPt>
            <c:idx val="2"/>
            <c:invertIfNegative val="0"/>
            <c:bubble3D val="0"/>
            <c:spPr>
              <a:solidFill>
                <a:srgbClr val="0098D1"/>
              </a:solidFill>
              <a:ln>
                <a:noFill/>
              </a:ln>
              <a:effectLst/>
            </c:spPr>
            <c:extLst>
              <c:ext xmlns:c16="http://schemas.microsoft.com/office/drawing/2014/chart" uri="{C3380CC4-5D6E-409C-BE32-E72D297353CC}">
                <c16:uniqueId val="{00000005-7706-1C4E-8077-DACFAEDC864F}"/>
              </c:ext>
            </c:extLst>
          </c:dPt>
          <c:dPt>
            <c:idx val="3"/>
            <c:invertIfNegative val="0"/>
            <c:bubble3D val="0"/>
            <c:spPr>
              <a:solidFill>
                <a:srgbClr val="CE2333"/>
              </a:solidFill>
              <a:ln>
                <a:noFill/>
              </a:ln>
              <a:effectLst/>
            </c:spPr>
            <c:extLst>
              <c:ext xmlns:c16="http://schemas.microsoft.com/office/drawing/2014/chart" uri="{C3380CC4-5D6E-409C-BE32-E72D297353CC}">
                <c16:uniqueId val="{00000007-7706-1C4E-8077-DACFAEDC864F}"/>
              </c:ext>
            </c:extLst>
          </c:dPt>
          <c:dPt>
            <c:idx val="4"/>
            <c:invertIfNegative val="0"/>
            <c:bubble3D val="0"/>
            <c:spPr>
              <a:solidFill>
                <a:srgbClr val="F47820"/>
              </a:solidFill>
              <a:ln>
                <a:noFill/>
              </a:ln>
              <a:effectLst/>
            </c:spPr>
            <c:extLst>
              <c:ext xmlns:c16="http://schemas.microsoft.com/office/drawing/2014/chart" uri="{C3380CC4-5D6E-409C-BE32-E72D297353CC}">
                <c16:uniqueId val="{00000009-7706-1C4E-8077-DACFAEDC864F}"/>
              </c:ext>
            </c:extLst>
          </c:dPt>
          <c:dPt>
            <c:idx val="5"/>
            <c:invertIfNegative val="0"/>
            <c:bubble3D val="0"/>
            <c:spPr>
              <a:solidFill>
                <a:srgbClr val="5F6061"/>
              </a:solidFill>
              <a:ln>
                <a:noFill/>
              </a:ln>
              <a:effectLst/>
            </c:spPr>
            <c:extLst>
              <c:ext xmlns:c16="http://schemas.microsoft.com/office/drawing/2014/chart" uri="{C3380CC4-5D6E-409C-BE32-E72D297353CC}">
                <c16:uniqueId val="{0000000B-7706-1C4E-8077-DACFAEDC864F}"/>
              </c:ext>
            </c:extLst>
          </c:dPt>
          <c:dLbls>
            <c:spPr>
              <a:noFill/>
              <a:ln>
                <a:noFill/>
              </a:ln>
              <a:effectLst/>
            </c:spPr>
            <c:txPr>
              <a:bodyPr rot="0" vert="horz"/>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0.00</c:formatCode>
                <c:ptCount val="6"/>
                <c:pt idx="0">
                  <c:v>2.52</c:v>
                </c:pt>
                <c:pt idx="1">
                  <c:v>1.1299999999999999</c:v>
                </c:pt>
                <c:pt idx="2">
                  <c:v>2.09</c:v>
                </c:pt>
                <c:pt idx="3">
                  <c:v>2.14</c:v>
                </c:pt>
                <c:pt idx="4">
                  <c:v>1.81</c:v>
                </c:pt>
                <c:pt idx="5">
                  <c:v>1.97</c:v>
                </c:pt>
              </c:numCache>
            </c:numRef>
          </c:val>
          <c:extLst>
            <c:ext xmlns:c16="http://schemas.microsoft.com/office/drawing/2014/chart" uri="{C3380CC4-5D6E-409C-BE32-E72D297353CC}">
              <c16:uniqueId val="{0000000C-7706-1C4E-8077-DACFAEDC864F}"/>
            </c:ext>
          </c:extLst>
        </c:ser>
        <c:dLbls>
          <c:dLblPos val="outEnd"/>
          <c:showLegendKey val="0"/>
          <c:showVal val="1"/>
          <c:showCatName val="0"/>
          <c:showSerName val="0"/>
          <c:showPercent val="0"/>
          <c:showBubbleSize val="0"/>
        </c:dLbls>
        <c:gapWidth val="74"/>
        <c:overlap val="-27"/>
        <c:axId val="2126828648"/>
        <c:axId val="2126808184"/>
      </c:barChart>
      <c:catAx>
        <c:axId val="212682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a:pPr>
            <a:endParaRPr lang="en-US"/>
          </a:p>
        </c:txPr>
        <c:crossAx val="2126808184"/>
        <c:crosses val="autoZero"/>
        <c:auto val="1"/>
        <c:lblAlgn val="ctr"/>
        <c:lblOffset val="100"/>
        <c:noMultiLvlLbl val="0"/>
      </c:catAx>
      <c:valAx>
        <c:axId val="212680818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vert="horz"/>
          <a:lstStyle/>
          <a:p>
            <a:pPr>
              <a:defRPr sz="600"/>
            </a:pPr>
            <a:endParaRPr lang="en-US"/>
          </a:p>
        </c:txPr>
        <c:crossAx val="2126828648"/>
        <c:crosses val="autoZero"/>
        <c:crossBetween val="between"/>
        <c:majorUnit val="1"/>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5843053389002796E-2"/>
          <c:y val="0.15842577724615001"/>
          <c:w val="0.85345087058595903"/>
          <c:h val="0.72596775903758104"/>
        </c:manualLayout>
      </c:layout>
      <c:barChart>
        <c:barDir val="col"/>
        <c:grouping val="clustered"/>
        <c:varyColors val="0"/>
        <c:ser>
          <c:idx val="0"/>
          <c:order val="0"/>
          <c:tx>
            <c:strRef>
              <c:f>Sheet1!$B$1</c:f>
              <c:strCache>
                <c:ptCount val="1"/>
                <c:pt idx="0">
                  <c:v>Mean</c:v>
                </c:pt>
              </c:strCache>
            </c:strRef>
          </c:tx>
          <c:spPr>
            <a:solidFill>
              <a:schemeClr val="accent4"/>
            </a:solidFill>
            <a:ln>
              <a:noFill/>
            </a:ln>
            <a:effectLst/>
          </c:spPr>
          <c:invertIfNegative val="0"/>
          <c:dPt>
            <c:idx val="0"/>
            <c:invertIfNegative val="0"/>
            <c:bubble3D val="0"/>
            <c:spPr>
              <a:solidFill>
                <a:srgbClr val="39C2CF"/>
              </a:solidFill>
              <a:ln>
                <a:noFill/>
              </a:ln>
              <a:effectLst/>
            </c:spPr>
            <c:extLst>
              <c:ext xmlns:c16="http://schemas.microsoft.com/office/drawing/2014/chart" uri="{C3380CC4-5D6E-409C-BE32-E72D297353CC}">
                <c16:uniqueId val="{00000001-5028-A241-9CED-70437648EE0C}"/>
              </c:ext>
            </c:extLst>
          </c:dPt>
          <c:dPt>
            <c:idx val="1"/>
            <c:invertIfNegative val="0"/>
            <c:bubble3D val="0"/>
            <c:spPr>
              <a:solidFill>
                <a:srgbClr val="FCBB1C"/>
              </a:solidFill>
              <a:ln>
                <a:noFill/>
              </a:ln>
              <a:effectLst/>
            </c:spPr>
            <c:extLst>
              <c:ext xmlns:c16="http://schemas.microsoft.com/office/drawing/2014/chart" uri="{C3380CC4-5D6E-409C-BE32-E72D297353CC}">
                <c16:uniqueId val="{00000003-5028-A241-9CED-70437648EE0C}"/>
              </c:ext>
            </c:extLst>
          </c:dPt>
          <c:dPt>
            <c:idx val="2"/>
            <c:invertIfNegative val="0"/>
            <c:bubble3D val="0"/>
            <c:spPr>
              <a:solidFill>
                <a:srgbClr val="0098D1"/>
              </a:solidFill>
              <a:ln>
                <a:noFill/>
              </a:ln>
              <a:effectLst/>
            </c:spPr>
            <c:extLst>
              <c:ext xmlns:c16="http://schemas.microsoft.com/office/drawing/2014/chart" uri="{C3380CC4-5D6E-409C-BE32-E72D297353CC}">
                <c16:uniqueId val="{00000005-5028-A241-9CED-70437648EE0C}"/>
              </c:ext>
            </c:extLst>
          </c:dPt>
          <c:dPt>
            <c:idx val="3"/>
            <c:invertIfNegative val="0"/>
            <c:bubble3D val="0"/>
            <c:spPr>
              <a:solidFill>
                <a:srgbClr val="CE2333"/>
              </a:solidFill>
              <a:ln>
                <a:noFill/>
              </a:ln>
              <a:effectLst/>
            </c:spPr>
            <c:extLst>
              <c:ext xmlns:c16="http://schemas.microsoft.com/office/drawing/2014/chart" uri="{C3380CC4-5D6E-409C-BE32-E72D297353CC}">
                <c16:uniqueId val="{00000007-5028-A241-9CED-70437648EE0C}"/>
              </c:ext>
            </c:extLst>
          </c:dPt>
          <c:dPt>
            <c:idx val="4"/>
            <c:invertIfNegative val="0"/>
            <c:bubble3D val="0"/>
            <c:spPr>
              <a:solidFill>
                <a:srgbClr val="F47820"/>
              </a:solidFill>
              <a:ln>
                <a:noFill/>
              </a:ln>
              <a:effectLst/>
            </c:spPr>
            <c:extLst>
              <c:ext xmlns:c16="http://schemas.microsoft.com/office/drawing/2014/chart" uri="{C3380CC4-5D6E-409C-BE32-E72D297353CC}">
                <c16:uniqueId val="{00000009-5028-A241-9CED-70437648EE0C}"/>
              </c:ext>
            </c:extLst>
          </c:dPt>
          <c:dPt>
            <c:idx val="5"/>
            <c:invertIfNegative val="0"/>
            <c:bubble3D val="0"/>
            <c:spPr>
              <a:solidFill>
                <a:srgbClr val="5F6061"/>
              </a:solidFill>
              <a:ln>
                <a:noFill/>
              </a:ln>
              <a:effectLst/>
            </c:spPr>
            <c:extLst>
              <c:ext xmlns:c16="http://schemas.microsoft.com/office/drawing/2014/chart" uri="{C3380CC4-5D6E-409C-BE32-E72D297353CC}">
                <c16:uniqueId val="{0000000B-5028-A241-9CED-70437648EE0C}"/>
              </c:ext>
            </c:extLst>
          </c:dPt>
          <c:dLbls>
            <c:spPr>
              <a:noFill/>
              <a:ln>
                <a:noFill/>
              </a:ln>
              <a:effectLst/>
            </c:spPr>
            <c:txPr>
              <a:bodyPr rot="0" vert="horz"/>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0.00</c:formatCode>
                <c:ptCount val="6"/>
                <c:pt idx="0">
                  <c:v>0.62</c:v>
                </c:pt>
                <c:pt idx="1">
                  <c:v>0.23</c:v>
                </c:pt>
                <c:pt idx="2">
                  <c:v>0.47</c:v>
                </c:pt>
                <c:pt idx="3">
                  <c:v>0.3</c:v>
                </c:pt>
                <c:pt idx="4">
                  <c:v>0.26</c:v>
                </c:pt>
                <c:pt idx="5">
                  <c:v>0.35</c:v>
                </c:pt>
              </c:numCache>
            </c:numRef>
          </c:val>
          <c:extLst>
            <c:ext xmlns:c16="http://schemas.microsoft.com/office/drawing/2014/chart" uri="{C3380CC4-5D6E-409C-BE32-E72D297353CC}">
              <c16:uniqueId val="{0000000C-5028-A241-9CED-70437648EE0C}"/>
            </c:ext>
          </c:extLst>
        </c:ser>
        <c:dLbls>
          <c:dLblPos val="outEnd"/>
          <c:showLegendKey val="0"/>
          <c:showVal val="1"/>
          <c:showCatName val="0"/>
          <c:showSerName val="0"/>
          <c:showPercent val="0"/>
          <c:showBubbleSize val="0"/>
        </c:dLbls>
        <c:gapWidth val="74"/>
        <c:overlap val="-27"/>
        <c:axId val="2127726936"/>
        <c:axId val="2128500584"/>
      </c:barChart>
      <c:catAx>
        <c:axId val="212772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a:pPr>
            <a:endParaRPr lang="en-US"/>
          </a:p>
        </c:txPr>
        <c:crossAx val="2128500584"/>
        <c:crosses val="autoZero"/>
        <c:auto val="1"/>
        <c:lblAlgn val="ctr"/>
        <c:lblOffset val="100"/>
        <c:noMultiLvlLbl val="0"/>
      </c:catAx>
      <c:valAx>
        <c:axId val="212850058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vert="horz"/>
          <a:lstStyle/>
          <a:p>
            <a:pPr>
              <a:defRPr sz="600"/>
            </a:pPr>
            <a:endParaRPr lang="en-US"/>
          </a:p>
        </c:txPr>
        <c:crossAx val="2127726936"/>
        <c:crosses val="autoZero"/>
        <c:crossBetween val="between"/>
        <c:majorUnit val="1"/>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D924BCBF-C69F-4D89-BAD6-50AE7C720EA0}" type="slidenum">
              <a:rPr lang="en-US" smtClean="0"/>
              <a:t>‹#›</a:t>
            </a:fld>
            <a:endParaRPr lang="en-US"/>
          </a:p>
        </p:txBody>
      </p:sp>
    </p:spTree>
    <p:extLst>
      <p:ext uri="{BB962C8B-B14F-4D97-AF65-F5344CB8AC3E}">
        <p14:creationId xmlns:p14="http://schemas.microsoft.com/office/powerpoint/2010/main" val="193708846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12.wa.us/policy-funding/special-education-funding-and-finance/inclusionary-practices-professional-development-proje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awfilesext.leg.wa.gov/biennium/2017-18/Pdf/Bills/Senate%20Passed%20Legislature/6032-S.P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eattleu.edu/ccts/post-school-outcomes/repor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Greetings, and welcome to this recorded update on Washington state’s cross-agency transition collaborative. We are excited to share this information with you!</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8940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state-wide project CCTS designs and provides training based on an analysis of data, both quantitative and qualitative. This includes post-school outcome data, evaluations gathered from previous trainings and communication with district personnel. CCTS does not provide direct services to students.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04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CCTS works closely with the 9 Educational Service Districts (ESDs) and Local Education Agencies (school districts) including public high schools. Technical assistance and resources and information concerning secondary education and transition services are provided to educators and administrators, agency staff, community organizations and youth with disabilities and their families and caregivers.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8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self-paced training modules in secondary transition services are available from the CCTS website. Some of the topics include how to write effective IEPs for transition aged youth, how to develop and provide opportunities for students to lead their IEP meetings and developing job shadowing experiences.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29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post-school outcome survey is used to gather information from former students who received special education services. It is conducted one year after the student graduated or dropped out of high school. The phone calls are conducted by school district personnel with the former students and/or their families to determine attendance in postsecondary education, training programs, and employment. The survey and reports are available to districts on the CCTS secure platform. CCTS reviews, cleans, analyzes and reports the post-school outcomes each year after the survey is closed. Information about the post-school outcome study is available on the CCTS website.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3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T-Folio</a:t>
            </a:r>
          </a:p>
          <a:p>
            <a:r>
              <a:rPr lang="en-US" sz="1200" kern="1200" dirty="0">
                <a:solidFill>
                  <a:schemeClr val="tx1"/>
                </a:solidFill>
                <a:effectLst/>
                <a:latin typeface="+mn-lt"/>
                <a:ea typeface="+mn-ea"/>
                <a:cs typeface="+mn-cs"/>
              </a:rPr>
              <a:t>Free, online transition portfolio curriculum designed for youth with disabilities and the school/agency personnel who support them.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Transition Systemic Framework 2.0 (TSF2)</a:t>
            </a:r>
          </a:p>
          <a:p>
            <a:r>
              <a:rPr lang="en-US" sz="1200" kern="1200" dirty="0">
                <a:solidFill>
                  <a:schemeClr val="tx1"/>
                </a:solidFill>
                <a:effectLst/>
                <a:latin typeface="+mn-lt"/>
                <a:ea typeface="+mn-ea"/>
                <a:cs typeface="+mn-cs"/>
              </a:rPr>
              <a:t>Secure, online data collection platform that houses the annual Post-School Survey and Indicator B14 post-school outcome data.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Indicator B13 Review</a:t>
            </a:r>
          </a:p>
          <a:p>
            <a:r>
              <a:rPr lang="en-US" sz="1200" kern="1200" dirty="0">
                <a:solidFill>
                  <a:schemeClr val="tx1"/>
                </a:solidFill>
                <a:effectLst/>
                <a:latin typeface="+mn-lt"/>
                <a:ea typeface="+mn-ea"/>
                <a:cs typeface="+mn-cs"/>
              </a:rPr>
              <a:t>Downloadable workbook to review transition IEPs for alignment with Indicator B13 requirements.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Quality Indicators for Secondary Transition (QuIST)</a:t>
            </a:r>
          </a:p>
          <a:p>
            <a:r>
              <a:rPr lang="en-US" sz="1200" kern="1200" dirty="0">
                <a:solidFill>
                  <a:schemeClr val="tx1"/>
                </a:solidFill>
                <a:effectLst/>
                <a:latin typeface="+mn-lt"/>
                <a:ea typeface="+mn-ea"/>
                <a:cs typeface="+mn-cs"/>
              </a:rPr>
              <a:t>Downloadable self-assessment workbook to evaluate district/building-level transition services for students with disabilities.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Special Education Consistency Index (SECI)</a:t>
            </a:r>
          </a:p>
          <a:p>
            <a:r>
              <a:rPr lang="en-US" sz="1200" kern="1200" dirty="0">
                <a:solidFill>
                  <a:schemeClr val="tx1"/>
                </a:solidFill>
                <a:effectLst/>
                <a:latin typeface="+mn-lt"/>
                <a:ea typeface="+mn-ea"/>
                <a:cs typeface="+mn-cs"/>
              </a:rPr>
              <a:t>Online platform to check for alignment between student evaluations, IEPs, and Specially Designed Instruction.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89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CCTS is one of several agencies collaborating with OSPI as part of the </a:t>
            </a:r>
            <a:r>
              <a:rPr lang="en-US" sz="1200" b="0" i="0" u="sng" kern="1200" dirty="0">
                <a:solidFill>
                  <a:schemeClr val="tx1"/>
                </a:solidFill>
                <a:effectLst/>
                <a:latin typeface="+mn-lt"/>
                <a:ea typeface="+mn-ea"/>
                <a:cs typeface="+mn-cs"/>
                <a:hlinkClick r:id="rId3"/>
              </a:rPr>
              <a:t>Inclusionary Practices Professional Development Project</a:t>
            </a:r>
            <a:r>
              <a:rPr lang="en-US" sz="1200" b="0" i="0" kern="1200" dirty="0">
                <a:solidFill>
                  <a:schemeClr val="tx1"/>
                </a:solidFill>
                <a:effectLst/>
                <a:latin typeface="+mn-lt"/>
                <a:ea typeface="+mn-ea"/>
                <a:cs typeface="+mn-cs"/>
              </a:rPr>
              <a:t>. Starting in spring of 2020, CCTS is working with school teams statewide to:</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Increase inclusionary practices in general education, focusing on partnerships between Special Education and Career Technical Education (CTE) classrooms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Promote positive shifts in student expectations and opportunities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Expand possibilities for CTE access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Develop meaningful, data-informed action plans for their districts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Offer support and technical assistance from skilled transition specialists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Encourage systemic change in teacher practices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measure this through:</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Increased CTE course enrollment of students with disabilities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Improved graduation rates for students with disabilities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Increased post-school engagement for students with disabilities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Online seminars and workshops can be found at the CCTS website as well as resources and recordings from past workshops.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21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CCTS website to checkout our many resources and training opportunities. </a:t>
            </a:r>
          </a:p>
          <a:p>
            <a:endParaRPr lang="en-US" dirty="0"/>
          </a:p>
          <a:p>
            <a:r>
              <a:rPr lang="en-US" dirty="0"/>
              <a:t>We encourage you to subscribe to our Newsletter and join Basecamp to keep up on all things transition related! Basecamp is a statewide communication platform for sharing information related to transition.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4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and Introductions (Tammie)</a:t>
            </a:r>
          </a:p>
          <a:p>
            <a:pPr marL="171450" indent="-171450">
              <a:buFont typeface="Arial" panose="020B0604020202020204" pitchFamily="34" charset="0"/>
              <a:buChar char="•"/>
            </a:pPr>
            <a:r>
              <a:rPr lang="en-US" dirty="0"/>
              <a:t>Introduce Purpose of Statewide Needs Assessment and TSAT (Marcus)</a:t>
            </a:r>
          </a:p>
          <a:p>
            <a:pPr marL="171450" indent="-171450">
              <a:buFont typeface="Arial" panose="020B0604020202020204" pitchFamily="34" charset="0"/>
              <a:buChar char="•"/>
            </a:pPr>
            <a:r>
              <a:rPr lang="en-US" dirty="0"/>
              <a:t>Briefly describe data collection and response rates (appreciation for Sped Director support in data collection) (Marcus)</a:t>
            </a:r>
          </a:p>
          <a:p>
            <a:pPr marL="171450" indent="-171450">
              <a:buFont typeface="Arial" panose="020B0604020202020204" pitchFamily="34" charset="0"/>
              <a:buChar char="•"/>
            </a:pPr>
            <a:r>
              <a:rPr lang="en-US" dirty="0"/>
              <a:t>Report findings on Availability, Accessibility, Coordination (Marcus)</a:t>
            </a:r>
          </a:p>
          <a:p>
            <a:pPr marL="628650" lvl="1" indent="-171450">
              <a:buFont typeface="Arial" panose="020B0604020202020204" pitchFamily="34" charset="0"/>
              <a:buChar char="•"/>
            </a:pPr>
            <a:r>
              <a:rPr lang="en-US" dirty="0"/>
              <a:t>Highlight overall breadth in availability of services(!) and good work in making job exploration counseling available to the majority of students</a:t>
            </a:r>
          </a:p>
          <a:p>
            <a:pPr marL="628650" lvl="1" indent="-171450">
              <a:buFont typeface="Arial" panose="020B0604020202020204" pitchFamily="34" charset="0"/>
              <a:buChar char="•"/>
            </a:pPr>
            <a:r>
              <a:rPr lang="en-US" dirty="0"/>
              <a:t>Point out general gaps in accessibility and coordination</a:t>
            </a:r>
          </a:p>
          <a:p>
            <a:pPr marL="628650" lvl="1" indent="-171450">
              <a:buFont typeface="Arial" panose="020B0604020202020204" pitchFamily="34" charset="0"/>
              <a:buChar char="•"/>
            </a:pPr>
            <a:r>
              <a:rPr lang="en-US" dirty="0"/>
              <a:t>Point out specific gaps in work-based learning and instruction in self-advocacy</a:t>
            </a:r>
          </a:p>
          <a:p>
            <a:pPr marL="628650" lvl="1" indent="-171450">
              <a:buFont typeface="Arial" panose="020B0604020202020204" pitchFamily="34" charset="0"/>
              <a:buChar char="•"/>
            </a:pPr>
            <a:r>
              <a:rPr lang="en-US" dirty="0"/>
              <a:t>Highlight how these data are helpful in providing evidence of the various gaps in services that DVR will help to address</a:t>
            </a:r>
          </a:p>
          <a:p>
            <a:pPr marL="171450" lvl="0" indent="-171450">
              <a:buFont typeface="Arial" panose="020B0604020202020204" pitchFamily="34" charset="0"/>
              <a:buChar char="•"/>
            </a:pPr>
            <a:r>
              <a:rPr lang="en-US" dirty="0"/>
              <a:t>Describe and report findings from open ended responses (Marcus)</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51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these four recommendations from TSAT (Tammie; and, Marcus when asked)</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57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the four steps that will be taken to address the recommendations from the statewide needs assessment (Tammie)</a:t>
            </a:r>
          </a:p>
          <a:p>
            <a:pPr marL="628650" lvl="1" indent="-171450">
              <a:buFont typeface="Arial" panose="020B0604020202020204" pitchFamily="34" charset="0"/>
              <a:buChar char="•"/>
            </a:pPr>
            <a:r>
              <a:rPr lang="en-US" dirty="0"/>
              <a:t>Provide an indication that we would invite the opportunity to present the ESD specific findings at one of their ESD Special Education Directors Meetings</a:t>
            </a:r>
          </a:p>
          <a:p>
            <a:pPr marL="171450" lvl="0" indent="-171450">
              <a:buFont typeface="Arial" panose="020B0604020202020204" pitchFamily="34" charset="0"/>
              <a:buChar char="•"/>
            </a:pPr>
            <a:r>
              <a:rPr lang="en-US" dirty="0"/>
              <a:t>Describe the Statewide Service Delivery Resources (Tammie)</a:t>
            </a:r>
          </a:p>
          <a:p>
            <a:pPr marL="171450" lvl="0" indent="-171450">
              <a:buFont typeface="Arial" panose="020B0604020202020204" pitchFamily="34" charset="0"/>
              <a:buChar char="•"/>
            </a:pPr>
            <a:r>
              <a:rPr lang="en-US" dirty="0"/>
              <a:t>Provide an Update on the Transition Forum (Tammie)</a:t>
            </a:r>
          </a:p>
          <a:p>
            <a:pPr marL="171450" lvl="0" indent="-171450">
              <a:buFont typeface="Arial" panose="020B0604020202020204" pitchFamily="34" charset="0"/>
              <a:buChar char="•"/>
            </a:pPr>
            <a:r>
              <a:rPr lang="en-US" dirty="0"/>
              <a:t>Time for questions, comments, and discussion (Tammie, and Marcus when asked)</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82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plan shall be submitted in compliance with RCW 43.01.036 by November 1, 2018, and the final report must be submitted by November 1, 2020, to the governor and appropriate legislative committees.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http://lawfilesext.leg.wa.gov/biennium/2017-18/Pdf/Bills/Senate%20Passed%20Legislature/6032-S.PL.pdf</a:t>
            </a:r>
            <a:endParaRPr lang="en-US" dirty="0"/>
          </a:p>
          <a:p>
            <a:endParaRPr lang="en-US" sz="1200" dirty="0">
              <a:latin typeface="+mn-lt"/>
            </a:endParaRPr>
          </a:p>
          <a:p>
            <a:r>
              <a:rPr lang="en-US" sz="1200" dirty="0">
                <a:latin typeface="+mn-lt"/>
              </a:rPr>
              <a:t>The 2018 and 2020 educational budgets included a proviso calling for collaboration among the Office of Superintendent of Public Instruction (OSPI), the Developmental Disabilities Administration (DDA), and the Division of Vocational Rehabilitation (DVR). The focus of the collaboration is improved transition from school to post-school life for students with disabilities, particularly students who are likely to be eligible for services from DDA. These are the current members of the collaborative, which also includes partners from the Center for Change in Transition Services (CCTS), the WA state Rehabilitation Council (WSRC), and the Developmental Disabilities Council (DDC). You will hear directly from several members of the collaborative throughout this recording.</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89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the four steps that will be taken to address the recommendations from the statewide needs assessment (Tammie)</a:t>
            </a:r>
          </a:p>
          <a:p>
            <a:pPr marL="628650" lvl="1" indent="-171450">
              <a:buFont typeface="Arial" panose="020B0604020202020204" pitchFamily="34" charset="0"/>
              <a:buChar char="•"/>
            </a:pPr>
            <a:r>
              <a:rPr lang="en-US" dirty="0"/>
              <a:t>Provide an indication that we would invite the opportunity to present the ESD specific findings at one of their ESD Special Education Directors Meetings</a:t>
            </a:r>
          </a:p>
          <a:p>
            <a:pPr marL="171450" lvl="0" indent="-171450">
              <a:buFont typeface="Arial" panose="020B0604020202020204" pitchFamily="34" charset="0"/>
              <a:buChar char="•"/>
            </a:pPr>
            <a:r>
              <a:rPr lang="en-US" dirty="0"/>
              <a:t>Describe the Statewide Service Delivery Resources (Tammie)</a:t>
            </a:r>
          </a:p>
          <a:p>
            <a:pPr marL="171450" lvl="0" indent="-171450">
              <a:buFont typeface="Arial" panose="020B0604020202020204" pitchFamily="34" charset="0"/>
              <a:buChar char="•"/>
            </a:pPr>
            <a:r>
              <a:rPr lang="en-US" dirty="0"/>
              <a:t>Provide an Update on the Transition Forum (Tammie)</a:t>
            </a:r>
          </a:p>
          <a:p>
            <a:pPr marL="171450" lvl="0" indent="-171450">
              <a:buFont typeface="Arial" panose="020B0604020202020204" pitchFamily="34" charset="0"/>
              <a:buChar char="•"/>
            </a:pPr>
            <a:r>
              <a:rPr lang="en-US" dirty="0"/>
              <a:t>Time for questions, comments, and discussion (Tammie, and Marcus when asked)</a:t>
            </a:r>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8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Collaboration in Motion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2018 the Developmental Disabilities Administration applied for and received technical assistance from the Center for Medicare and Medicaid to develop a VBP approach for Home and Community Based waiver services.  We decided to focus on increasing employment outcomes for individual with intellectual and developmental disabilities.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overarching aim is to maintain the current growth rate of individuals working at minimum wage or better while increasing the average # of hours worked/week by 50% for individuals w/the most significant support needs.  To give you some context we support roughly 7-8 thousand in employment, of that 31% or 2,400 are individuals w/the most significant support needs. If we get it right for this group we get it right for everyone.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pilot partners include the Developmental Disabilities Administration, the Health Care Authority, and the Division of Vocational Rehabilitation, the Office of Superintendent of Public Instruction, Educational Service Districts, schools, Counties, service providers, families and students.</a:t>
            </a:r>
          </a:p>
          <a:p>
            <a:r>
              <a:rPr lang="en-US" sz="1200" kern="1200" dirty="0">
                <a:solidFill>
                  <a:schemeClr val="tx1"/>
                </a:solidFill>
                <a:effectLst/>
                <a:latin typeface="+mn-lt"/>
                <a:ea typeface="+mn-ea"/>
                <a:cs typeface="+mn-cs"/>
              </a:rPr>
              <a:t>This is a 4 year pilot starting this school year.  The Job Foundation purpose is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Engage students who are eligible for DDA service earlier in targeted employment planning and connection;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 partnership w/school staff to complete these student's Job Foundation reports. These reports that will have actionable next steps for employment;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 the number of student’s statewide completing transition programs w/a job or secondary education connection.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Link = Informing families – JF flyer   </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85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39 Counties in WA State of which 20 are participating in this pilot this first year with several additional Counties starting next year. Participation is optional as it takes a lot of collaboration and relationship building at the local level and of course we have a range of coordinators from well seasoned to new in the position.   There is a Participating County locator link, if you go to the link and click on a participating County you will see contact information for the County coordinator.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E84D7-0568-4D8C-84D1-FD757859F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05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Collaboration overview has three distinct parts:</a:t>
            </a:r>
          </a:p>
          <a:p>
            <a:pPr marL="228600" indent="-228600">
              <a:buFont typeface="+mj-lt"/>
              <a:buAutoNum type="arabicPeriod"/>
            </a:pPr>
            <a:r>
              <a:rPr lang="en-US" sz="1200" kern="1200" dirty="0">
                <a:solidFill>
                  <a:schemeClr val="tx1"/>
                </a:solidFill>
                <a:effectLst/>
                <a:latin typeface="+mn-lt"/>
                <a:ea typeface="+mn-ea"/>
                <a:cs typeface="+mn-cs"/>
              </a:rPr>
              <a:t>Job Foundation report - all students who are age 19 and eligible for Developmental Disability service</a:t>
            </a:r>
          </a:p>
          <a:p>
            <a:pPr marL="228600" indent="-228600">
              <a:buFont typeface="+mj-lt"/>
              <a:buAutoNum type="arabicPeriod"/>
            </a:pPr>
            <a:r>
              <a:rPr lang="en-US" sz="1200" kern="1200" dirty="0">
                <a:solidFill>
                  <a:schemeClr val="tx1"/>
                </a:solidFill>
                <a:effectLst/>
                <a:latin typeface="+mn-lt"/>
                <a:ea typeface="+mn-ea"/>
                <a:cs typeface="+mn-cs"/>
              </a:rPr>
              <a:t>Job Development through Division of Vocational Rehabilitation for students during their last year of school.</a:t>
            </a:r>
          </a:p>
          <a:p>
            <a:pPr marL="228600" indent="-228600">
              <a:buFont typeface="+mj-lt"/>
              <a:buAutoNum type="arabicPeriod"/>
            </a:pPr>
            <a:r>
              <a:rPr lang="en-US" sz="1200" kern="1200" dirty="0">
                <a:solidFill>
                  <a:schemeClr val="tx1"/>
                </a:solidFill>
                <a:effectLst/>
                <a:latin typeface="+mn-lt"/>
                <a:ea typeface="+mn-ea"/>
                <a:cs typeface="+mn-cs"/>
              </a:rPr>
              <a:t>Long term job support for students who have graduated and are eligible for Developmental Disability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Counties are responsible to develop relationships with School staff, sign up interested students, student received support to choose employment provider, employment provider’s work with teachers, students and family to completed Job foundation report with actionable next steps.  Provider receive payment for completed report.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Division of Vocational Rehabilitation accept completed reports and begins Job Development with more time to land jobs since new pilot engages at age 19.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 graduates and receives long-term Job support.  For student with the most significant support needs who has a job, their employment provider will receive an outcome payment - the later the job comes during the first year the less the payment and if the job is 10 </a:t>
            </a:r>
            <a:r>
              <a:rPr lang="en-US" sz="1200" kern="1200" dirty="0" err="1">
                <a:solidFill>
                  <a:schemeClr val="tx1"/>
                </a:solidFill>
                <a:effectLst/>
                <a:latin typeface="+mn-lt"/>
                <a:ea typeface="+mn-ea"/>
                <a:cs typeface="+mn-cs"/>
              </a:rPr>
              <a:t>hrs</a:t>
            </a:r>
            <a:r>
              <a:rPr lang="en-US" sz="1200" kern="1200" dirty="0">
                <a:solidFill>
                  <a:schemeClr val="tx1"/>
                </a:solidFill>
                <a:effectLst/>
                <a:latin typeface="+mn-lt"/>
                <a:ea typeface="+mn-ea"/>
                <a:cs typeface="+mn-cs"/>
              </a:rPr>
              <a:t> or more a week an additional payment is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E84D7-0568-4D8C-84D1-FD757859F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73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Excerpt from the Job Foundations Report. Communication is one of seven areas that employment providers will explore with students in a close partnership with educators, and families.   The other six areas include: Interactive social skills, self-advocacy, task management, work interest, transportation, and enrollments &amp; critical documents. The completed report must meet certain standards in order to receive an outcome payment or it will be returned to the employment provider to clarify or improve or complete missing information. The Counties will be responsible to assure report standards are met.</a:t>
            </a:r>
          </a:p>
          <a:p>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Link to County Best Practice site for - JF report, Quality review tool, JF sample application and other JF information.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224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Thanks, Branda! I am so excited about the job foundations partnership!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the benefits for students transitioning from school to post-school life and employment, the job foundation design is intended to foster collaboration among schools and educational partners, counties, employment providers, families, and state agencies. The pilot is focused on funding for exploratory activities, joint training, and data sharing. Through the support of both the individualized education program (IEP) and the job foundations report, the IEP team, including the student and family, can start the student’s final year of schooling better informed of individual strengths, preferences, and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also benefits for school and district systems: these formal partnerships will build capacity for educators in supporting students with employment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connection with the job foundation pilot, OSPI and DDA are also in the process of developing a data share agreement, to inform agency partners of potentially eligible students two years before they leave the school system.</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74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two years, members of the transition collaborative have stayed connected with stakeholders statewide to provide ongoing updates on these joint efforts. Some of the outreach has included conference and webinar presentations, community meetings, surveys, and posted updates.</a:t>
            </a:r>
          </a:p>
          <a:p>
            <a:endParaRPr lang="en-US" dirty="0"/>
          </a:p>
          <a:p>
            <a:r>
              <a:rPr lang="en-US" dirty="0"/>
              <a:t>We are currently conducting phone interviews with transition stakeholders, including individuals with disabilities, family members, educators, and providers.</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81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steps for the collaborative are focused on the development of a final report due to the state legislature this November. The report will summarize initiatives and efforts across the state agencies and include specific recommendations for improving transition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recommendations will address the feasibility and estimated costs of establishing a statewide transition council. We will also explore criteria and funding for establishing (or supporting existing) regional interagency transition networks statewide, with ongoing opportunities to convene virtually to share ideas and make recommendations to inform policy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will also summarize efforts to establish a statewide data share agreement among OSPI and DDA and DVR.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 will turn things over the Shelby Satko, </a:t>
            </a:r>
            <a:r>
              <a:rPr lang="en-US" sz="1200" dirty="0">
                <a:effectLst/>
                <a:latin typeface="Calibri" panose="020F0502020204030204" pitchFamily="34" charset="0"/>
                <a:ea typeface="Calibri" panose="020F0502020204030204" pitchFamily="34" charset="0"/>
                <a:cs typeface="Times New Roman" panose="02020603050405020304" pitchFamily="18" charset="0"/>
              </a:rPr>
              <a:t>Executive Director for the Washington State Rehabilitation Council, who will close out today’s discussion.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52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Thank you Tania! </a:t>
            </a:r>
          </a:p>
          <a:p>
            <a:endParaRPr lang="en-US" baseline="0" dirty="0">
              <a:solidFill>
                <a:schemeClr val="tx1"/>
              </a:solidFill>
            </a:endParaRPr>
          </a:p>
          <a:p>
            <a:r>
              <a:rPr lang="en-US" baseline="0" dirty="0">
                <a:solidFill>
                  <a:schemeClr val="tx1"/>
                </a:solidFill>
              </a:rPr>
              <a:t>I’m Shelby Satko, Executive Director of the Washington State Rehabilitation Council. </a:t>
            </a:r>
          </a:p>
          <a:p>
            <a:endParaRPr lang="en-US" baseline="0" dirty="0">
              <a:solidFill>
                <a:schemeClr val="tx1"/>
              </a:solidFill>
            </a:endParaRPr>
          </a:p>
          <a:p>
            <a:r>
              <a:rPr lang="en-US" baseline="0" dirty="0">
                <a:solidFill>
                  <a:schemeClr val="tx1"/>
                </a:solidFill>
              </a:rPr>
              <a:t>I appreciate the opportunity to share updates on how we have worked with Career Connect Washington leadership to ensure the apprenticeship program is inclusive of students with disabilities. </a:t>
            </a:r>
          </a:p>
          <a:p>
            <a:endParaRPr lang="en-US" baseline="0" dirty="0">
              <a:solidFill>
                <a:schemeClr val="tx1"/>
              </a:solidFill>
            </a:endParaRPr>
          </a:p>
          <a:p>
            <a:r>
              <a:rPr lang="en-US" baseline="0" dirty="0">
                <a:solidFill>
                  <a:schemeClr val="tx1"/>
                </a:solidFill>
              </a:rPr>
              <a:t>In October 2018, we </a:t>
            </a:r>
            <a:r>
              <a:rPr lang="en-US" sz="1200" kern="1200" dirty="0">
                <a:solidFill>
                  <a:schemeClr val="tx1"/>
                </a:solidFill>
                <a:effectLst/>
                <a:latin typeface="+mn-lt"/>
                <a:ea typeface="+mn-ea"/>
                <a:cs typeface="+mn-cs"/>
              </a:rPr>
              <a:t>developed a research based recommendation for</a:t>
            </a:r>
            <a:r>
              <a:rPr lang="en-US" sz="1200" kern="1200" baseline="0" dirty="0">
                <a:solidFill>
                  <a:schemeClr val="tx1"/>
                </a:solidFill>
                <a:effectLst/>
                <a:latin typeface="+mn-lt"/>
                <a:ea typeface="+mn-ea"/>
                <a:cs typeface="+mn-cs"/>
              </a:rPr>
              <a:t> embedding universal design for learning (UDL) into the Career Connect WA initiative. In 2019, we continued our advocacy to ensure this recommendation was integrated into the recruitment of regional </a:t>
            </a:r>
            <a:r>
              <a:rPr lang="en-US" sz="1200" kern="1200" dirty="0">
                <a:solidFill>
                  <a:schemeClr val="tx1"/>
                </a:solidFill>
                <a:effectLst/>
                <a:latin typeface="+mn-lt"/>
                <a:ea typeface="+mn-ea"/>
                <a:cs typeface="+mn-cs"/>
              </a:rPr>
              <a:t>and intermediary networks,</a:t>
            </a:r>
            <a:r>
              <a:rPr lang="en-US" sz="1200" kern="1200" baseline="0" dirty="0">
                <a:solidFill>
                  <a:schemeClr val="tx1"/>
                </a:solidFill>
                <a:effectLst/>
                <a:latin typeface="+mn-lt"/>
                <a:ea typeface="+mn-ea"/>
                <a:cs typeface="+mn-cs"/>
              </a:rPr>
              <a:t> including language access concepts.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Earlier this year, we provided input on the Equity &amp; Student Support Survey for school administrators that assisted to quantify support needs for students and develop policy recommendations for state and local lawmakers on legislative and funding needs for student to participate in Career Launch programs.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encourage you to check out a series of career exploration videos developed to encourage students to learn about real jobs and careers from employers across Washington via the Career Connect at Home website.  </a:t>
            </a:r>
            <a:endParaRPr lang="en-US" baseline="0" dirty="0">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86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tuning in to hear the Transition Collaborative updates! </a:t>
            </a:r>
          </a:p>
          <a:p>
            <a:endParaRPr lang="en-US" baseline="0" dirty="0"/>
          </a:p>
          <a:p>
            <a:r>
              <a:rPr lang="en-US" baseline="0" dirty="0"/>
              <a:t>We welcome you to join us by registering for our live question and answer session on Thursday, September 24</a:t>
            </a:r>
            <a:r>
              <a:rPr lang="en-US" baseline="30000" dirty="0"/>
              <a:t>th</a:t>
            </a:r>
            <a:r>
              <a:rPr lang="en-US" baseline="0" dirty="0"/>
              <a:t> from 11am – noon OR 3 – 4pm.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6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Today’s discussion is organized into partnership updates from each of the state agencies, as well as updates on the work and outreach of the collaborative. We’ll close today with some updates on a final report due to the state legislature this November and information about how to participate in some live Q&amp;A sessions this September.</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0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a:t>
            </a:r>
            <a:r>
              <a:rPr lang="en-US" baseline="0" dirty="0"/>
              <a:t> about presentation today, please feel free to contact us! </a:t>
            </a:r>
          </a:p>
          <a:p>
            <a:endParaRPr lang="en-US" baseline="0" dirty="0"/>
          </a:p>
          <a:p>
            <a:r>
              <a:rPr lang="en-US" baseline="0" dirty="0"/>
              <a:t>We look forward to connecting with you on Thursday, September 24</a:t>
            </a:r>
            <a:r>
              <a:rPr lang="en-US" baseline="30000" dirty="0"/>
              <a:t>th</a:t>
            </a:r>
            <a:r>
              <a:rPr lang="en-US" baseline="0" dirty="0"/>
              <a:t>. </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48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69213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32</a:t>
            </a:fld>
            <a:endParaRPr lang="en-US" dirty="0"/>
          </a:p>
        </p:txBody>
      </p:sp>
    </p:spTree>
    <p:extLst>
      <p:ext uri="{BB962C8B-B14F-4D97-AF65-F5344CB8AC3E}">
        <p14:creationId xmlns:p14="http://schemas.microsoft.com/office/powerpoint/2010/main" val="428147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we look at secondary transition research and data, including the data for our state, we see our call to action. Research consistently shows that access to inclusive, integrated environments leads to improved outcomes for all students. Washington state currently ranks 44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out of 50 states for inclusive practices 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Specifically, less than 60% of students with disabilities have access to general education for the majority of the school day (80-100%); for students of color with disabilities, that level of access falls below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20% of graduates with disabilities obtained a high school diploma through completing a pathway at grade-level standard, and 70% obtained their diploma through an alternative pathway (the certificate of individual achievement or CIA) with lower expectations. In some cases, those standards were substantially lower, such as an off-grade assessment at the third-grade level. It is important to note that this option is being phased out and transitioning to graduation pathways available to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 a quarter of students with disabilities are not engage in ANY post-school activities one year after leaving high school. That rises to 50% for students with intellectual and developmental disabilities. These are sobering data points, and they underscore the importance of partnership across content areas and agencies to improve transition outcomes. We will make these slides available along with the recording, and we have included the sources for these data points in the notes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We’ll here more now about these efforts, including how we collect some of these data, from Dr. Cinda Johnson of Seattle University and the Center for Change in Transition Services.</a:t>
            </a:r>
          </a:p>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Citations for the data referenced on slide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rgbClr val="40403D"/>
                </a:solidFill>
                <a:latin typeface="Segoe UI" panose="020B0502040204020203" pitchFamily="34" charset="0"/>
                <a:cs typeface="Segoe UI" panose="020B0502040204020203" pitchFamily="34" charset="0"/>
                <a:sym typeface="Arial"/>
              </a:rPr>
              <a:t>Hodge, E. D. (2016). </a:t>
            </a:r>
            <a:r>
              <a:rPr lang="en-US" sz="1200" i="1" dirty="0">
                <a:solidFill>
                  <a:srgbClr val="40403D"/>
                </a:solidFill>
                <a:latin typeface="Segoe UI" panose="020B0502040204020203" pitchFamily="34" charset="0"/>
                <a:cs typeface="Segoe UI" panose="020B0502040204020203" pitchFamily="34" charset="0"/>
                <a:sym typeface="Arial"/>
              </a:rPr>
              <a:t>Parent perceptions of parental involvement within school districts with and without significant disproportionality in special education</a:t>
            </a:r>
            <a:r>
              <a:rPr lang="en-US" sz="1200" dirty="0">
                <a:solidFill>
                  <a:srgbClr val="40403D"/>
                </a:solidFill>
                <a:latin typeface="Segoe UI" panose="020B0502040204020203" pitchFamily="34" charset="0"/>
                <a:cs typeface="Segoe UI" panose="020B0502040204020203" pitchFamily="34" charset="0"/>
                <a:sym typeface="Arial"/>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National Council on Disability. (2018). </a:t>
            </a:r>
            <a:r>
              <a:rPr kumimoji="0" lang="en-US" sz="1200" b="0" i="1"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The segregation of students with disabilities</a:t>
            </a: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 https://ncd.gov/sites/default/files/NCD_Segregation-SWD_508.pdf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OSPI. (2020). LEA District Profiles. https://www.k12.wa.us/sites/default/files/public/specialed/data/pubdocs/Perf_Data_Profiles_FFY2018.xlsx</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OSPI. (2020). </a:t>
            </a:r>
            <a:r>
              <a:rPr kumimoji="0" lang="en-US" sz="1200" b="0" i="1"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November 2019 Federal Least Restrictive Environment (LRE) and Child Count Data</a:t>
            </a:r>
            <a:r>
              <a:rPr kumimoji="0" lang="en-US" sz="1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  https://www.k12.wa.us/sites/default/files/public/specialed/data/pubdocs/LRE_CC_1920_State_Summary.xlsx</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BD2-AC9D-431E-8886-5EE21A646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78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These two charts illustrate the </a:t>
            </a:r>
            <a:endParaRPr lang="en-US" sz="1100" b="1" i="0" kern="1200" dirty="0">
              <a:solidFill>
                <a:schemeClr val="tx1"/>
              </a:solidFill>
              <a:effectLst/>
              <a:latin typeface="+mn-lt"/>
              <a:ea typeface="+mn-ea"/>
              <a:cs typeface="+mn-cs"/>
            </a:endParaRPr>
          </a:p>
          <a:p>
            <a:endParaRPr lang="en-US" sz="11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Sensory Impairments </a:t>
            </a:r>
            <a:r>
              <a:rPr lang="en-US" dirty="0"/>
              <a:t>category includes Hearing Impairment, Visual Impairment, Deafness, and Deaf-Blindness.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Other Disability</a:t>
            </a:r>
            <a:r>
              <a:rPr lang="en-US" dirty="0"/>
              <a:t> category includes Orthopedic Impairment, Multiple Disabilities, Communication Disorder, and Traumatic Brain Injury. </a:t>
            </a:r>
          </a:p>
          <a:p>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9D9B7-951B-46C4-B61F-7C3A673F3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75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table displays the number of transition-age students with disabilities in Washington.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Sensory Impairments </a:t>
            </a:r>
            <a:r>
              <a:rPr lang="en-US" dirty="0"/>
              <a:t>category includes Hearing Impairment, Visual Impairment, Deafness, and Deaf-Blindness.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Other Disability</a:t>
            </a:r>
            <a:r>
              <a:rPr lang="en-US" dirty="0"/>
              <a:t> category includes Orthopedic Impairment, Multiple Disabilities, Communication Disorder, and Traumatic Brain Injury.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74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7963" y="461963"/>
            <a:ext cx="4344987" cy="2443162"/>
          </a:xfrm>
        </p:spPr>
      </p:sp>
      <p:sp>
        <p:nvSpPr>
          <p:cNvPr id="3" name="Notes Placeholder 2"/>
          <p:cNvSpPr>
            <a:spLocks noGrp="1"/>
          </p:cNvSpPr>
          <p:nvPr>
            <p:ph type="body" idx="1"/>
          </p:nvPr>
        </p:nvSpPr>
        <p:spPr>
          <a:xfrm>
            <a:off x="552450" y="3259015"/>
            <a:ext cx="6076950" cy="4875337"/>
          </a:xfrm>
        </p:spPr>
        <p:txBody>
          <a:bodyPr/>
          <a:lstStyle/>
          <a:p>
            <a:r>
              <a:rPr lang="en-US" sz="1200" kern="1200" dirty="0">
                <a:solidFill>
                  <a:schemeClr val="tx1"/>
                </a:solidFill>
                <a:effectLst/>
                <a:latin typeface="+mn-lt"/>
                <a:ea typeface="+mn-ea"/>
                <a:cs typeface="+mn-cs"/>
              </a:rPr>
              <a:t>Indicator B-14, section C is the measurement of any post-school “engagement” outcomes for youth with disabilities. It is defined within IDEA as the percent of youth who: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are no longer in secondary school,</a:t>
            </a:r>
          </a:p>
          <a:p>
            <a:pPr lvl="0"/>
            <a:r>
              <a:rPr lang="en-US" sz="1200" kern="1200" dirty="0">
                <a:solidFill>
                  <a:schemeClr val="tx1"/>
                </a:solidFill>
                <a:effectLst/>
                <a:latin typeface="+mn-lt"/>
                <a:ea typeface="+mn-ea"/>
                <a:cs typeface="+mn-cs"/>
              </a:rPr>
              <a:t>had IEPs in effect at the time they left school, and</a:t>
            </a:r>
          </a:p>
          <a:p>
            <a:pPr lvl="0"/>
            <a:r>
              <a:rPr lang="en-US" sz="1200" kern="1200" dirty="0">
                <a:solidFill>
                  <a:schemeClr val="tx1"/>
                </a:solidFill>
                <a:effectLst/>
                <a:latin typeface="+mn-lt"/>
                <a:ea typeface="+mn-ea"/>
                <a:cs typeface="+mn-cs"/>
              </a:rPr>
              <a:t>within one year of leaving high school, met reporting requirements for one of the post-school engagement outcomes:</a:t>
            </a:r>
          </a:p>
          <a:p>
            <a:r>
              <a:rPr lang="en-US" sz="1200" kern="1200" dirty="0">
                <a:solidFill>
                  <a:schemeClr val="tx1"/>
                </a:solidFill>
                <a:effectLst/>
                <a:latin typeface="+mn-lt"/>
                <a:ea typeface="+mn-ea"/>
                <a:cs typeface="+mn-cs"/>
              </a:rPr>
              <a:t>Higher Education</a:t>
            </a:r>
          </a:p>
          <a:p>
            <a:r>
              <a:rPr lang="en-US" sz="1200" kern="1200" dirty="0">
                <a:solidFill>
                  <a:schemeClr val="tx1"/>
                </a:solidFill>
                <a:effectLst/>
                <a:latin typeface="+mn-lt"/>
                <a:ea typeface="+mn-ea"/>
                <a:cs typeface="+mn-cs"/>
              </a:rPr>
              <a:t>Competitively Employed</a:t>
            </a:r>
          </a:p>
          <a:p>
            <a:r>
              <a:rPr lang="en-US" sz="1200" kern="1200" dirty="0">
                <a:solidFill>
                  <a:schemeClr val="tx1"/>
                </a:solidFill>
                <a:effectLst/>
                <a:latin typeface="+mn-lt"/>
                <a:ea typeface="+mn-ea"/>
                <a:cs typeface="+mn-cs"/>
              </a:rPr>
              <a:t>Some Other Education/Training</a:t>
            </a:r>
          </a:p>
          <a:p>
            <a:r>
              <a:rPr lang="en-US" sz="1200" kern="1200" dirty="0">
                <a:solidFill>
                  <a:schemeClr val="tx1"/>
                </a:solidFill>
                <a:effectLst/>
                <a:latin typeface="+mn-lt"/>
                <a:ea typeface="+mn-ea"/>
                <a:cs typeface="+mn-cs"/>
              </a:rPr>
              <a:t>Some Other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srgbClr val="5D5B4E"/>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5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first table displays the total number of leavers in Washington and number of leavers who completed the Post-School Survey (respondents). </a:t>
            </a:r>
          </a:p>
          <a:p>
            <a:r>
              <a:rPr lang="en-US" sz="1100" kern="1200" dirty="0">
                <a:solidFill>
                  <a:schemeClr val="tx1"/>
                </a:solidFill>
                <a:effectLst/>
                <a:latin typeface="+mn-lt"/>
                <a:ea typeface="+mn-ea"/>
                <a:cs typeface="+mn-cs"/>
              </a:rPr>
              <a:t>The response rate is calculated from these numbers, indicating that the survey data represents outcomes for approximately 76% of the 2017-18 special education leavers</a:t>
            </a:r>
          </a:p>
          <a:p>
            <a:endParaRPr lang="en-US" dirty="0"/>
          </a:p>
          <a:p>
            <a:r>
              <a:rPr lang="en-US" dirty="0"/>
              <a:t>The second table displays the </a:t>
            </a:r>
            <a:r>
              <a:rPr lang="en-US" sz="1100" kern="1200" dirty="0">
                <a:solidFill>
                  <a:schemeClr val="tx1"/>
                </a:solidFill>
                <a:effectLst/>
                <a:latin typeface="+mn-lt"/>
                <a:ea typeface="+mn-ea"/>
                <a:cs typeface="+mn-cs"/>
              </a:rPr>
              <a:t>percentages of statewide respondents who met reporting requirements for each of the five post-school outcome categories: Higher Education, Competitive Employment, Other Education/Training, Other Employment, and No Engagement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1" charset="-128"/>
              </a:rPr>
              <a:t>Reminder: Each former student is counted in one</a:t>
            </a:r>
            <a:r>
              <a:rPr lang="en-US" baseline="0" dirty="0">
                <a:ea typeface="ＭＳ Ｐゴシック" pitchFamily="31" charset="-128"/>
              </a:rPr>
              <a:t> </a:t>
            </a:r>
            <a:r>
              <a:rPr lang="en-US" dirty="0">
                <a:ea typeface="ＭＳ Ｐゴシック" pitchFamily="31" charset="-128"/>
              </a:rPr>
              <a:t>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1" charset="-128"/>
              </a:rPr>
              <a:t>If they meet reporting requirements for multiple categories, they are counted in the highest category they qualify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1" charset="-128"/>
              </a:rPr>
              <a:t>OSEP considers higher education to be the highest category, followed by competitive employment, other education/training, other employment, and no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1" charset="-128"/>
              </a:rPr>
              <a:t>For example: if a former student was enrolled in higher education </a:t>
            </a:r>
            <a:r>
              <a:rPr lang="en-US" b="0" i="0" dirty="0">
                <a:ea typeface="ＭＳ Ｐゴシック" pitchFamily="31" charset="-128"/>
              </a:rPr>
              <a:t>and</a:t>
            </a:r>
            <a:r>
              <a:rPr lang="en-US" b="1" i="1" dirty="0">
                <a:ea typeface="ＭＳ Ｐゴシック" pitchFamily="31" charset="-128"/>
              </a:rPr>
              <a:t> </a:t>
            </a:r>
            <a:r>
              <a:rPr lang="en-US" dirty="0">
                <a:ea typeface="ＭＳ Ｐゴシック" pitchFamily="31" charset="-128"/>
              </a:rPr>
              <a:t>competitively employed, they are reported as being in higher education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ＭＳ Ｐゴシック" pitchFamily="31"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ＭＳ Ｐゴシック" pitchFamily="31" charset="-128"/>
                <a:cs typeface="+mn-cs"/>
              </a:rPr>
              <a:t>Details about the representativeness of the respondent group are available in the CCTS Indicator B14 Post-School Outcome Report – Appendix: Representativeness.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ＭＳ Ｐゴシック" pitchFamily="31" charset="-128"/>
                <a:cs typeface="+mn-cs"/>
              </a:rPr>
              <a:t>The report is </a:t>
            </a:r>
            <a:r>
              <a:rPr lang="en-US" dirty="0"/>
              <a:t>available on the CCTS website: </a:t>
            </a:r>
            <a:r>
              <a:rPr lang="en-US" dirty="0">
                <a:hlinkClick r:id="rId3"/>
              </a:rPr>
              <a:t>www.seattleu.edu/ccts/post-school-outcomes/reports</a:t>
            </a:r>
            <a:r>
              <a:rPr lang="en-US" dirty="0"/>
              <a:t>. </a:t>
            </a:r>
            <a:endParaRPr lang="en-US" sz="1100" b="0" i="0" kern="1200" dirty="0">
              <a:solidFill>
                <a:schemeClr val="tx1"/>
              </a:solidFill>
              <a:effectLst/>
              <a:latin typeface="+mn-lt"/>
              <a:ea typeface="ＭＳ Ｐゴシック" pitchFamily="31" charset="-128"/>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55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r>
              <a:rPr lang="en-US" b="0" dirty="0"/>
              <a:t>At CCTS, our mission is to </a:t>
            </a:r>
            <a:r>
              <a:rPr lang="en-US" b="0" dirty="0">
                <a:solidFill>
                  <a:srgbClr val="393839"/>
                </a:solidFill>
              </a:rPr>
              <a:t>empower educators and administrators to improve transition services for youth with disabilities through partnerships, research, and training.</a:t>
            </a:r>
            <a:endParaRPr lang="en-US" dirty="0"/>
          </a:p>
          <a:p>
            <a:endParaRPr lang="en-US" b="0" dirty="0">
              <a:solidFill>
                <a:srgbClr val="393839"/>
              </a:solidFill>
            </a:endParaRPr>
          </a:p>
          <a:p>
            <a:r>
              <a:rPr lang="en-US" b="0" dirty="0">
                <a:solidFill>
                  <a:srgbClr val="393839"/>
                </a:solidFill>
              </a:rPr>
              <a:t>We do this by providing secondary transition training and technical assistance to Washington state partnering agencies, Educational Service Districts (ESDs), Local Educational Agencies (LEAs), and public schools that serve high school-age students.</a:t>
            </a:r>
          </a:p>
          <a:p>
            <a:endParaRPr lang="en-US" b="0" dirty="0">
              <a:solidFill>
                <a:srgbClr val="393839"/>
              </a:solidFill>
            </a:endParaRPr>
          </a:p>
          <a:p>
            <a:pPr marL="0" indent="0">
              <a:spcBef>
                <a:spcPts val="0"/>
              </a:spcBef>
              <a:spcAft>
                <a:spcPts val="1200"/>
              </a:spcAft>
              <a:buFont typeface="Arial" panose="020B0604020202020204" pitchFamily="34" charset="0"/>
              <a:buNone/>
            </a:pPr>
            <a:r>
              <a:rPr lang="en-US" b="0" dirty="0">
                <a:solidFill>
                  <a:srgbClr val="393839"/>
                </a:solidFill>
              </a:rPr>
              <a:t>We’re also responsible for analyzing the district-reported post-school outcome data. We </a:t>
            </a:r>
            <a:r>
              <a:rPr lang="en-US" dirty="0">
                <a:solidFill>
                  <a:srgbClr val="393839"/>
                </a:solidFill>
              </a:rPr>
              <a:t>use that data to make informed decisions related to training and technical assistance development needs, and we submit the results of the data analysis to OSPI to be included in the state’s Annual Performance Report.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E46E3-F50B-40B7-A854-E3050C9E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04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5" name="Rectangle 4"/>
          <p:cNvSpPr/>
          <p:nvPr userDrawn="1"/>
        </p:nvSpPr>
        <p:spPr>
          <a:xfrm>
            <a:off x="0" y="0"/>
            <a:ext cx="12192000" cy="3564330"/>
          </a:xfrm>
          <a:prstGeom prst="rect">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094" y="5954026"/>
            <a:ext cx="4136399" cy="692058"/>
          </a:xfrm>
          <a:prstGeom prst="rect">
            <a:avLst/>
          </a:prstGeom>
        </p:spPr>
      </p:pic>
    </p:spTree>
    <p:extLst>
      <p:ext uri="{BB962C8B-B14F-4D97-AF65-F5344CB8AC3E}">
        <p14:creationId xmlns:p14="http://schemas.microsoft.com/office/powerpoint/2010/main" val="13739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588997858"/>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139" name="Google Shape;139;p21"/>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1"/>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Palatino Linotype"/>
                <a:ea typeface="Palatino Linotype"/>
                <a:cs typeface="Palatino Linotype"/>
                <a:sym typeface="Palatino Linotype"/>
              </a:defRPr>
            </a:lvl1pPr>
            <a:lvl2pPr marL="914400" lvl="1" indent="-381000" algn="l">
              <a:lnSpc>
                <a:spcPct val="90000"/>
              </a:lnSpc>
              <a:spcBef>
                <a:spcPts val="500"/>
              </a:spcBef>
              <a:spcAft>
                <a:spcPts val="0"/>
              </a:spcAft>
              <a:buClr>
                <a:schemeClr val="dk1"/>
              </a:buClr>
              <a:buSzPts val="2400"/>
              <a:buChar char="•"/>
              <a:defRPr>
                <a:latin typeface="Palatino Linotype"/>
                <a:ea typeface="Palatino Linotype"/>
                <a:cs typeface="Palatino Linotype"/>
                <a:sym typeface="Palatino Linotype"/>
              </a:defRPr>
            </a:lvl2pPr>
            <a:lvl3pPr marL="1371600" lvl="2" indent="-355600" algn="l">
              <a:lnSpc>
                <a:spcPct val="90000"/>
              </a:lnSpc>
              <a:spcBef>
                <a:spcPts val="500"/>
              </a:spcBef>
              <a:spcAft>
                <a:spcPts val="0"/>
              </a:spcAft>
              <a:buClr>
                <a:schemeClr val="dk1"/>
              </a:buClr>
              <a:buSzPts val="2000"/>
              <a:buChar char="•"/>
              <a:defRPr>
                <a:latin typeface="Palatino Linotype"/>
                <a:ea typeface="Palatino Linotype"/>
                <a:cs typeface="Palatino Linotype"/>
                <a:sym typeface="Palatino Linotype"/>
              </a:defRPr>
            </a:lvl3pPr>
            <a:lvl4pPr marL="1828800" lvl="3" indent="-342900" algn="l">
              <a:lnSpc>
                <a:spcPct val="90000"/>
              </a:lnSpc>
              <a:spcBef>
                <a:spcPts val="500"/>
              </a:spcBef>
              <a:spcAft>
                <a:spcPts val="0"/>
              </a:spcAft>
              <a:buClr>
                <a:schemeClr val="dk1"/>
              </a:buClr>
              <a:buSzPts val="1800"/>
              <a:buChar char="•"/>
              <a:defRPr>
                <a:latin typeface="Palatino Linotype"/>
                <a:ea typeface="Palatino Linotype"/>
                <a:cs typeface="Palatino Linotype"/>
                <a:sym typeface="Palatino Linotype"/>
              </a:defRPr>
            </a:lvl4pPr>
            <a:lvl5pPr marL="2286000" lvl="4" indent="-342900" algn="l">
              <a:lnSpc>
                <a:spcPct val="90000"/>
              </a:lnSpc>
              <a:spcBef>
                <a:spcPts val="500"/>
              </a:spcBef>
              <a:spcAft>
                <a:spcPts val="0"/>
              </a:spcAft>
              <a:buClr>
                <a:schemeClr val="dk1"/>
              </a:buClr>
              <a:buSzPts val="1800"/>
              <a:buChar char="•"/>
              <a:defRPr>
                <a:latin typeface="Palatino Linotype"/>
                <a:ea typeface="Palatino Linotype"/>
                <a:cs typeface="Palatino Linotype"/>
                <a:sym typeface="Palatino Linotyp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1"/>
          <p:cNvSpPr txBox="1"/>
          <p:nvPr/>
        </p:nvSpPr>
        <p:spPr>
          <a:xfrm>
            <a:off x="10103667" y="6321973"/>
            <a:ext cx="195995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42" name="Google Shape;142;p21"/>
          <p:cNvSpPr txBox="1"/>
          <p:nvPr/>
        </p:nvSpPr>
        <p:spPr>
          <a:xfrm>
            <a:off x="5470111" y="6283872"/>
            <a:ext cx="434334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Quattrocento Sans"/>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342176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BLANK_main">
  <p:cSld name="1_BLANK_main">
    <p:spTree>
      <p:nvGrpSpPr>
        <p:cNvPr id="1" name="Shape 143"/>
        <p:cNvGrpSpPr/>
        <p:nvPr/>
      </p:nvGrpSpPr>
      <p:grpSpPr>
        <a:xfrm>
          <a:off x="0" y="0"/>
          <a:ext cx="0" cy="0"/>
          <a:chOff x="0" y="0"/>
          <a:chExt cx="0" cy="0"/>
        </a:xfrm>
      </p:grpSpPr>
      <p:pic>
        <p:nvPicPr>
          <p:cNvPr id="144" name="Google Shape;144;p22"/>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145" name="Google Shape;145;p22"/>
          <p:cNvSpPr txBox="1"/>
          <p:nvPr/>
        </p:nvSpPr>
        <p:spPr>
          <a:xfrm>
            <a:off x="10190672" y="6339391"/>
            <a:ext cx="187295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46" name="Google Shape;146;p22"/>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002060"/>
              </a:buClr>
              <a:buSzPts val="3200"/>
              <a:buChar char="•"/>
              <a:defRPr sz="3200">
                <a:solidFill>
                  <a:srgbClr val="002060"/>
                </a:solidFill>
                <a:latin typeface="Quattrocento Sans"/>
                <a:ea typeface="Quattrocento Sans"/>
                <a:cs typeface="Quattrocento Sans"/>
                <a:sym typeface="Quattrocento Sans"/>
              </a:defRPr>
            </a:lvl1pPr>
            <a:lvl2pPr marL="914400" lvl="1" indent="-406400" algn="l">
              <a:lnSpc>
                <a:spcPct val="100000"/>
              </a:lnSpc>
              <a:spcBef>
                <a:spcPts val="1200"/>
              </a:spcBef>
              <a:spcAft>
                <a:spcPts val="0"/>
              </a:spcAft>
              <a:buClr>
                <a:srgbClr val="002060"/>
              </a:buClr>
              <a:buSzPts val="2800"/>
              <a:buChar char="•"/>
              <a:defRPr sz="2800">
                <a:solidFill>
                  <a:srgbClr val="002060"/>
                </a:solidFill>
                <a:latin typeface="Quattrocento Sans"/>
                <a:ea typeface="Quattrocento Sans"/>
                <a:cs typeface="Quattrocento Sans"/>
                <a:sym typeface="Quattrocento Sans"/>
              </a:defRPr>
            </a:lvl2pPr>
            <a:lvl3pPr marL="1371600" lvl="2" indent="-381000" algn="l">
              <a:lnSpc>
                <a:spcPct val="100000"/>
              </a:lnSpc>
              <a:spcBef>
                <a:spcPts val="1200"/>
              </a:spcBef>
              <a:spcAft>
                <a:spcPts val="0"/>
              </a:spcAft>
              <a:buClr>
                <a:srgbClr val="002060"/>
              </a:buClr>
              <a:buSzPts val="2400"/>
              <a:buChar char="•"/>
              <a:defRPr sz="2400">
                <a:solidFill>
                  <a:srgbClr val="002060"/>
                </a:solidFill>
                <a:latin typeface="Quattrocento Sans"/>
                <a:ea typeface="Quattrocento Sans"/>
                <a:cs typeface="Quattrocento Sans"/>
                <a:sym typeface="Quattrocento Sans"/>
              </a:defRPr>
            </a:lvl3pPr>
            <a:lvl4pPr marL="1828800" lvl="3" indent="-355600" algn="l">
              <a:lnSpc>
                <a:spcPct val="100000"/>
              </a:lnSpc>
              <a:spcBef>
                <a:spcPts val="1200"/>
              </a:spcBef>
              <a:spcAft>
                <a:spcPts val="0"/>
              </a:spcAft>
              <a:buClr>
                <a:srgbClr val="002060"/>
              </a:buClr>
              <a:buSzPts val="2000"/>
              <a:buChar char="•"/>
              <a:defRPr sz="2000">
                <a:solidFill>
                  <a:srgbClr val="002060"/>
                </a:solidFill>
                <a:latin typeface="Quattrocento Sans"/>
                <a:ea typeface="Quattrocento Sans"/>
                <a:cs typeface="Quattrocento Sans"/>
                <a:sym typeface="Quattrocento Sans"/>
              </a:defRPr>
            </a:lvl4pPr>
            <a:lvl5pPr marL="2286000" lvl="4" indent="-355600" algn="l">
              <a:lnSpc>
                <a:spcPct val="100000"/>
              </a:lnSpc>
              <a:spcBef>
                <a:spcPts val="1200"/>
              </a:spcBef>
              <a:spcAft>
                <a:spcPts val="0"/>
              </a:spcAft>
              <a:buClr>
                <a:srgbClr val="002060"/>
              </a:buClr>
              <a:buSzPts val="2000"/>
              <a:buChar char="•"/>
              <a:defRPr sz="2000">
                <a:solidFill>
                  <a:srgbClr val="002060"/>
                </a:solidFill>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2060"/>
              </a:buClr>
              <a:buSzPts val="4400"/>
              <a:buFont typeface="Quattrocento Sans"/>
              <a:buNone/>
              <a:defRPr b="1">
                <a:solidFill>
                  <a:srgbClr val="002060"/>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2"/>
          <p:cNvSpPr txBox="1"/>
          <p:nvPr/>
        </p:nvSpPr>
        <p:spPr>
          <a:xfrm>
            <a:off x="5546311" y="6279155"/>
            <a:ext cx="434334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Quattrocento Sans"/>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882601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149"/>
        <p:cNvGrpSpPr/>
        <p:nvPr/>
      </p:nvGrpSpPr>
      <p:grpSpPr>
        <a:xfrm>
          <a:off x="0" y="0"/>
          <a:ext cx="0" cy="0"/>
          <a:chOff x="0" y="0"/>
          <a:chExt cx="0" cy="0"/>
        </a:xfrm>
      </p:grpSpPr>
      <p:pic>
        <p:nvPicPr>
          <p:cNvPr id="150" name="Google Shape;150;p23"/>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151" name="Google Shape;151;p23"/>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52" name="Google Shape;152;p23"/>
          <p:cNvSpPr txBox="1"/>
          <p:nvPr/>
        </p:nvSpPr>
        <p:spPr>
          <a:xfrm>
            <a:off x="5520911" y="6279155"/>
            <a:ext cx="434334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Quattrocento Sans"/>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086387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BLANK_BLANK">
  <p:cSld name="2_BLANK_BLANK">
    <p:spTree>
      <p:nvGrpSpPr>
        <p:cNvPr id="1" name="Shape 153"/>
        <p:cNvGrpSpPr/>
        <p:nvPr/>
      </p:nvGrpSpPr>
      <p:grpSpPr>
        <a:xfrm>
          <a:off x="0" y="0"/>
          <a:ext cx="0" cy="0"/>
          <a:chOff x="0" y="0"/>
          <a:chExt cx="0" cy="0"/>
        </a:xfrm>
      </p:grpSpPr>
      <p:pic>
        <p:nvPicPr>
          <p:cNvPr id="154" name="Google Shape;154;p24"/>
          <p:cNvPicPr preferRelativeResize="0"/>
          <p:nvPr/>
        </p:nvPicPr>
        <p:blipFill rotWithShape="1">
          <a:blip r:embed="rId2">
            <a:alphaModFix/>
          </a:blip>
          <a:srcRect/>
          <a:stretch/>
        </p:blipFill>
        <p:spPr>
          <a:xfrm>
            <a:off x="9949" y="226422"/>
            <a:ext cx="12182052" cy="6620944"/>
          </a:xfrm>
          <a:prstGeom prst="rect">
            <a:avLst/>
          </a:prstGeom>
          <a:noFill/>
          <a:ln>
            <a:noFill/>
          </a:ln>
        </p:spPr>
      </p:pic>
      <p:sp>
        <p:nvSpPr>
          <p:cNvPr id="155" name="Google Shape;15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sz="4400" b="1">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4"/>
          <p:cNvSpPr txBox="1">
            <a:spLocks noGrp="1"/>
          </p:cNvSpPr>
          <p:nvPr>
            <p:ph type="body" idx="1"/>
          </p:nvPr>
        </p:nvSpPr>
        <p:spPr>
          <a:xfrm>
            <a:off x="838200" y="1788404"/>
            <a:ext cx="10515600" cy="415335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4"/>
          <p:cNvSpPr txBox="1"/>
          <p:nvPr/>
        </p:nvSpPr>
        <p:spPr>
          <a:xfrm>
            <a:off x="10377377" y="6327222"/>
            <a:ext cx="1686247" cy="2308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900">
                <a:solidFill>
                  <a:schemeClr val="lt2"/>
                </a:solidFill>
                <a:latin typeface="Quattrocento Sans"/>
                <a:ea typeface="Quattrocento Sans"/>
                <a:cs typeface="Quattrocento Sans"/>
                <a:sym typeface="Quattrocento Sans"/>
              </a:rPr>
              <a:t>November 2019  |   </a:t>
            </a:r>
            <a:fld id="{00000000-1234-1234-1234-123412341234}" type="slidenum">
              <a:rPr lang="en" sz="900">
                <a:solidFill>
                  <a:schemeClr val="lt2"/>
                </a:solidFill>
                <a:latin typeface="Quattrocento Sans"/>
                <a:ea typeface="Quattrocento Sans"/>
                <a:cs typeface="Quattrocento Sans"/>
                <a:sym typeface="Quattrocento Sans"/>
              </a:rPr>
              <a:t>‹#›</a:t>
            </a:fld>
            <a:endParaRPr sz="900">
              <a:solidFill>
                <a:schemeClr val="lt2"/>
              </a:solidFill>
              <a:latin typeface="Quattrocento Sans"/>
              <a:ea typeface="Quattrocento Sans"/>
              <a:cs typeface="Quattrocento Sans"/>
              <a:sym typeface="Quattrocento Sans"/>
            </a:endParaRPr>
          </a:p>
        </p:txBody>
      </p:sp>
      <p:sp>
        <p:nvSpPr>
          <p:cNvPr id="158" name="Google Shape;158;p24"/>
          <p:cNvSpPr txBox="1"/>
          <p:nvPr/>
        </p:nvSpPr>
        <p:spPr>
          <a:xfrm>
            <a:off x="5520911" y="6279155"/>
            <a:ext cx="434334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Quattrocento Sans"/>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6826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16737376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15606737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3103695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57873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16151596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320241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1724110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3749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3582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88818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5"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6"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68132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9" name="TextBox 8">
            <a:extLst>
              <a:ext uri="{FF2B5EF4-FFF2-40B4-BE49-F238E27FC236}">
                <a16:creationId xmlns:a16="http://schemas.microsoft.com/office/drawing/2014/main" id="{FBF7FD54-69B1-F147-9B2B-1E9F4A800D2E}"/>
              </a:ext>
            </a:extLst>
          </p:cNvPr>
          <p:cNvSpPr txBox="1"/>
          <p:nvPr userDrawn="1"/>
        </p:nvSpPr>
        <p:spPr>
          <a:xfrm>
            <a:off x="10178041" y="6321973"/>
            <a:ext cx="1885582"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2019</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84893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13935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65408"/>
            <a:ext cx="12192000" cy="685800"/>
          </a:xfrm>
          <a:prstGeom prst="rect">
            <a:avLst/>
          </a:prstGeom>
          <a:solidFill>
            <a:srgbClr val="FFF3CD"/>
          </a:solidFill>
          <a:ln>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21" y="6252635"/>
            <a:ext cx="2737153" cy="457951"/>
          </a:xfrm>
          <a:prstGeom prst="rect">
            <a:avLst/>
          </a:prstGeom>
        </p:spPr>
      </p:pic>
      <p:sp>
        <p:nvSpPr>
          <p:cNvPr id="14" name="Date Placeholder 3"/>
          <p:cNvSpPr>
            <a:spLocks noGrp="1"/>
          </p:cNvSpPr>
          <p:nvPr>
            <p:ph type="dt" sz="half" idx="11"/>
          </p:nvPr>
        </p:nvSpPr>
        <p:spPr>
          <a:xfrm>
            <a:off x="9709640" y="6304790"/>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defRPr/>
            </a:pPr>
            <a:r>
              <a:rPr lang="en-US"/>
              <a:t>January 2020 |</a:t>
            </a:r>
            <a:endParaRPr lang="en-US" dirty="0"/>
          </a:p>
        </p:txBody>
      </p:sp>
      <p:sp>
        <p:nvSpPr>
          <p:cNvPr id="15" name="Slide Number Placeholder 4"/>
          <p:cNvSpPr>
            <a:spLocks noGrp="1"/>
          </p:cNvSpPr>
          <p:nvPr>
            <p:ph type="sldNum" sz="quarter" idx="4"/>
          </p:nvPr>
        </p:nvSpPr>
        <p:spPr>
          <a:xfrm>
            <a:off x="11321946" y="6308099"/>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046567" y="6299047"/>
            <a:ext cx="5817555" cy="365125"/>
          </a:xfrm>
          <a:prstGeom prst="rect">
            <a:avLst/>
          </a:prstGeom>
        </p:spPr>
        <p:txBody>
          <a:bodyPr vert="horz" lIns="91440" tIns="45720" rIns="91440" bIns="45720" rtlCol="0" anchor="ctr"/>
          <a:lstStyle>
            <a:lvl1pPr algn="ctr">
              <a:defRPr sz="1600">
                <a:solidFill>
                  <a:srgbClr val="40403D"/>
                </a:solidFill>
              </a:defRPr>
            </a:lvl1pPr>
          </a:lstStyle>
          <a:p>
            <a:pPr algn="l">
              <a:defRPr/>
            </a:pPr>
            <a:r>
              <a:rPr lang="en-US" dirty="0"/>
              <a:t>| Special Education</a:t>
            </a:r>
          </a:p>
        </p:txBody>
      </p:sp>
      <p:sp>
        <p:nvSpPr>
          <p:cNvPr id="5" name="Rectangle 4"/>
          <p:cNvSpPr/>
          <p:nvPr userDrawn="1"/>
        </p:nvSpPr>
        <p:spPr>
          <a:xfrm>
            <a:off x="63374" y="81481"/>
            <a:ext cx="12050163" cy="6708618"/>
          </a:xfrm>
          <a:prstGeom prst="rect">
            <a:avLst/>
          </a:prstGeom>
          <a:noFill/>
          <a:ln w="28575">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62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268350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335839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53248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5108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331218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1089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964015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121786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5"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6"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071279" y="6321973"/>
            <a:ext cx="1992344"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Rectangle 8"/>
          <p:cNvSpPr/>
          <p:nvPr userDrawn="1"/>
        </p:nvSpPr>
        <p:spPr>
          <a:xfrm>
            <a:off x="5467333" y="6278316"/>
            <a:ext cx="2066807" cy="307777"/>
          </a:xfrm>
          <a:prstGeom prst="rect">
            <a:avLst/>
          </a:prstGeom>
        </p:spPr>
        <p:txBody>
          <a:bodyPr wrap="square" anchor="b">
            <a:spAutoFit/>
          </a:bodyPr>
          <a:lstStyle/>
          <a:p>
            <a:r>
              <a:rPr lang="en-US" sz="14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12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Special Education</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4485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3330" y="2659667"/>
            <a:ext cx="9144000" cy="1417945"/>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533330" y="4468803"/>
            <a:ext cx="9144000" cy="130523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t>‹#›</a:t>
            </a:fld>
            <a:endParaRPr lang="en-US" dirty="0"/>
          </a:p>
        </p:txBody>
      </p:sp>
      <p:cxnSp>
        <p:nvCxnSpPr>
          <p:cNvPr id="9" name="Straight Connector 8"/>
          <p:cNvCxnSpPr/>
          <p:nvPr userDrawn="1"/>
        </p:nvCxnSpPr>
        <p:spPr>
          <a:xfrm>
            <a:off x="2998838" y="1624509"/>
            <a:ext cx="621398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790" y="567492"/>
            <a:ext cx="1653316" cy="1637119"/>
          </a:xfrm>
          <a:prstGeom prst="rect">
            <a:avLst/>
          </a:prstGeom>
        </p:spPr>
      </p:pic>
    </p:spTree>
    <p:extLst>
      <p:ext uri="{BB962C8B-B14F-4D97-AF65-F5344CB8AC3E}">
        <p14:creationId xmlns:p14="http://schemas.microsoft.com/office/powerpoint/2010/main" val="1607654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0714703" cy="9517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indent="-365760">
              <a:lnSpc>
                <a:spcPct val="100000"/>
              </a:lnSpc>
              <a:spcAft>
                <a:spcPts val="0"/>
              </a:spcAft>
              <a:defRPr/>
            </a:lvl1pPr>
            <a:lvl2pPr marL="685800" indent="-365760">
              <a:lnSpc>
                <a:spcPct val="100000"/>
              </a:lnSpc>
              <a:spcAft>
                <a:spcPts val="0"/>
              </a:spcAft>
              <a:buFont typeface="Arial" panose="020B0604020202020204" pitchFamily="34" charset="0"/>
              <a:buChar char="−"/>
              <a:defRPr/>
            </a:lvl2pPr>
            <a:lvl3pPr marL="1143000" indent="-365760">
              <a:lnSpc>
                <a:spcPct val="100000"/>
              </a:lnSpc>
              <a:spcAft>
                <a:spcPts val="0"/>
              </a:spcAft>
              <a:buFont typeface="Courier New" panose="02070309020205020404" pitchFamily="49" charset="0"/>
              <a:buChar char="o"/>
              <a:defRPr/>
            </a:lvl3pPr>
            <a:lvl4pPr indent="-365760">
              <a:lnSpc>
                <a:spcPct val="100000"/>
              </a:lnSpc>
              <a:spcAft>
                <a:spcPts val="0"/>
              </a:spcAft>
              <a:defRPr/>
            </a:lvl4pPr>
            <a:lvl5pPr marL="2057400" indent="-365760">
              <a:lnSpc>
                <a:spcPct val="100000"/>
              </a:lnSpc>
              <a:spcAft>
                <a:spcPts val="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83627" y="5831553"/>
            <a:ext cx="430160" cy="363793"/>
          </a:xfrm>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714009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_blue">
    <p:bg>
      <p:bgPr>
        <a:solidFill>
          <a:srgbClr val="47C3D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0714703" cy="9517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indent="-365760">
              <a:lnSpc>
                <a:spcPct val="100000"/>
              </a:lnSpc>
              <a:spcAft>
                <a:spcPts val="0"/>
              </a:spcAft>
              <a:defRPr/>
            </a:lvl1pPr>
            <a:lvl2pPr marL="685800" indent="-365760">
              <a:lnSpc>
                <a:spcPct val="100000"/>
              </a:lnSpc>
              <a:spcAft>
                <a:spcPts val="0"/>
              </a:spcAft>
              <a:buFont typeface="Arial" panose="020B0604020202020204" pitchFamily="34" charset="0"/>
              <a:buChar char="−"/>
              <a:defRPr/>
            </a:lvl2pPr>
            <a:lvl3pPr marL="1143000" indent="-365760">
              <a:lnSpc>
                <a:spcPct val="100000"/>
              </a:lnSpc>
              <a:spcAft>
                <a:spcPts val="0"/>
              </a:spcAft>
              <a:buFont typeface="Courier New" panose="02070309020205020404" pitchFamily="49" charset="0"/>
              <a:buChar char="o"/>
              <a:defRPr/>
            </a:lvl3pPr>
            <a:lvl4pPr indent="-365760">
              <a:lnSpc>
                <a:spcPct val="100000"/>
              </a:lnSpc>
              <a:spcAft>
                <a:spcPts val="0"/>
              </a:spcAft>
              <a:defRPr/>
            </a:lvl4pPr>
            <a:lvl5pPr marL="2057400" indent="-365760">
              <a:lnSpc>
                <a:spcPct val="100000"/>
              </a:lnSpc>
              <a:spcAft>
                <a:spcPts val="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83627" y="5831553"/>
            <a:ext cx="430160" cy="363793"/>
          </a:xfrm>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18912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_OSPI">
    <p:spTree>
      <p:nvGrpSpPr>
        <p:cNvPr id="1" name=""/>
        <p:cNvGrpSpPr/>
        <p:nvPr/>
      </p:nvGrpSpPr>
      <p:grpSpPr>
        <a:xfrm>
          <a:off x="0" y="0"/>
          <a:ext cx="0" cy="0"/>
          <a:chOff x="0" y="0"/>
          <a:chExt cx="0" cy="0"/>
        </a:xfrm>
      </p:grpSpPr>
      <p:sp>
        <p:nvSpPr>
          <p:cNvPr id="2" name="Title 1"/>
          <p:cNvSpPr>
            <a:spLocks noGrp="1"/>
          </p:cNvSpPr>
          <p:nvPr>
            <p:ph type="title"/>
          </p:nvPr>
        </p:nvSpPr>
        <p:spPr>
          <a:xfrm>
            <a:off x="639097" y="485626"/>
            <a:ext cx="10714703" cy="99318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83627" y="5831553"/>
            <a:ext cx="430160" cy="363793"/>
          </a:xfrm>
        </p:spPr>
        <p:txBody>
          <a:bodyPr/>
          <a:lstStyle/>
          <a:p>
            <a:fld id="{50ADEE99-5B15-4B10-A3EB-5286E787B43D}" type="slidenum">
              <a:rPr lang="en-US" smtClean="0"/>
              <a:t>‹#›</a:t>
            </a:fld>
            <a:endParaRPr lang="en-US" dirty="0"/>
          </a:p>
        </p:txBody>
      </p:sp>
      <p:pic>
        <p:nvPicPr>
          <p:cNvPr id="10" name="Picture 9" descr="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5710" y="619900"/>
            <a:ext cx="3968199" cy="669003"/>
          </a:xfrm>
          <a:prstGeom prst="rect">
            <a:avLst/>
          </a:prstGeom>
        </p:spPr>
      </p:pic>
    </p:spTree>
    <p:extLst>
      <p:ext uri="{BB962C8B-B14F-4D97-AF65-F5344CB8AC3E}">
        <p14:creationId xmlns:p14="http://schemas.microsoft.com/office/powerpoint/2010/main" val="146678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3091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859243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_blue">
    <p:bg>
      <p:bgPr>
        <a:solidFill>
          <a:srgbClr val="47C3D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296480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69895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6524182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B5FB5-B6E6-41F7-98B2-4D2D590204DC}" type="datetime1">
              <a:rPr lang="en-US" smtClean="0"/>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2310111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144222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879479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252247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1454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680297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6" name="Google Shape;16;p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Segoe UI" panose="020B0502040204020203" pitchFamily="34" charset="0"/>
                <a:cs typeface="Segoe UI" panose="020B0502040204020203"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20" name="Google Shape;20;p2"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extLst>
      <p:ext uri="{BB962C8B-B14F-4D97-AF65-F5344CB8AC3E}">
        <p14:creationId xmlns:p14="http://schemas.microsoft.com/office/powerpoint/2010/main" val="2224614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Segoe UI" panose="020B0502040204020203" pitchFamily="34" charset="0"/>
                <a:cs typeface="Segoe UI" panose="020B050204020402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3"/>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6" name="Google Shape;26;p3"/>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3"/>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6152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47072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2050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89618829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37"/>
        <p:cNvGrpSpPr/>
        <p:nvPr/>
      </p:nvGrpSpPr>
      <p:grpSpPr>
        <a:xfrm>
          <a:off x="0" y="0"/>
          <a:ext cx="0" cy="0"/>
          <a:chOff x="0" y="0"/>
          <a:chExt cx="0" cy="0"/>
        </a:xfrm>
      </p:grpSpPr>
      <p:pic>
        <p:nvPicPr>
          <p:cNvPr id="38" name="Google Shape;38;p6" title="Four students gathered on carpet watching a teacher, not shown, who's reading to them."/>
          <p:cNvPicPr preferRelativeResize="0"/>
          <p:nvPr/>
        </p:nvPicPr>
        <p:blipFill rotWithShape="1">
          <a:blip r:embed="rId2">
            <a:alphaModFix/>
          </a:blip>
          <a:srcRect/>
          <a:stretch/>
        </p:blipFill>
        <p:spPr>
          <a:xfrm>
            <a:off x="0" y="0"/>
            <a:ext cx="4724400" cy="6858000"/>
          </a:xfrm>
          <a:prstGeom prst="rect">
            <a:avLst/>
          </a:prstGeom>
          <a:noFill/>
          <a:ln>
            <a:noFill/>
          </a:ln>
        </p:spPr>
      </p:pic>
      <p:sp>
        <p:nvSpPr>
          <p:cNvPr id="39" name="Google Shape;39;p6"/>
          <p:cNvSpPr txBox="1"/>
          <p:nvPr userDrawn="1"/>
        </p:nvSpPr>
        <p:spPr>
          <a:xfrm>
            <a:off x="666159" y="500285"/>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dirty="0">
                <a:solidFill>
                  <a:srgbClr val="40403D"/>
                </a:solidFill>
                <a:latin typeface="Quattrocento Sans"/>
                <a:ea typeface="Quattrocento Sans"/>
                <a:cs typeface="Quattrocento Sans"/>
                <a:sym typeface="Quattrocento Sans"/>
              </a:rPr>
              <a:t>Vision</a:t>
            </a:r>
            <a:endParaRPr sz="1400" b="0" i="0" u="none" strike="noStrike" cap="none" dirty="0">
              <a:solidFill>
                <a:srgbClr val="000000"/>
              </a:solidFill>
              <a:latin typeface="Arial"/>
              <a:ea typeface="Arial"/>
              <a:cs typeface="Arial"/>
              <a:sym typeface="Arial"/>
            </a:endParaRPr>
          </a:p>
        </p:txBody>
      </p:sp>
      <p:sp>
        <p:nvSpPr>
          <p:cNvPr id="40" name="Google Shape;40;p6"/>
          <p:cNvSpPr txBox="1"/>
          <p:nvPr/>
        </p:nvSpPr>
        <p:spPr>
          <a:xfrm>
            <a:off x="5047090" y="570625"/>
            <a:ext cx="687847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All students prepared for post-secondary pathways, careers, and civic engagement.</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p:txBody>
      </p:sp>
      <p:sp>
        <p:nvSpPr>
          <p:cNvPr id="41" name="Google Shape;41;p6"/>
          <p:cNvSpPr txBox="1"/>
          <p:nvPr/>
        </p:nvSpPr>
        <p:spPr>
          <a:xfrm>
            <a:off x="666159" y="1566146"/>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dirty="0">
                <a:solidFill>
                  <a:srgbClr val="40403D"/>
                </a:solidFill>
                <a:latin typeface="Quattrocento Sans"/>
                <a:ea typeface="Quattrocento Sans"/>
                <a:cs typeface="Quattrocento Sans"/>
                <a:sym typeface="Quattrocento Sans"/>
              </a:rPr>
              <a:t>Mission</a:t>
            </a:r>
            <a:endParaRPr sz="1400" b="0" i="0" u="none" strike="noStrike" cap="none" dirty="0">
              <a:solidFill>
                <a:srgbClr val="000000"/>
              </a:solidFill>
              <a:latin typeface="Arial"/>
              <a:ea typeface="Arial"/>
              <a:cs typeface="Arial"/>
              <a:sym typeface="Arial"/>
            </a:endParaRPr>
          </a:p>
        </p:txBody>
      </p:sp>
      <p:sp>
        <p:nvSpPr>
          <p:cNvPr id="42" name="Google Shape;42;p6"/>
          <p:cNvSpPr txBox="1"/>
          <p:nvPr/>
        </p:nvSpPr>
        <p:spPr>
          <a:xfrm>
            <a:off x="5069836" y="1669884"/>
            <a:ext cx="6878472" cy="1759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sz="16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p:txBody>
      </p:sp>
      <p:sp>
        <p:nvSpPr>
          <p:cNvPr id="43" name="Google Shape;43;p6"/>
          <p:cNvSpPr txBox="1"/>
          <p:nvPr/>
        </p:nvSpPr>
        <p:spPr>
          <a:xfrm>
            <a:off x="666159" y="3525074"/>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dirty="0">
                <a:solidFill>
                  <a:srgbClr val="40403D"/>
                </a:solidFill>
                <a:latin typeface="Quattrocento Sans"/>
                <a:ea typeface="Quattrocento Sans"/>
                <a:cs typeface="Quattrocento Sans"/>
                <a:sym typeface="Quattrocento Sans"/>
              </a:rPr>
              <a:t>Values</a:t>
            </a:r>
            <a:endParaRPr sz="1400" b="0" i="0" u="none" strike="noStrike" cap="none" dirty="0">
              <a:solidFill>
                <a:srgbClr val="000000"/>
              </a:solidFill>
              <a:latin typeface="Arial"/>
              <a:ea typeface="Arial"/>
              <a:cs typeface="Arial"/>
              <a:sym typeface="Arial"/>
            </a:endParaRPr>
          </a:p>
        </p:txBody>
      </p:sp>
      <p:sp>
        <p:nvSpPr>
          <p:cNvPr id="44" name="Google Shape;44;p6"/>
          <p:cNvSpPr txBox="1"/>
          <p:nvPr/>
        </p:nvSpPr>
        <p:spPr>
          <a:xfrm>
            <a:off x="5069836" y="3623595"/>
            <a:ext cx="6878472" cy="142610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Ensuring Equity</a:t>
            </a:r>
            <a:endParaRPr sz="16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Collaboration and Service</a:t>
            </a:r>
            <a:endParaRPr sz="16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Achieving Excellence through Continuous Improvement</a:t>
            </a:r>
            <a:endParaRPr sz="16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0"/>
              </a:spcBef>
              <a:spcAft>
                <a:spcPts val="0"/>
              </a:spcAft>
              <a:buClr>
                <a:srgbClr val="40403D"/>
              </a:buClr>
              <a:buSzPts val="1800"/>
              <a:buFont typeface="Arial"/>
              <a:buChar char="•"/>
            </a:pPr>
            <a:r>
              <a:rPr lang="en" sz="20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Focus on the Whole Child</a:t>
            </a:r>
            <a:endParaRPr sz="16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p:txBody>
      </p:sp>
      <p:sp>
        <p:nvSpPr>
          <p:cNvPr id="45" name="Google Shape;45;p6"/>
          <p:cNvSpPr txBox="1">
            <a:spLocks noGrp="1"/>
          </p:cNvSpPr>
          <p:nvPr>
            <p:ph type="dt" idx="10"/>
          </p:nvPr>
        </p:nvSpPr>
        <p:spPr>
          <a:xfrm>
            <a:off x="9776298" y="6431544"/>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10709328" y="6431544"/>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6"/>
          <p:cNvSpPr txBox="1">
            <a:spLocks noGrp="1"/>
          </p:cNvSpPr>
          <p:nvPr>
            <p:ph type="ftr" idx="11"/>
          </p:nvPr>
        </p:nvSpPr>
        <p:spPr>
          <a:xfrm>
            <a:off x="5750668" y="643154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48" name="Google Shape;48;p6" title="OSPI logo"/>
          <p:cNvPicPr preferRelativeResize="0"/>
          <p:nvPr/>
        </p:nvPicPr>
        <p:blipFill rotWithShape="1">
          <a:blip r:embed="rId3">
            <a:alphaModFix/>
          </a:blip>
          <a:srcRect/>
          <a:stretch/>
        </p:blipFill>
        <p:spPr>
          <a:xfrm>
            <a:off x="5684148" y="5502626"/>
            <a:ext cx="5491238" cy="918735"/>
          </a:xfrm>
          <a:prstGeom prst="rect">
            <a:avLst/>
          </a:prstGeom>
          <a:noFill/>
          <a:ln>
            <a:noFill/>
          </a:ln>
        </p:spPr>
      </p:pic>
    </p:spTree>
    <p:extLst>
      <p:ext uri="{BB962C8B-B14F-4D97-AF65-F5344CB8AC3E}">
        <p14:creationId xmlns:p14="http://schemas.microsoft.com/office/powerpoint/2010/main" val="3898270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49"/>
        <p:cNvGrpSpPr/>
        <p:nvPr/>
      </p:nvGrpSpPr>
      <p:grpSpPr>
        <a:xfrm>
          <a:off x="0" y="0"/>
          <a:ext cx="0" cy="0"/>
          <a:chOff x="0" y="0"/>
          <a:chExt cx="0" cy="0"/>
        </a:xfrm>
      </p:grpSpPr>
      <p:pic>
        <p:nvPicPr>
          <p:cNvPr id="50" name="Google Shape;50;p7" title="Four students gathered on carpet watching a teacher, not shown, who's reading to them."/>
          <p:cNvPicPr preferRelativeResize="0"/>
          <p:nvPr/>
        </p:nvPicPr>
        <p:blipFill rotWithShape="1">
          <a:blip r:embed="rId2">
            <a:alphaModFix/>
          </a:blip>
          <a:srcRect/>
          <a:stretch/>
        </p:blipFill>
        <p:spPr>
          <a:xfrm>
            <a:off x="0" y="0"/>
            <a:ext cx="4724400" cy="6858000"/>
          </a:xfrm>
          <a:prstGeom prst="rect">
            <a:avLst/>
          </a:prstGeom>
          <a:noFill/>
          <a:ln>
            <a:noFill/>
          </a:ln>
        </p:spPr>
      </p:pic>
      <p:sp>
        <p:nvSpPr>
          <p:cNvPr id="51" name="Google Shape;51;p7"/>
          <p:cNvSpPr txBox="1">
            <a:spLocks noGrp="1"/>
          </p:cNvSpPr>
          <p:nvPr>
            <p:ph type="dt" idx="10"/>
          </p:nvPr>
        </p:nvSpPr>
        <p:spPr>
          <a:xfrm>
            <a:off x="9776298" y="6431544"/>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10709328" y="6431544"/>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3" name="Google Shape;53;p7"/>
          <p:cNvSpPr txBox="1">
            <a:spLocks noGrp="1"/>
          </p:cNvSpPr>
          <p:nvPr>
            <p:ph type="ftr" idx="11"/>
          </p:nvPr>
        </p:nvSpPr>
        <p:spPr>
          <a:xfrm>
            <a:off x="5750668" y="643154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54" name="Google Shape;54;p7" title="OSPI logo"/>
          <p:cNvPicPr preferRelativeResize="0"/>
          <p:nvPr/>
        </p:nvPicPr>
        <p:blipFill rotWithShape="1">
          <a:blip r:embed="rId3">
            <a:alphaModFix/>
          </a:blip>
          <a:srcRect/>
          <a:stretch/>
        </p:blipFill>
        <p:spPr>
          <a:xfrm>
            <a:off x="5684148" y="5502626"/>
            <a:ext cx="5491238" cy="918735"/>
          </a:xfrm>
          <a:prstGeom prst="rect">
            <a:avLst/>
          </a:prstGeom>
          <a:noFill/>
          <a:ln>
            <a:noFill/>
          </a:ln>
        </p:spPr>
      </p:pic>
      <p:sp>
        <p:nvSpPr>
          <p:cNvPr id="55" name="Google Shape;55;p7"/>
          <p:cNvSpPr txBox="1"/>
          <p:nvPr/>
        </p:nvSpPr>
        <p:spPr>
          <a:xfrm>
            <a:off x="506104" y="637678"/>
            <a:ext cx="3875964"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40403D"/>
                </a:solidFill>
                <a:latin typeface="Quattrocento Sans"/>
                <a:ea typeface="Quattrocento Sans"/>
                <a:cs typeface="Quattrocento Sans"/>
                <a:sym typeface="Quattrocento Sans"/>
              </a:rPr>
              <a:t>Equity Statement</a:t>
            </a:r>
            <a:endParaRPr sz="1400" b="0" i="0" u="none" strike="noStrike" cap="none">
              <a:solidFill>
                <a:srgbClr val="000000"/>
              </a:solidFill>
              <a:latin typeface="Arial"/>
              <a:ea typeface="Arial"/>
              <a:cs typeface="Arial"/>
              <a:sym typeface="Arial"/>
            </a:endParaRPr>
          </a:p>
        </p:txBody>
      </p:sp>
      <p:sp>
        <p:nvSpPr>
          <p:cNvPr id="56" name="Google Shape;56;p7"/>
          <p:cNvSpPr txBox="1"/>
          <p:nvPr/>
        </p:nvSpPr>
        <p:spPr>
          <a:xfrm>
            <a:off x="5072417" y="637678"/>
            <a:ext cx="6878472" cy="47551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Each student, family, and community possesses strengths and cultural knowledge that benefits their peers, educators, and schools.</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0" marR="0" lvl="0" indent="0" algn="l" rtl="0">
              <a:lnSpc>
                <a:spcPct val="100000"/>
              </a:lnSpc>
              <a:spcBef>
                <a:spcPts val="600"/>
              </a:spcBef>
              <a:spcAft>
                <a:spcPts val="0"/>
              </a:spcAft>
              <a:buClr>
                <a:srgbClr val="000000"/>
              </a:buClr>
              <a:buSzPts val="1800"/>
              <a:buFont typeface="Arial"/>
              <a:buNone/>
            </a:pPr>
            <a:r>
              <a:rPr lang="en" sz="18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Ensuring educational equity:</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 sz="18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a:p>
            <a:pPr marL="285750" marR="0" lvl="0" indent="-285750" algn="l" rtl="0">
              <a:lnSpc>
                <a:spcPct val="100000"/>
              </a:lnSpc>
              <a:spcBef>
                <a:spcPts val="600"/>
              </a:spcBef>
              <a:spcAft>
                <a:spcPts val="0"/>
              </a:spcAft>
              <a:buClr>
                <a:srgbClr val="40403D"/>
              </a:buClr>
              <a:buSzPts val="1800"/>
              <a:buFont typeface="Arial"/>
              <a:buChar char="•"/>
            </a:pPr>
            <a:r>
              <a:rPr lang="en" sz="1800" b="0" i="0" u="none" strike="noStrike" cap="none">
                <a:solidFill>
                  <a:srgbClr val="40403D"/>
                </a:solidFill>
                <a:latin typeface="Segoe UI" panose="020B0502040204020203" pitchFamily="34" charset="0"/>
                <a:ea typeface="Quattrocento Sans"/>
                <a:cs typeface="Segoe UI" panose="020B0502040204020203" pitchFamily="34" charset="0"/>
                <a:sym typeface="Quattrocento Sans"/>
              </a:rPr>
              <a:t>Requires education leaders to develop an understanding of historical contexts; engage students, families, and community representatives as partners in decision-making; and </a:t>
            </a:r>
            <a:r>
              <a:rPr lang="en" sz="1800" b="0" i="0" u="none" strike="noStrike" cap="none">
                <a:solidFill>
                  <a:srgbClr val="FF0000"/>
                </a:solidFill>
                <a:latin typeface="Segoe UI" panose="020B0502040204020203" pitchFamily="34" charset="0"/>
                <a:ea typeface="Quattrocento Sans"/>
                <a:cs typeface="Segoe UI" panose="020B0502040204020203" pitchFamily="34" charset="0"/>
                <a:sym typeface="Quattrocento Sans"/>
              </a:rPr>
              <a:t>actively dismantle systemic barriers, replacing them with policies and practices that ensure all students have access to the instruction and support they need to succeed in our schools.</a:t>
            </a:r>
            <a:endParaRPr sz="1400" b="0" i="0" u="none" strike="noStrike" cap="none">
              <a:solidFill>
                <a:srgbClr val="000000"/>
              </a:solidFill>
              <a:latin typeface="Segoe UI" panose="020B0502040204020203" pitchFamily="34" charset="0"/>
              <a:ea typeface="Arial"/>
              <a:cs typeface="Segoe UI" panose="020B0502040204020203" pitchFamily="34" charset="0"/>
              <a:sym typeface="Arial"/>
            </a:endParaRPr>
          </a:p>
        </p:txBody>
      </p:sp>
    </p:spTree>
    <p:extLst>
      <p:ext uri="{BB962C8B-B14F-4D97-AF65-F5344CB8AC3E}">
        <p14:creationId xmlns:p14="http://schemas.microsoft.com/office/powerpoint/2010/main" val="3814342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ission Vision Values" preserve="1">
  <p:cSld name="1_Mission Vision Values">
    <p:spTree>
      <p:nvGrpSpPr>
        <p:cNvPr id="1" name="Shape 37"/>
        <p:cNvGrpSpPr/>
        <p:nvPr/>
      </p:nvGrpSpPr>
      <p:grpSpPr>
        <a:xfrm>
          <a:off x="0" y="0"/>
          <a:ext cx="0" cy="0"/>
          <a:chOff x="0" y="0"/>
          <a:chExt cx="0" cy="0"/>
        </a:xfrm>
      </p:grpSpPr>
      <p:pic>
        <p:nvPicPr>
          <p:cNvPr id="38" name="Google Shape;38;p6" title="Four students gathered on carpet watching a teacher, not shown, who's reading to them."/>
          <p:cNvPicPr preferRelativeResize="0"/>
          <p:nvPr userDrawn="1"/>
        </p:nvPicPr>
        <p:blipFill rotWithShape="1">
          <a:blip r:embed="rId2">
            <a:alphaModFix/>
          </a:blip>
          <a:srcRect/>
          <a:stretch/>
        </p:blipFill>
        <p:spPr>
          <a:xfrm>
            <a:off x="0" y="0"/>
            <a:ext cx="4724400" cy="6858000"/>
          </a:xfrm>
          <a:prstGeom prst="rect">
            <a:avLst/>
          </a:prstGeom>
          <a:noFill/>
          <a:ln>
            <a:noFill/>
          </a:ln>
        </p:spPr>
      </p:pic>
      <p:sp>
        <p:nvSpPr>
          <p:cNvPr id="42" name="Google Shape;42;p6"/>
          <p:cNvSpPr txBox="1"/>
          <p:nvPr/>
        </p:nvSpPr>
        <p:spPr>
          <a:xfrm>
            <a:off x="4952430" y="408298"/>
            <a:ext cx="7068119" cy="55924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US" sz="19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The OSPI Special Education division is responsible for ensuring the provision of special education and related services on behalf of more than 150,000 eligible students in Washington. We:</a:t>
            </a:r>
          </a:p>
          <a:p>
            <a:pPr marL="342900" marR="0" lvl="0" indent="-342900" algn="l" rtl="0">
              <a:lnSpc>
                <a:spcPct val="100000"/>
              </a:lnSpc>
              <a:spcBef>
                <a:spcPts val="0"/>
              </a:spcBef>
              <a:spcAft>
                <a:spcPts val="1200"/>
              </a:spcAft>
              <a:buClr>
                <a:srgbClr val="000000"/>
              </a:buClr>
              <a:buSzPts val="1800"/>
              <a:buFont typeface="Wingdings" panose="05000000000000000000" pitchFamily="2" charset="2"/>
              <a:buChar char="Ø"/>
            </a:pPr>
            <a:r>
              <a:rPr lang="en-US" sz="19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Provide technical assistance and professional development to support and facilitate improvement efforts by disseminating evidence-based and promising practices for the development of academic, health, and post-school outcomes.</a:t>
            </a:r>
          </a:p>
          <a:p>
            <a:pPr marL="342900" marR="0" lvl="0" indent="-342900" algn="l" rtl="0">
              <a:lnSpc>
                <a:spcPct val="100000"/>
              </a:lnSpc>
              <a:spcBef>
                <a:spcPts val="0"/>
              </a:spcBef>
              <a:spcAft>
                <a:spcPts val="1200"/>
              </a:spcAft>
              <a:buClr>
                <a:srgbClr val="000000"/>
              </a:buClr>
              <a:buSzPts val="1800"/>
              <a:buFont typeface="Wingdings" panose="05000000000000000000" pitchFamily="2" charset="2"/>
              <a:buChar char="Ø"/>
            </a:pPr>
            <a:r>
              <a:rPr lang="en-US" sz="19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Engage stakeholders involved in, or affected by, special education services and outcomes for students with disabilities.</a:t>
            </a:r>
          </a:p>
          <a:p>
            <a:pPr marL="342900" marR="0" lvl="0" indent="-342900" algn="l" rtl="0">
              <a:lnSpc>
                <a:spcPct val="100000"/>
              </a:lnSpc>
              <a:spcBef>
                <a:spcPts val="0"/>
              </a:spcBef>
              <a:spcAft>
                <a:spcPts val="1200"/>
              </a:spcAft>
              <a:buClr>
                <a:srgbClr val="000000"/>
              </a:buClr>
              <a:buSzPts val="1800"/>
              <a:buFont typeface="Wingdings" panose="05000000000000000000" pitchFamily="2" charset="2"/>
              <a:buChar char="Ø"/>
            </a:pPr>
            <a:r>
              <a:rPr lang="en-US" sz="19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Administer general supervision of the provision of special education services through an integrated monitoring system, dispute resolution options, and coordinated data management efforts.</a:t>
            </a:r>
          </a:p>
          <a:p>
            <a:pPr marL="342900" marR="0" lvl="0" indent="-342900" algn="l" rtl="0">
              <a:lnSpc>
                <a:spcPct val="100000"/>
              </a:lnSpc>
              <a:spcBef>
                <a:spcPts val="0"/>
              </a:spcBef>
              <a:spcAft>
                <a:spcPts val="1200"/>
              </a:spcAft>
              <a:buClr>
                <a:srgbClr val="000000"/>
              </a:buClr>
              <a:buSzPts val="1800"/>
              <a:buFont typeface="Wingdings" panose="05000000000000000000" pitchFamily="2" charset="2"/>
              <a:buChar char="Ø"/>
            </a:pPr>
            <a:r>
              <a:rPr lang="en-US" sz="1900" b="0" i="0" u="none" strike="noStrike" cap="none" dirty="0">
                <a:solidFill>
                  <a:srgbClr val="40403D"/>
                </a:solidFill>
                <a:latin typeface="Segoe UI" panose="020B0502040204020203" pitchFamily="34" charset="0"/>
                <a:ea typeface="Quattrocento Sans"/>
                <a:cs typeface="Segoe UI" panose="020B0502040204020203" pitchFamily="34" charset="0"/>
                <a:sym typeface="Quattrocento Sans"/>
              </a:rPr>
              <a:t>Allocate federal special education funding and manage the supplemental safety net program.</a:t>
            </a:r>
            <a:endParaRPr sz="1900" b="0" i="0" u="none" strike="noStrike" cap="none" dirty="0">
              <a:solidFill>
                <a:srgbClr val="000000"/>
              </a:solidFill>
              <a:latin typeface="Segoe UI" panose="020B0502040204020203" pitchFamily="34" charset="0"/>
              <a:ea typeface="Arial"/>
              <a:cs typeface="Segoe UI" panose="020B0502040204020203" pitchFamily="34" charset="0"/>
              <a:sym typeface="Arial"/>
            </a:endParaRPr>
          </a:p>
        </p:txBody>
      </p:sp>
      <p:pic>
        <p:nvPicPr>
          <p:cNvPr id="48" name="Google Shape;48;p6" title="OSPI logo"/>
          <p:cNvPicPr preferRelativeResize="0"/>
          <p:nvPr/>
        </p:nvPicPr>
        <p:blipFill rotWithShape="1">
          <a:blip r:embed="rId3">
            <a:alphaModFix/>
          </a:blip>
          <a:srcRect/>
          <a:stretch/>
        </p:blipFill>
        <p:spPr>
          <a:xfrm>
            <a:off x="6162389" y="6094489"/>
            <a:ext cx="4724400" cy="725411"/>
          </a:xfrm>
          <a:prstGeom prst="rect">
            <a:avLst/>
          </a:prstGeom>
          <a:noFill/>
          <a:ln>
            <a:noFill/>
          </a:ln>
        </p:spPr>
      </p:pic>
    </p:spTree>
    <p:extLst>
      <p:ext uri="{BB962C8B-B14F-4D97-AF65-F5344CB8AC3E}">
        <p14:creationId xmlns:p14="http://schemas.microsoft.com/office/powerpoint/2010/main" val="2271188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60" name="Google Shape;60;p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61" name="Google Shape;61;p8"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62" name="Google Shape;62;p8"/>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63" name="Google Shape;63;p8"/>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8"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65" name="Google Shape;65;p8"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66" name="Google Shape;66;p8"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67" name="Google Shape;67;p8"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68" name="Google Shape;68;p8"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69" name="Google Shape;69;p8"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70" name="Google Shape;70;p8"/>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71" name="Google Shape;71;p8"/>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72" name="Google Shape;72;p8"/>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73" name="Google Shape;73;p8"/>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74" name="Google Shape;74;p8"/>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75" name="Google Shape;75;p8"/>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1161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78" name="Google Shape;78;p9"/>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42297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BCA0B-45D2-44F6-87ED-42DE3CC39FA0}" type="datetimeFigureOut">
              <a:rPr lang="en-US" smtClean="0">
                <a:solidFill>
                  <a:prstClr val="black">
                    <a:tint val="75000"/>
                  </a:prstClr>
                </a:solidFill>
              </a:rPr>
              <a:pPr/>
              <a:t>9/2/2020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44C918-46C8-4E1C-9AB8-5EF0D138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564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6379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100198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65408"/>
            <a:ext cx="12192000" cy="685800"/>
          </a:xfrm>
          <a:prstGeom prst="rect">
            <a:avLst/>
          </a:prstGeom>
          <a:solidFill>
            <a:srgbClr val="FFF3CD"/>
          </a:solidFill>
          <a:ln>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21" y="6252635"/>
            <a:ext cx="2737153" cy="457951"/>
          </a:xfrm>
          <a:prstGeom prst="rect">
            <a:avLst/>
          </a:prstGeom>
        </p:spPr>
      </p:pic>
      <p:sp>
        <p:nvSpPr>
          <p:cNvPr id="14" name="Date Placeholder 3"/>
          <p:cNvSpPr>
            <a:spLocks noGrp="1"/>
          </p:cNvSpPr>
          <p:nvPr>
            <p:ph type="dt" sz="half" idx="11"/>
          </p:nvPr>
        </p:nvSpPr>
        <p:spPr>
          <a:xfrm>
            <a:off x="9709640" y="6304790"/>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defRPr/>
            </a:pPr>
            <a:r>
              <a:rPr lang="en-US"/>
              <a:t>January 2020 |</a:t>
            </a:r>
            <a:endParaRPr lang="en-US" dirty="0"/>
          </a:p>
        </p:txBody>
      </p:sp>
      <p:sp>
        <p:nvSpPr>
          <p:cNvPr id="15" name="Slide Number Placeholder 4"/>
          <p:cNvSpPr>
            <a:spLocks noGrp="1"/>
          </p:cNvSpPr>
          <p:nvPr>
            <p:ph type="sldNum" sz="quarter" idx="4"/>
          </p:nvPr>
        </p:nvSpPr>
        <p:spPr>
          <a:xfrm>
            <a:off x="11321946" y="6308099"/>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046567" y="6299047"/>
            <a:ext cx="5817555" cy="365125"/>
          </a:xfrm>
          <a:prstGeom prst="rect">
            <a:avLst/>
          </a:prstGeom>
        </p:spPr>
        <p:txBody>
          <a:bodyPr vert="horz" lIns="91440" tIns="45720" rIns="91440" bIns="45720" rtlCol="0" anchor="ctr"/>
          <a:lstStyle>
            <a:lvl1pPr algn="ctr">
              <a:defRPr sz="1600">
                <a:solidFill>
                  <a:srgbClr val="40403D"/>
                </a:solidFill>
              </a:defRPr>
            </a:lvl1pPr>
          </a:lstStyle>
          <a:p>
            <a:pPr algn="l">
              <a:defRPr/>
            </a:pPr>
            <a:r>
              <a:rPr lang="en-US" dirty="0"/>
              <a:t>| Special Education</a:t>
            </a:r>
          </a:p>
        </p:txBody>
      </p:sp>
      <p:sp>
        <p:nvSpPr>
          <p:cNvPr id="5" name="Rectangle 4"/>
          <p:cNvSpPr/>
          <p:nvPr userDrawn="1"/>
        </p:nvSpPr>
        <p:spPr>
          <a:xfrm>
            <a:off x="63374" y="81481"/>
            <a:ext cx="12050163" cy="6708618"/>
          </a:xfrm>
          <a:prstGeom prst="rect">
            <a:avLst/>
          </a:prstGeom>
          <a:noFill/>
          <a:ln w="28575">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204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Content-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21" y="6252635"/>
            <a:ext cx="2737153" cy="457951"/>
          </a:xfrm>
          <a:prstGeom prst="rect">
            <a:avLst/>
          </a:prstGeom>
        </p:spPr>
      </p:pic>
      <p:sp>
        <p:nvSpPr>
          <p:cNvPr id="14" name="Date Placeholder 3"/>
          <p:cNvSpPr>
            <a:spLocks noGrp="1"/>
          </p:cNvSpPr>
          <p:nvPr>
            <p:ph type="dt" sz="half" idx="11"/>
          </p:nvPr>
        </p:nvSpPr>
        <p:spPr>
          <a:xfrm>
            <a:off x="9709640" y="6304790"/>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defRPr/>
            </a:pPr>
            <a:r>
              <a:rPr lang="en-US"/>
              <a:t>January 2020 |</a:t>
            </a:r>
            <a:endParaRPr lang="en-US" dirty="0"/>
          </a:p>
        </p:txBody>
      </p:sp>
      <p:sp>
        <p:nvSpPr>
          <p:cNvPr id="15" name="Slide Number Placeholder 4"/>
          <p:cNvSpPr>
            <a:spLocks noGrp="1"/>
          </p:cNvSpPr>
          <p:nvPr>
            <p:ph type="sldNum" sz="quarter" idx="4"/>
          </p:nvPr>
        </p:nvSpPr>
        <p:spPr>
          <a:xfrm>
            <a:off x="11321946" y="6308099"/>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046567" y="6299047"/>
            <a:ext cx="5817555" cy="365125"/>
          </a:xfrm>
          <a:prstGeom prst="rect">
            <a:avLst/>
          </a:prstGeom>
        </p:spPr>
        <p:txBody>
          <a:bodyPr vert="horz" lIns="91440" tIns="45720" rIns="91440" bIns="45720" rtlCol="0" anchor="ctr"/>
          <a:lstStyle>
            <a:lvl1pPr algn="ctr">
              <a:defRPr sz="1600">
                <a:solidFill>
                  <a:srgbClr val="40403D"/>
                </a:solidFill>
              </a:defRPr>
            </a:lvl1pPr>
          </a:lstStyle>
          <a:p>
            <a:pPr algn="l">
              <a:defRPr/>
            </a:pPr>
            <a:r>
              <a:rPr lang="en-US" dirty="0"/>
              <a:t>| Special Education</a:t>
            </a:r>
          </a:p>
        </p:txBody>
      </p:sp>
      <p:sp>
        <p:nvSpPr>
          <p:cNvPr id="5" name="Rectangle 4"/>
          <p:cNvSpPr/>
          <p:nvPr userDrawn="1"/>
        </p:nvSpPr>
        <p:spPr>
          <a:xfrm>
            <a:off x="63374" y="81481"/>
            <a:ext cx="12050163" cy="6708618"/>
          </a:xfrm>
          <a:prstGeom prst="rect">
            <a:avLst/>
          </a:prstGeom>
          <a:noFill/>
          <a:ln w="28575">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83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93176948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753329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991275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20444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73613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142687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611193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359495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5"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6"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071279" y="6321973"/>
            <a:ext cx="1992344"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Rectangle 8"/>
          <p:cNvSpPr/>
          <p:nvPr userDrawn="1"/>
        </p:nvSpPr>
        <p:spPr>
          <a:xfrm>
            <a:off x="5467333" y="6278316"/>
            <a:ext cx="2066807" cy="307777"/>
          </a:xfrm>
          <a:prstGeom prst="rect">
            <a:avLst/>
          </a:prstGeom>
        </p:spPr>
        <p:txBody>
          <a:bodyPr wrap="square" anchor="b">
            <a:spAutoFit/>
          </a:bodyPr>
          <a:lstStyle/>
          <a:p>
            <a:r>
              <a:rPr lang="en-US" sz="14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 </a:t>
            </a:r>
            <a:r>
              <a:rPr lang="en-US" sz="1200" dirty="0">
                <a:solidFill>
                  <a:schemeClr val="bg2"/>
                </a:solidFill>
                <a:latin typeface="Segoe UI" panose="020B0502040204020203" pitchFamily="34" charset="0"/>
                <a:ea typeface="Segoe UI Historic" panose="020B0502040204020203" pitchFamily="34" charset="0"/>
                <a:cs typeface="Segoe UI" panose="020B0502040204020203" pitchFamily="34" charset="0"/>
              </a:rPr>
              <a:t>Special Education</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2753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5" name="Rectangle 4"/>
          <p:cNvSpPr/>
          <p:nvPr userDrawn="1"/>
        </p:nvSpPr>
        <p:spPr>
          <a:xfrm>
            <a:off x="0" y="0"/>
            <a:ext cx="12192000" cy="3564330"/>
          </a:xfrm>
          <a:prstGeom prst="rect">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094" y="5954026"/>
            <a:ext cx="4136399" cy="692058"/>
          </a:xfrm>
          <a:prstGeom prst="rect">
            <a:avLst/>
          </a:prstGeom>
        </p:spPr>
      </p:pic>
    </p:spTree>
    <p:extLst>
      <p:ext uri="{BB962C8B-B14F-4D97-AF65-F5344CB8AC3E}">
        <p14:creationId xmlns:p14="http://schemas.microsoft.com/office/powerpoint/2010/main" val="2339660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03637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36761361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1550582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79830723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289662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58953802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37294296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07652656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53181639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75826703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215071544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11188335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38309178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49367352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120546323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292871826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34787168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683352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841526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361756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5" name="Title 1"/>
          <p:cNvSpPr>
            <a:spLocks noGrp="1"/>
          </p:cNvSpPr>
          <p:nvPr>
            <p:ph type="title" hasCustomPrompt="1"/>
          </p:nvPr>
        </p:nvSpPr>
        <p:spPr>
          <a:xfrm>
            <a:off x="838200" y="422275"/>
            <a:ext cx="10515600" cy="1325563"/>
          </a:xfrm>
        </p:spPr>
        <p:txBody>
          <a:bodyPr/>
          <a:lstStyle>
            <a:lvl1pPr>
              <a:defRPr b="1" baseline="0">
                <a:latin typeface="Segoe UI" panose="020B0502040204020203" pitchFamily="34" charset="0"/>
                <a:cs typeface="Segoe UI" panose="020B0502040204020203" pitchFamily="34" charset="0"/>
              </a:defRPr>
            </a:lvl1pPr>
          </a:lstStyle>
          <a:p>
            <a:r>
              <a:rPr lang="en-US" dirty="0"/>
              <a:t>Click to edit Master title style but no more than two lines max high</a:t>
            </a:r>
          </a:p>
        </p:txBody>
      </p:sp>
      <p:sp>
        <p:nvSpPr>
          <p:cNvPr id="6"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8380165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9" name="TextBox 8">
            <a:extLst>
              <a:ext uri="{FF2B5EF4-FFF2-40B4-BE49-F238E27FC236}">
                <a16:creationId xmlns:a16="http://schemas.microsoft.com/office/drawing/2014/main" id="{FBF7FD54-69B1-F147-9B2B-1E9F4A800D2E}"/>
              </a:ext>
            </a:extLst>
          </p:cNvPr>
          <p:cNvSpPr txBox="1"/>
          <p:nvPr userDrawn="1"/>
        </p:nvSpPr>
        <p:spPr>
          <a:xfrm>
            <a:off x="10178041" y="6321973"/>
            <a:ext cx="1885582"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October</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2019</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215480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754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January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 Special Education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318030442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0801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no footer" type="obj">
  <p:cSld name="Blank, no footer">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145792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5"/>
        <p:cNvGrpSpPr/>
        <p:nvPr/>
      </p:nvGrpSpPr>
      <p:grpSpPr>
        <a:xfrm>
          <a:off x="0" y="0"/>
          <a:ext cx="0" cy="0"/>
          <a:chOff x="0" y="0"/>
          <a:chExt cx="0" cy="0"/>
        </a:xfrm>
      </p:grpSpPr>
      <p:pic>
        <p:nvPicPr>
          <p:cNvPr id="86" name="Google Shape;86;p13"/>
          <p:cNvPicPr preferRelativeResize="0"/>
          <p:nvPr/>
        </p:nvPicPr>
        <p:blipFill rotWithShape="1">
          <a:blip r:embed="rId2">
            <a:alphaModFix/>
          </a:blip>
          <a:srcRect l="9995" t="11124" r="4517" b="6048"/>
          <a:stretch/>
        </p:blipFill>
        <p:spPr>
          <a:xfrm>
            <a:off x="0" y="0"/>
            <a:ext cx="12192000" cy="6868909"/>
          </a:xfrm>
          <a:prstGeom prst="rect">
            <a:avLst/>
          </a:prstGeom>
          <a:noFill/>
          <a:ln>
            <a:noFill/>
          </a:ln>
        </p:spPr>
      </p:pic>
      <p:sp>
        <p:nvSpPr>
          <p:cNvPr id="87" name="Google Shape;87;p13"/>
          <p:cNvSpPr txBox="1">
            <a:spLocks noGrp="1"/>
          </p:cNvSpPr>
          <p:nvPr>
            <p:ph type="ctrTitle"/>
          </p:nvPr>
        </p:nvSpPr>
        <p:spPr>
          <a:xfrm>
            <a:off x="1524000" y="70435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subTitle" idx="1"/>
          </p:nvPr>
        </p:nvSpPr>
        <p:spPr>
          <a:xfrm>
            <a:off x="1524000" y="318402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9" name="Google Shape;89;p13" descr="OSPI Logo"/>
          <p:cNvPicPr preferRelativeResize="0"/>
          <p:nvPr/>
        </p:nvPicPr>
        <p:blipFill rotWithShape="1">
          <a:blip r:embed="rId3">
            <a:alphaModFix/>
          </a:blip>
          <a:srcRect/>
          <a:stretch/>
        </p:blipFill>
        <p:spPr>
          <a:xfrm>
            <a:off x="10689262" y="74431"/>
            <a:ext cx="1428307" cy="1428307"/>
          </a:xfrm>
          <a:prstGeom prst="rect">
            <a:avLst/>
          </a:prstGeom>
          <a:noFill/>
          <a:ln>
            <a:noFill/>
          </a:ln>
        </p:spPr>
      </p:pic>
    </p:spTree>
    <p:extLst>
      <p:ext uri="{BB962C8B-B14F-4D97-AF65-F5344CB8AC3E}">
        <p14:creationId xmlns:p14="http://schemas.microsoft.com/office/powerpoint/2010/main" val="229780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HEX">
  <p:cSld name="Title and Content HEX">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2">
            <a:alphaModFix/>
          </a:blip>
          <a:srcRect/>
          <a:stretch/>
        </p:blipFill>
        <p:spPr>
          <a:xfrm>
            <a:off x="9948" y="-2047"/>
            <a:ext cx="12182052" cy="6846313"/>
          </a:xfrm>
          <a:prstGeom prst="rect">
            <a:avLst/>
          </a:prstGeom>
          <a:noFill/>
          <a:ln>
            <a:noFill/>
          </a:ln>
        </p:spPr>
      </p:pic>
      <p:sp>
        <p:nvSpPr>
          <p:cNvPr id="92" name="Google Shape;92;p14"/>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p:nvPr/>
        </p:nvSpPr>
        <p:spPr>
          <a:xfrm>
            <a:off x="9868277" y="6321973"/>
            <a:ext cx="219534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95" name="Google Shape;95;p14"/>
          <p:cNvSpPr txBox="1"/>
          <p:nvPr/>
        </p:nvSpPr>
        <p:spPr>
          <a:xfrm>
            <a:off x="5612788" y="6297225"/>
            <a:ext cx="434334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683869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BLANK">
  <p:cSld name="Title and Content BLANK">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98" name="Google Shape;98;p15"/>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5"/>
          <p:cNvSpPr txBox="1"/>
          <p:nvPr/>
        </p:nvSpPr>
        <p:spPr>
          <a:xfrm>
            <a:off x="10148935" y="6321973"/>
            <a:ext cx="1914688"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 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01" name="Google Shape;101;p15"/>
          <p:cNvSpPr txBox="1"/>
          <p:nvPr/>
        </p:nvSpPr>
        <p:spPr>
          <a:xfrm>
            <a:off x="5584411" y="6304555"/>
            <a:ext cx="434334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88275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l="76496" b="40177"/>
          <a:stretch/>
        </p:blipFill>
        <p:spPr>
          <a:xfrm>
            <a:off x="9505506" y="0"/>
            <a:ext cx="2686493" cy="4072270"/>
          </a:xfrm>
          <a:prstGeom prst="rect">
            <a:avLst/>
          </a:prstGeom>
          <a:noFill/>
          <a:ln>
            <a:noFill/>
          </a:ln>
        </p:spPr>
      </p:pic>
      <p:sp>
        <p:nvSpPr>
          <p:cNvPr id="104" name="Google Shape;10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939B"/>
              </a:buClr>
              <a:buSzPts val="2400"/>
              <a:buNone/>
              <a:defRPr sz="2400">
                <a:solidFill>
                  <a:srgbClr val="8A939B"/>
                </a:solidFill>
              </a:defRPr>
            </a:lvl1pPr>
            <a:lvl2pPr marL="914400" lvl="1" indent="-228600" algn="l">
              <a:lnSpc>
                <a:spcPct val="90000"/>
              </a:lnSpc>
              <a:spcBef>
                <a:spcPts val="500"/>
              </a:spcBef>
              <a:spcAft>
                <a:spcPts val="0"/>
              </a:spcAft>
              <a:buClr>
                <a:srgbClr val="8A939B"/>
              </a:buClr>
              <a:buSzPts val="2000"/>
              <a:buNone/>
              <a:defRPr sz="2000">
                <a:solidFill>
                  <a:srgbClr val="8A939B"/>
                </a:solidFill>
              </a:defRPr>
            </a:lvl2pPr>
            <a:lvl3pPr marL="1371600" lvl="2" indent="-228600" algn="l">
              <a:lnSpc>
                <a:spcPct val="90000"/>
              </a:lnSpc>
              <a:spcBef>
                <a:spcPts val="500"/>
              </a:spcBef>
              <a:spcAft>
                <a:spcPts val="0"/>
              </a:spcAft>
              <a:buClr>
                <a:srgbClr val="8A939B"/>
              </a:buClr>
              <a:buSzPts val="1800"/>
              <a:buNone/>
              <a:defRPr sz="1800">
                <a:solidFill>
                  <a:srgbClr val="8A939B"/>
                </a:solidFill>
              </a:defRPr>
            </a:lvl3pPr>
            <a:lvl4pPr marL="1828800" lvl="3" indent="-228600" algn="l">
              <a:lnSpc>
                <a:spcPct val="90000"/>
              </a:lnSpc>
              <a:spcBef>
                <a:spcPts val="500"/>
              </a:spcBef>
              <a:spcAft>
                <a:spcPts val="0"/>
              </a:spcAft>
              <a:buClr>
                <a:srgbClr val="8A939B"/>
              </a:buClr>
              <a:buSzPts val="1600"/>
              <a:buNone/>
              <a:defRPr sz="1600">
                <a:solidFill>
                  <a:srgbClr val="8A939B"/>
                </a:solidFill>
              </a:defRPr>
            </a:lvl4pPr>
            <a:lvl5pPr marL="2286000" lvl="4" indent="-228600" algn="l">
              <a:lnSpc>
                <a:spcPct val="90000"/>
              </a:lnSpc>
              <a:spcBef>
                <a:spcPts val="500"/>
              </a:spcBef>
              <a:spcAft>
                <a:spcPts val="0"/>
              </a:spcAft>
              <a:buClr>
                <a:srgbClr val="8A939B"/>
              </a:buClr>
              <a:buSzPts val="1600"/>
              <a:buNone/>
              <a:defRPr sz="1600">
                <a:solidFill>
                  <a:srgbClr val="8A939B"/>
                </a:solidFill>
              </a:defRPr>
            </a:lvl5pPr>
            <a:lvl6pPr marL="2743200" lvl="5" indent="-228600" algn="l">
              <a:lnSpc>
                <a:spcPct val="90000"/>
              </a:lnSpc>
              <a:spcBef>
                <a:spcPts val="500"/>
              </a:spcBef>
              <a:spcAft>
                <a:spcPts val="0"/>
              </a:spcAft>
              <a:buClr>
                <a:srgbClr val="8A939B"/>
              </a:buClr>
              <a:buSzPts val="1600"/>
              <a:buNone/>
              <a:defRPr sz="1600">
                <a:solidFill>
                  <a:srgbClr val="8A939B"/>
                </a:solidFill>
              </a:defRPr>
            </a:lvl6pPr>
            <a:lvl7pPr marL="3200400" lvl="6" indent="-228600" algn="l">
              <a:lnSpc>
                <a:spcPct val="90000"/>
              </a:lnSpc>
              <a:spcBef>
                <a:spcPts val="500"/>
              </a:spcBef>
              <a:spcAft>
                <a:spcPts val="0"/>
              </a:spcAft>
              <a:buClr>
                <a:srgbClr val="8A939B"/>
              </a:buClr>
              <a:buSzPts val="1600"/>
              <a:buNone/>
              <a:defRPr sz="1600">
                <a:solidFill>
                  <a:srgbClr val="8A939B"/>
                </a:solidFill>
              </a:defRPr>
            </a:lvl7pPr>
            <a:lvl8pPr marL="3657600" lvl="7" indent="-228600" algn="l">
              <a:lnSpc>
                <a:spcPct val="90000"/>
              </a:lnSpc>
              <a:spcBef>
                <a:spcPts val="500"/>
              </a:spcBef>
              <a:spcAft>
                <a:spcPts val="0"/>
              </a:spcAft>
              <a:buClr>
                <a:srgbClr val="8A939B"/>
              </a:buClr>
              <a:buSzPts val="1600"/>
              <a:buNone/>
              <a:defRPr sz="1600">
                <a:solidFill>
                  <a:srgbClr val="8A939B"/>
                </a:solidFill>
              </a:defRPr>
            </a:lvl8pPr>
            <a:lvl9pPr marL="4114800" lvl="8" indent="-228600" algn="l">
              <a:lnSpc>
                <a:spcPct val="90000"/>
              </a:lnSpc>
              <a:spcBef>
                <a:spcPts val="500"/>
              </a:spcBef>
              <a:spcAft>
                <a:spcPts val="0"/>
              </a:spcAft>
              <a:buClr>
                <a:srgbClr val="8A939B"/>
              </a:buClr>
              <a:buSzPts val="1600"/>
              <a:buNone/>
              <a:defRPr sz="1600">
                <a:solidFill>
                  <a:srgbClr val="8A939B"/>
                </a:solidFill>
              </a:defRPr>
            </a:lvl9pPr>
          </a:lstStyle>
          <a:p>
            <a:endParaRPr/>
          </a:p>
        </p:txBody>
      </p:sp>
      <p:sp>
        <p:nvSpPr>
          <p:cNvPr id="106" name="Google Shape;106;p16"/>
          <p:cNvSpPr txBox="1"/>
          <p:nvPr/>
        </p:nvSpPr>
        <p:spPr>
          <a:xfrm>
            <a:off x="10103667" y="6321973"/>
            <a:ext cx="195995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28636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2">
            <a:alphaModFix/>
          </a:blip>
          <a:srcRect/>
          <a:stretch/>
        </p:blipFill>
        <p:spPr>
          <a:xfrm>
            <a:off x="9948" y="-2047"/>
            <a:ext cx="12182052" cy="6846313"/>
          </a:xfrm>
          <a:prstGeom prst="rect">
            <a:avLst/>
          </a:prstGeom>
          <a:noFill/>
          <a:ln>
            <a:noFill/>
          </a:ln>
        </p:spPr>
      </p:pic>
      <p:sp>
        <p:nvSpPr>
          <p:cNvPr id="109" name="Google Shape;109;p17"/>
          <p:cNvSpPr txBox="1"/>
          <p:nvPr/>
        </p:nvSpPr>
        <p:spPr>
          <a:xfrm>
            <a:off x="9927760" y="6321973"/>
            <a:ext cx="213586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10" name="Google Shape;1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838200" y="1825625"/>
            <a:ext cx="5181600" cy="4052661"/>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body" idx="2"/>
          </p:nvPr>
        </p:nvSpPr>
        <p:spPr>
          <a:xfrm>
            <a:off x="6172200" y="1825625"/>
            <a:ext cx="5181600" cy="4052661"/>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7"/>
          <p:cNvSpPr txBox="1"/>
          <p:nvPr/>
        </p:nvSpPr>
        <p:spPr>
          <a:xfrm>
            <a:off x="5584411" y="6304555"/>
            <a:ext cx="434334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Quattrocento Sans"/>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162195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blip>
          <a:srcRect/>
          <a:stretch/>
        </p:blipFill>
        <p:spPr>
          <a:xfrm>
            <a:off x="9948" y="-2047"/>
            <a:ext cx="12182052" cy="6846313"/>
          </a:xfrm>
          <a:prstGeom prst="rect">
            <a:avLst/>
          </a:prstGeom>
          <a:noFill/>
          <a:ln>
            <a:noFill/>
          </a:ln>
        </p:spPr>
      </p:pic>
      <p:sp>
        <p:nvSpPr>
          <p:cNvPr id="116" name="Google Shape;116;p18"/>
          <p:cNvSpPr txBox="1"/>
          <p:nvPr/>
        </p:nvSpPr>
        <p:spPr>
          <a:xfrm>
            <a:off x="10103667" y="6321973"/>
            <a:ext cx="195995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
        <p:nvSpPr>
          <p:cNvPr id="117" name="Google Shape;11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18"/>
          <p:cNvSpPr txBox="1">
            <a:spLocks noGrp="1"/>
          </p:cNvSpPr>
          <p:nvPr>
            <p:ph type="body" idx="2"/>
          </p:nvPr>
        </p:nvSpPr>
        <p:spPr>
          <a:xfrm>
            <a:off x="839788" y="2505075"/>
            <a:ext cx="5157787" cy="336450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8"/>
          <p:cNvSpPr txBox="1">
            <a:spLocks noGrp="1"/>
          </p:cNvSpPr>
          <p:nvPr>
            <p:ph type="body" idx="4"/>
          </p:nvPr>
        </p:nvSpPr>
        <p:spPr>
          <a:xfrm>
            <a:off x="6172200" y="2505075"/>
            <a:ext cx="5183188" cy="336450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8"/>
          <p:cNvSpPr txBox="1"/>
          <p:nvPr/>
        </p:nvSpPr>
        <p:spPr>
          <a:xfrm>
            <a:off x="5584411" y="6304555"/>
            <a:ext cx="434334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lt2"/>
                </a:solidFill>
                <a:latin typeface="Quattrocento Sans"/>
                <a:ea typeface="Quattrocento Sans"/>
                <a:cs typeface="Quattrocento Sans"/>
                <a:sym typeface="Quattrocento Sans"/>
              </a:rPr>
              <a:t>|    Special Education</a:t>
            </a:r>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5851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2">
            <a:alphaModFix/>
          </a:blip>
          <a:srcRect/>
          <a:stretch/>
        </p:blipFill>
        <p:spPr>
          <a:xfrm>
            <a:off x="9948" y="-2047"/>
            <a:ext cx="12182052" cy="6846313"/>
          </a:xfrm>
          <a:prstGeom prst="rect">
            <a:avLst/>
          </a:prstGeom>
          <a:noFill/>
          <a:ln>
            <a:noFill/>
          </a:ln>
        </p:spPr>
      </p:pic>
      <p:sp>
        <p:nvSpPr>
          <p:cNvPr id="125" name="Google Shape;12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7" name="Google Shape;12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8" name="Google Shape;128;p19"/>
          <p:cNvSpPr txBox="1"/>
          <p:nvPr/>
        </p:nvSpPr>
        <p:spPr>
          <a:xfrm>
            <a:off x="5584411" y="6304555"/>
            <a:ext cx="434334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lt2"/>
                </a:solidFill>
                <a:latin typeface="Quattrocento Sans"/>
                <a:ea typeface="Quattrocento Sans"/>
                <a:cs typeface="Quattrocento Sans"/>
                <a:sym typeface="Quattrocento Sans"/>
              </a:rPr>
              <a:t>|    SECTION</a:t>
            </a:r>
            <a:endParaRPr sz="1200">
              <a:solidFill>
                <a:schemeClr val="lt2"/>
              </a:solidFill>
              <a:latin typeface="Quattrocento Sans"/>
              <a:ea typeface="Quattrocento Sans"/>
              <a:cs typeface="Quattrocento Sans"/>
              <a:sym typeface="Quattrocento Sans"/>
            </a:endParaRPr>
          </a:p>
        </p:txBody>
      </p:sp>
      <p:sp>
        <p:nvSpPr>
          <p:cNvPr id="129" name="Google Shape;129;p19"/>
          <p:cNvSpPr txBox="1"/>
          <p:nvPr/>
        </p:nvSpPr>
        <p:spPr>
          <a:xfrm>
            <a:off x="10103667" y="6321973"/>
            <a:ext cx="195995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749753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blip>
          <a:srcRect/>
          <a:stretch/>
        </p:blipFill>
        <p:spPr>
          <a:xfrm>
            <a:off x="9948" y="-2047"/>
            <a:ext cx="12182052" cy="6846313"/>
          </a:xfrm>
          <a:prstGeom prst="rect">
            <a:avLst/>
          </a:prstGeom>
          <a:noFill/>
          <a:ln>
            <a:noFill/>
          </a:ln>
        </p:spPr>
      </p:pic>
      <p:sp>
        <p:nvSpPr>
          <p:cNvPr id="132" name="Google Shape;13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p20"/>
          <p:cNvSpPr txBox="1"/>
          <p:nvPr/>
        </p:nvSpPr>
        <p:spPr>
          <a:xfrm>
            <a:off x="5584411" y="6304555"/>
            <a:ext cx="434334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lt2"/>
                </a:solidFill>
                <a:latin typeface="Quattrocento Sans"/>
                <a:ea typeface="Quattrocento Sans"/>
                <a:cs typeface="Quattrocento Sans"/>
                <a:sym typeface="Quattrocento Sans"/>
              </a:rPr>
              <a:t>|    SECTION</a:t>
            </a:r>
            <a:endParaRPr sz="1200">
              <a:solidFill>
                <a:schemeClr val="lt2"/>
              </a:solidFill>
              <a:latin typeface="Quattrocento Sans"/>
              <a:ea typeface="Quattrocento Sans"/>
              <a:cs typeface="Quattrocento Sans"/>
              <a:sym typeface="Quattrocento Sans"/>
            </a:endParaRPr>
          </a:p>
        </p:txBody>
      </p:sp>
      <p:sp>
        <p:nvSpPr>
          <p:cNvPr id="136" name="Google Shape;136;p20"/>
          <p:cNvSpPr txBox="1"/>
          <p:nvPr/>
        </p:nvSpPr>
        <p:spPr>
          <a:xfrm>
            <a:off x="10103667" y="6321973"/>
            <a:ext cx="195995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2019  |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49125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5.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6.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7.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07973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63" r:id="rId18"/>
    <p:sldLayoutId id="2147483768" r:id="rId19"/>
    <p:sldLayoutId id="2147483764" r:id="rId20"/>
    <p:sldLayoutId id="214748376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1195407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2599"/>
            <a:ext cx="12192000" cy="447369"/>
          </a:xfrm>
          <a:prstGeom prst="rect">
            <a:avLst/>
          </a:prstGeom>
          <a:solidFill>
            <a:srgbClr val="AA0000"/>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userDrawn="1"/>
        </p:nvSpPr>
        <p:spPr>
          <a:xfrm>
            <a:off x="0" y="6202543"/>
            <a:ext cx="12192000" cy="704645"/>
          </a:xfrm>
          <a:prstGeom prst="rect">
            <a:avLst/>
          </a:prstGeom>
          <a:solidFill>
            <a:srgbClr val="393839"/>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39097" y="494257"/>
            <a:ext cx="10705077" cy="984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9097" y="1543287"/>
            <a:ext cx="10714703" cy="4406355"/>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00686" y="6303299"/>
            <a:ext cx="1243782" cy="365125"/>
          </a:xfrm>
          <a:prstGeom prst="rect">
            <a:avLst/>
          </a:prstGeom>
        </p:spPr>
        <p:txBody>
          <a:bodyPr vert="horz" lIns="91440" tIns="45720" rIns="91440" bIns="45720" rtlCol="0" anchor="ctr"/>
          <a:lstStyle>
            <a:lvl1pPr algn="l">
              <a:defRPr sz="1400" b="1">
                <a:solidFill>
                  <a:srgbClr val="FFF7EC"/>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939048" y="564899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583627" y="5832219"/>
            <a:ext cx="430160" cy="363793"/>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0ADEE99-5B15-4B10-A3EB-5286E787B43D}" type="slidenum">
              <a:rPr lang="en-US" smtClean="0"/>
              <a:pPr/>
              <a:t>‹#›</a:t>
            </a:fld>
            <a:endParaRPr lang="en-US" dirty="0"/>
          </a:p>
        </p:txBody>
      </p:sp>
      <p:sp>
        <p:nvSpPr>
          <p:cNvPr id="11" name="TextBox 10"/>
          <p:cNvSpPr txBox="1"/>
          <p:nvPr userDrawn="1"/>
        </p:nvSpPr>
        <p:spPr>
          <a:xfrm>
            <a:off x="156695" y="6331974"/>
            <a:ext cx="6765215" cy="307777"/>
          </a:xfrm>
          <a:prstGeom prst="rect">
            <a:avLst/>
          </a:prstGeom>
          <a:noFill/>
        </p:spPr>
        <p:txBody>
          <a:bodyPr wrap="square" rtlCol="0">
            <a:spAutoFit/>
          </a:bodyPr>
          <a:lstStyle/>
          <a:p>
            <a:r>
              <a:rPr lang="en-US" sz="1400" b="1" dirty="0">
                <a:solidFill>
                  <a:srgbClr val="FFF7EC"/>
                </a:solidFill>
                <a:latin typeface="Arial" panose="020B0604020202020204" pitchFamily="34" charset="0"/>
                <a:cs typeface="Arial" panose="020B0604020202020204" pitchFamily="34" charset="0"/>
              </a:rPr>
              <a:t>Center</a:t>
            </a:r>
            <a:r>
              <a:rPr lang="en-US" sz="1400" b="1" baseline="0" dirty="0">
                <a:solidFill>
                  <a:srgbClr val="FFF7EC"/>
                </a:solidFill>
                <a:latin typeface="Arial" panose="020B0604020202020204" pitchFamily="34" charset="0"/>
                <a:cs typeface="Arial" panose="020B0604020202020204" pitchFamily="34" charset="0"/>
              </a:rPr>
              <a:t> for Change in Transition Services | www.seattleu.edu/ccts | CC BY 4.0</a:t>
            </a:r>
            <a:endParaRPr lang="en-US" sz="1400" b="1" dirty="0">
              <a:solidFill>
                <a:srgbClr val="FFF7EC"/>
              </a:solidFill>
              <a:latin typeface="Arial" panose="020B0604020202020204" pitchFamily="34" charset="0"/>
              <a:cs typeface="Arial" panose="020B0604020202020204" pitchFamily="34" charset="0"/>
            </a:endParaRPr>
          </a:p>
        </p:txBody>
      </p:sp>
      <p:sp>
        <p:nvSpPr>
          <p:cNvPr id="19" name="Right Triangle 18"/>
          <p:cNvSpPr/>
          <p:nvPr userDrawn="1"/>
        </p:nvSpPr>
        <p:spPr>
          <a:xfrm rot="10800000" flipH="1">
            <a:off x="-7898" y="6115661"/>
            <a:ext cx="421784" cy="698093"/>
          </a:xfrm>
          <a:prstGeom prst="rtTriangl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eattle University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635141" y="6370519"/>
            <a:ext cx="1418067" cy="31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4908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hdr="0" ftr="0" dt="0"/>
  <p:txStyles>
    <p:titleStyle>
      <a:lvl1pPr algn="l" defTabSz="914400" rtl="0" eaLnBrk="1" latinLnBrk="0" hangingPunct="1">
        <a:lnSpc>
          <a:spcPct val="90000"/>
        </a:lnSpc>
        <a:spcBef>
          <a:spcPct val="0"/>
        </a:spcBef>
        <a:buNone/>
        <a:defRPr sz="3600" kern="1200">
          <a:solidFill>
            <a:schemeClr val="tx1"/>
          </a:solidFill>
          <a:latin typeface="Rockwell" panose="02060603020205020403" pitchFamily="18" charset="0"/>
          <a:ea typeface="+mj-ea"/>
          <a:cs typeface="+mj-cs"/>
        </a:defRPr>
      </a:lvl1pPr>
    </p:titleStyle>
    <p:bodyStyle>
      <a:lvl1pPr marL="365760" indent="-36576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36576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365760" algn="l" defTabSz="914400" rtl="0" eaLnBrk="1" latinLnBrk="0" hangingPunct="1">
        <a:lnSpc>
          <a:spcPct val="100000"/>
        </a:lnSpc>
        <a:spcBef>
          <a:spcPts val="500"/>
        </a:spcBef>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3pPr>
      <a:lvl4pPr marL="16002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47413449"/>
      </p:ext>
    </p:extLst>
  </p:cSld>
  <p:clrMap bg1="lt1" tx1="dk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January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Special Education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3306853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3262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Quattrocento Sans"/>
                <a:ea typeface="Quattrocento Sans"/>
                <a:cs typeface="Quattrocento Sans"/>
                <a:sym typeface="Quattrocento Sans"/>
              </a:defRPr>
            </a:lvl1pPr>
            <a:lvl2pPr lvl="1" algn="r">
              <a:buNone/>
              <a:defRPr sz="1300">
                <a:solidFill>
                  <a:schemeClr val="dk1"/>
                </a:solidFill>
                <a:latin typeface="Quattrocento Sans"/>
                <a:ea typeface="Quattrocento Sans"/>
                <a:cs typeface="Quattrocento Sans"/>
                <a:sym typeface="Quattrocento Sans"/>
              </a:defRPr>
            </a:lvl2pPr>
            <a:lvl3pPr lvl="2" algn="r">
              <a:buNone/>
              <a:defRPr sz="1300">
                <a:solidFill>
                  <a:schemeClr val="dk1"/>
                </a:solidFill>
                <a:latin typeface="Quattrocento Sans"/>
                <a:ea typeface="Quattrocento Sans"/>
                <a:cs typeface="Quattrocento Sans"/>
                <a:sym typeface="Quattrocento Sans"/>
              </a:defRPr>
            </a:lvl3pPr>
            <a:lvl4pPr lvl="3" algn="r">
              <a:buNone/>
              <a:defRPr sz="1300">
                <a:solidFill>
                  <a:schemeClr val="dk1"/>
                </a:solidFill>
                <a:latin typeface="Quattrocento Sans"/>
                <a:ea typeface="Quattrocento Sans"/>
                <a:cs typeface="Quattrocento Sans"/>
                <a:sym typeface="Quattrocento Sans"/>
              </a:defRPr>
            </a:lvl4pPr>
            <a:lvl5pPr lvl="4" algn="r">
              <a:buNone/>
              <a:defRPr sz="1300">
                <a:solidFill>
                  <a:schemeClr val="dk1"/>
                </a:solidFill>
                <a:latin typeface="Quattrocento Sans"/>
                <a:ea typeface="Quattrocento Sans"/>
                <a:cs typeface="Quattrocento Sans"/>
                <a:sym typeface="Quattrocento Sans"/>
              </a:defRPr>
            </a:lvl5pPr>
            <a:lvl6pPr lvl="5" algn="r">
              <a:buNone/>
              <a:defRPr sz="1300">
                <a:solidFill>
                  <a:schemeClr val="dk1"/>
                </a:solidFill>
                <a:latin typeface="Quattrocento Sans"/>
                <a:ea typeface="Quattrocento Sans"/>
                <a:cs typeface="Quattrocento Sans"/>
                <a:sym typeface="Quattrocento Sans"/>
              </a:defRPr>
            </a:lvl6pPr>
            <a:lvl7pPr lvl="6" algn="r">
              <a:buNone/>
              <a:defRPr sz="1300">
                <a:solidFill>
                  <a:schemeClr val="dk1"/>
                </a:solidFill>
                <a:latin typeface="Quattrocento Sans"/>
                <a:ea typeface="Quattrocento Sans"/>
                <a:cs typeface="Quattrocento Sans"/>
                <a:sym typeface="Quattrocento Sans"/>
              </a:defRPr>
            </a:lvl7pPr>
            <a:lvl8pPr lvl="7" algn="r">
              <a:buNone/>
              <a:defRPr sz="1300">
                <a:solidFill>
                  <a:schemeClr val="dk1"/>
                </a:solidFill>
                <a:latin typeface="Quattrocento Sans"/>
                <a:ea typeface="Quattrocento Sans"/>
                <a:cs typeface="Quattrocento Sans"/>
                <a:sym typeface="Quattrocento Sans"/>
              </a:defRPr>
            </a:lvl8pPr>
            <a:lvl9pPr lvl="8" algn="r">
              <a:buNone/>
              <a:defRPr sz="13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2300473"/>
      </p:ext>
    </p:extLst>
  </p:cSld>
  <p:clrMap bg1="lt1" tx1="dk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attleu.edu/ccts/professional-development-and-training/"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hyperlink" Target="https://www.seattleu.edu/ccts/professional-development-and-training/student-led-ieps/" TargetMode="External"/><Relationship Id="rId4" Type="http://schemas.openxmlformats.org/officeDocument/2006/relationships/hyperlink" Target="https://www.seattleu.edu/ccts/professional-development-and-training/writing-effective-transition-pla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eattleu.edu/ccts/post-school-outcomes/guidance-for-educators/"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hyperlink" Target="https://www.seattleu.edu/ccts/" TargetMode="External"/><Relationship Id="rId5" Type="http://schemas.openxmlformats.org/officeDocument/2006/relationships/hyperlink" Target="https://www.seattleu.edu/ccts/post-school-outcomes/" TargetMode="External"/><Relationship Id="rId4" Type="http://schemas.openxmlformats.org/officeDocument/2006/relationships/hyperlink" Target="https://www.seattleu.edu/ccts/post-school-outcomes/guidance-for-student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eattleu.edu/ccts/tools" TargetMode="External"/><Relationship Id="rId3" Type="http://schemas.openxmlformats.org/officeDocument/2006/relationships/hyperlink" Target="https://www.seattleu.edu/ccts/tools/" TargetMode="External"/><Relationship Id="rId7" Type="http://schemas.openxmlformats.org/officeDocument/2006/relationships/hyperlink" Target="https://www.seattleu.edu/ccts/tools/#d.en.1662136"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www.seattleu.edu/ccts/tools/#d.en.1662137" TargetMode="External"/><Relationship Id="rId5" Type="http://schemas.openxmlformats.org/officeDocument/2006/relationships/hyperlink" Target="https://www.seattleu.edu/ccts/tools/#d.en.1662138" TargetMode="External"/><Relationship Id="rId4" Type="http://schemas.openxmlformats.org/officeDocument/2006/relationships/hyperlink" Target="https://www.seattleu.edu/ccts/tools/#d.en.166213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k12.wa.us/policy-funding/special-education-funding-and-finance/inclusionary-practices-professional-development-projec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s://www.seattleu.edu/ccts/projects/inclusionary-practices/ipp-resources/" TargetMode="External"/><Relationship Id="rId4" Type="http://schemas.openxmlformats.org/officeDocument/2006/relationships/hyperlink" Target="https://www.seattleu.edu/ccts/projects/inclusionary-practices/ipp-schedul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ccts@seattleu.edu"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hyperlink" Target="https://seattleu.us8.list-manage.com/subscribe?u=bc40950e3ac26c0824bd6761b&amp;id=c991382ceb" TargetMode="External"/><Relationship Id="rId4" Type="http://schemas.openxmlformats.org/officeDocument/2006/relationships/hyperlink" Target="http://www.seattleu.edu/cct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chart" Target="../charts/chart4.xml"/><Relationship Id="rId7" Type="http://schemas.openxmlformats.org/officeDocument/2006/relationships/hyperlink" Target="https://education.wsu.edu/documents/2020/08/tsat-statewide-summary-report.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42.emf"/><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wsu.edu/documents/2020/08/tsat-2019-2020-final-report.pdf/"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informingfamilies.org/wp-content/uploads/2020/05/Job-Foundation.pdf"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informingfamilies.org/hs-jobs/" TargetMode="External"/><Relationship Id="rId2" Type="http://schemas.openxmlformats.org/officeDocument/2006/relationships/notesSlide" Target="../notesSlides/notesSlide22.xml"/><Relationship Id="rId1" Type="http://schemas.openxmlformats.org/officeDocument/2006/relationships/slideLayout" Target="../slideLayouts/slideLayout89.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3" Type="http://schemas.openxmlformats.org/officeDocument/2006/relationships/hyperlink" Target="https://www.dshs.wa.gov/dda/county-best-practices" TargetMode="External"/><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eerconnectathome.org/"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zoom.us/meeting/register/tJUrceyopzwuG9yU8n3XITiyXXINRHZVBH7X"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hyperlink" Target="https://zoom.us/meeting/register/tJwsdeyrrzsiEtZ5WeQeUYmSqDb0U6cKypN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http://clipart-library.com/data_images/141710.jp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mailto:satkosm@dshs.wa.gov" TargetMode="External"/><Relationship Id="rId3" Type="http://schemas.openxmlformats.org/officeDocument/2006/relationships/hyperlink" Target="mailto:tania.may@k12.wa.us" TargetMode="External"/><Relationship Id="rId7" Type="http://schemas.openxmlformats.org/officeDocument/2006/relationships/hyperlink" Target="mailto:doylet@dshs.wa.gov"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hyperlink" Target="mailto:terry.redmon@dshs.wa.gov" TargetMode="External"/><Relationship Id="rId5" Type="http://schemas.openxmlformats.org/officeDocument/2006/relationships/hyperlink" Target="mailto:hirschmk@seattleu.edu" TargetMode="External"/><Relationship Id="rId10" Type="http://schemas.openxmlformats.org/officeDocument/2006/relationships/hyperlink" Target="mailto:emily.rogers@ddc.wa.gov" TargetMode="External"/><Relationship Id="rId4" Type="http://schemas.openxmlformats.org/officeDocument/2006/relationships/hyperlink" Target="mailto:Cinda@seattleu.edu" TargetMode="External"/><Relationship Id="rId9" Type="http://schemas.openxmlformats.org/officeDocument/2006/relationships/hyperlink" Target="mailto:adrienne.stuart@ddc.wa.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hyperlink" Target="https://pbs.twimg.com/media/CyBBuVCXAAAryfY.jp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543207" y="1122363"/>
            <a:ext cx="11054281" cy="2387600"/>
          </a:xfrm>
        </p:spPr>
        <p:txBody>
          <a:bodyPr>
            <a:normAutofit fontScale="90000"/>
          </a:bodyPr>
          <a:lstStyle/>
          <a:p>
            <a:pPr>
              <a:lnSpc>
                <a:spcPct val="100000"/>
              </a:lnSpc>
              <a:spcBef>
                <a:spcPts val="0"/>
              </a:spcBef>
            </a:pPr>
            <a:r>
              <a:rPr lang="en-US" sz="7200" b="1" dirty="0">
                <a:solidFill>
                  <a:schemeClr val="tx2">
                    <a:lumMod val="75000"/>
                  </a:schemeClr>
                </a:solidFill>
                <a:latin typeface="Segoe UI" panose="020B0502040204020203" pitchFamily="34" charset="0"/>
                <a:cs typeface="Segoe UI" panose="020B0502040204020203" pitchFamily="34" charset="0"/>
              </a:rPr>
              <a:t>Washington’s Cross-Agency Transition Collaborative</a:t>
            </a:r>
            <a:endParaRPr lang="en-US" sz="4000" b="1" dirty="0">
              <a:solidFill>
                <a:schemeClr val="tx2">
                  <a:lumMod val="75000"/>
                </a:schemeClr>
              </a:solidFill>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a:xfrm>
            <a:off x="1524000" y="3602038"/>
            <a:ext cx="9144000" cy="788893"/>
          </a:xfrm>
        </p:spPr>
        <p:txBody>
          <a:bodyPr anchor="b">
            <a:normAutofit/>
          </a:bodyPr>
          <a:lstStyle/>
          <a:p>
            <a:pPr marL="0" lvl="0" indent="0" algn="ctr">
              <a:buNone/>
            </a:pPr>
            <a:r>
              <a:rPr lang="en-US" sz="3600" dirty="0">
                <a:solidFill>
                  <a:schemeClr val="tx2">
                    <a:lumMod val="75000"/>
                  </a:schemeClr>
                </a:solidFill>
              </a:rPr>
              <a:t>August 28, </a:t>
            </a:r>
            <a:r>
              <a:rPr lang="en-US" sz="3600" dirty="0">
                <a:solidFill>
                  <a:schemeClr val="tx2">
                    <a:lumMod val="75000"/>
                  </a:schemeClr>
                </a:solidFill>
                <a:latin typeface="Segoe UI" panose="020B0502040204020203" pitchFamily="34" charset="0"/>
              </a:rPr>
              <a:t>2020</a:t>
            </a:r>
          </a:p>
        </p:txBody>
      </p:sp>
      <p:pic>
        <p:nvPicPr>
          <p:cNvPr id="12" name="Picture 11" title="DSH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622" y="5522726"/>
            <a:ext cx="2048756" cy="1122263"/>
          </a:xfrm>
          <a:prstGeom prst="rect">
            <a:avLst/>
          </a:prstGeom>
        </p:spPr>
      </p:pic>
      <p:pic>
        <p:nvPicPr>
          <p:cNvPr id="13" name="48000285-3C83-4992-AFCE-FDAE84830E13" title="DSHS DV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049" y="5561566"/>
            <a:ext cx="1743722" cy="109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title="CCTS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5561566"/>
            <a:ext cx="1098607" cy="1098607"/>
          </a:xfrm>
          <a:prstGeom prst="ellipse">
            <a:avLst/>
          </a:prstGeom>
        </p:spPr>
      </p:pic>
      <p:sp>
        <p:nvSpPr>
          <p:cNvPr id="5" name="Rectangle 4">
            <a:extLst>
              <a:ext uri="{C183D7F6-B498-43B3-948B-1728B52AA6E4}">
                <adec:decorative xmlns:adec="http://schemas.microsoft.com/office/drawing/2017/decorative" val="1"/>
              </a:ext>
            </a:extLst>
          </p:cNvPr>
          <p:cNvSpPr/>
          <p:nvPr/>
        </p:nvSpPr>
        <p:spPr>
          <a:xfrm>
            <a:off x="90536" y="99589"/>
            <a:ext cx="12024360" cy="6675120"/>
          </a:xfrm>
          <a:prstGeom prst="rect">
            <a:avLst/>
          </a:prstGeom>
          <a:noFill/>
          <a:ln w="38100">
            <a:solidFill>
              <a:srgbClr val="FFC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6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FCAD-31DB-42EB-829D-67B36F805D17}"/>
              </a:ext>
            </a:extLst>
          </p:cNvPr>
          <p:cNvSpPr>
            <a:spLocks noGrp="1"/>
          </p:cNvSpPr>
          <p:nvPr>
            <p:ph type="title"/>
          </p:nvPr>
        </p:nvSpPr>
        <p:spPr/>
        <p:txBody>
          <a:bodyPr/>
          <a:lstStyle/>
          <a:p>
            <a:r>
              <a:rPr lang="en-US" dirty="0"/>
              <a:t>CCTS Provides:</a:t>
            </a:r>
          </a:p>
        </p:txBody>
      </p:sp>
      <p:sp>
        <p:nvSpPr>
          <p:cNvPr id="3" name="Content Placeholder 2">
            <a:extLst>
              <a:ext uri="{FF2B5EF4-FFF2-40B4-BE49-F238E27FC236}">
                <a16:creationId xmlns:a16="http://schemas.microsoft.com/office/drawing/2014/main" id="{4B269D0A-8A9A-4E6D-A38F-21F06EEE45CF}"/>
              </a:ext>
            </a:extLst>
          </p:cNvPr>
          <p:cNvSpPr>
            <a:spLocks noGrp="1"/>
          </p:cNvSpPr>
          <p:nvPr>
            <p:ph idx="1"/>
          </p:nvPr>
        </p:nvSpPr>
        <p:spPr/>
        <p:txBody>
          <a:bodyPr/>
          <a:lstStyle/>
          <a:p>
            <a:r>
              <a:rPr lang="en-US" dirty="0"/>
              <a:t>Secondary transition training </a:t>
            </a:r>
          </a:p>
          <a:p>
            <a:pPr lvl="0"/>
            <a:r>
              <a:rPr lang="en-US" dirty="0"/>
              <a:t>District, ESD, and state-level post-school outcome data analysis </a:t>
            </a:r>
          </a:p>
          <a:p>
            <a:pPr lvl="0"/>
            <a:r>
              <a:rPr lang="en-US" dirty="0"/>
              <a:t>Resources and materials</a:t>
            </a:r>
          </a:p>
          <a:p>
            <a:pPr lvl="0"/>
            <a:r>
              <a:rPr lang="en-US" dirty="0"/>
              <a:t>Technical assistance</a:t>
            </a:r>
          </a:p>
          <a:p>
            <a:endParaRPr lang="en-US" dirty="0"/>
          </a:p>
        </p:txBody>
      </p:sp>
      <p:sp>
        <p:nvSpPr>
          <p:cNvPr id="4" name="Slide Number Placeholder 3">
            <a:extLst>
              <a:ext uri="{FF2B5EF4-FFF2-40B4-BE49-F238E27FC236}">
                <a16:creationId xmlns:a16="http://schemas.microsoft.com/office/drawing/2014/main" id="{0A6F365D-8D0F-458E-A9AD-CBEBBD1B6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272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D9D4-CB50-4409-A0BE-BB43B42CDE00}"/>
              </a:ext>
            </a:extLst>
          </p:cNvPr>
          <p:cNvSpPr>
            <a:spLocks noGrp="1"/>
          </p:cNvSpPr>
          <p:nvPr>
            <p:ph type="title"/>
          </p:nvPr>
        </p:nvSpPr>
        <p:spPr/>
        <p:txBody>
          <a:bodyPr/>
          <a:lstStyle/>
          <a:p>
            <a:r>
              <a:rPr lang="en-US" dirty="0"/>
              <a:t>CCTS Supports:</a:t>
            </a:r>
          </a:p>
        </p:txBody>
      </p:sp>
      <p:sp>
        <p:nvSpPr>
          <p:cNvPr id="3" name="Content Placeholder 2">
            <a:extLst>
              <a:ext uri="{FF2B5EF4-FFF2-40B4-BE49-F238E27FC236}">
                <a16:creationId xmlns:a16="http://schemas.microsoft.com/office/drawing/2014/main" id="{D5530967-27EB-4291-B506-9DDCE1FFB984}"/>
              </a:ext>
            </a:extLst>
          </p:cNvPr>
          <p:cNvSpPr>
            <a:spLocks noGrp="1"/>
          </p:cNvSpPr>
          <p:nvPr>
            <p:ph idx="1"/>
          </p:nvPr>
        </p:nvSpPr>
        <p:spPr/>
        <p:txBody>
          <a:bodyPr/>
          <a:lstStyle/>
          <a:p>
            <a:pPr lvl="0"/>
            <a:r>
              <a:rPr lang="en-US" dirty="0"/>
              <a:t>Washington state ESDs, LEAs, public high schools</a:t>
            </a:r>
          </a:p>
          <a:p>
            <a:pPr lvl="0"/>
            <a:r>
              <a:rPr lang="en-US" dirty="0"/>
              <a:t>Educators and administrators</a:t>
            </a:r>
          </a:p>
          <a:p>
            <a:pPr lvl="0"/>
            <a:r>
              <a:rPr lang="en-US" dirty="0"/>
              <a:t>Agency staff</a:t>
            </a:r>
          </a:p>
          <a:p>
            <a:pPr lvl="0"/>
            <a:r>
              <a:rPr lang="en-US" dirty="0"/>
              <a:t>Youth with disabilities and their families/caregivers</a:t>
            </a:r>
          </a:p>
        </p:txBody>
      </p:sp>
      <p:sp>
        <p:nvSpPr>
          <p:cNvPr id="4" name="Slide Number Placeholder 3">
            <a:extLst>
              <a:ext uri="{FF2B5EF4-FFF2-40B4-BE49-F238E27FC236}">
                <a16:creationId xmlns:a16="http://schemas.microsoft.com/office/drawing/2014/main" id="{191D544F-C85E-4089-9022-4CA6DAAA38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080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F617-3DFC-482C-9F41-FBCF0A1DD063}"/>
              </a:ext>
            </a:extLst>
          </p:cNvPr>
          <p:cNvSpPr>
            <a:spLocks noGrp="1"/>
          </p:cNvSpPr>
          <p:nvPr>
            <p:ph type="title"/>
          </p:nvPr>
        </p:nvSpPr>
        <p:spPr/>
        <p:txBody>
          <a:bodyPr/>
          <a:lstStyle/>
          <a:p>
            <a:r>
              <a:rPr lang="en-US" dirty="0"/>
              <a:t>Secondary Transition Training</a:t>
            </a:r>
          </a:p>
        </p:txBody>
      </p:sp>
      <p:sp>
        <p:nvSpPr>
          <p:cNvPr id="3" name="Content Placeholder 2">
            <a:extLst>
              <a:ext uri="{FF2B5EF4-FFF2-40B4-BE49-F238E27FC236}">
                <a16:creationId xmlns:a16="http://schemas.microsoft.com/office/drawing/2014/main" id="{CEDFE699-3313-4D8C-92F4-E1BF54E152E6}"/>
              </a:ext>
            </a:extLst>
          </p:cNvPr>
          <p:cNvSpPr>
            <a:spLocks noGrp="1"/>
          </p:cNvSpPr>
          <p:nvPr>
            <p:ph idx="1"/>
          </p:nvPr>
        </p:nvSpPr>
        <p:spPr>
          <a:xfrm>
            <a:off x="639097" y="1543287"/>
            <a:ext cx="11095703" cy="4406355"/>
          </a:xfrm>
        </p:spPr>
        <p:txBody>
          <a:bodyPr/>
          <a:lstStyle/>
          <a:p>
            <a:r>
              <a:rPr lang="en-US" dirty="0"/>
              <a:t>For educators, self-paced, secondary transition training modules are available for download from the </a:t>
            </a:r>
            <a:r>
              <a:rPr lang="en-US" dirty="0">
                <a:hlinkClick r:id="rId3"/>
              </a:rPr>
              <a:t>CCTS website</a:t>
            </a:r>
            <a:r>
              <a:rPr lang="en-US" dirty="0"/>
              <a:t>. </a:t>
            </a:r>
          </a:p>
          <a:p>
            <a:r>
              <a:rPr lang="en-US" dirty="0"/>
              <a:t>Topics include:</a:t>
            </a:r>
          </a:p>
          <a:p>
            <a:pPr lvl="1"/>
            <a:r>
              <a:rPr lang="en-US" dirty="0">
                <a:hlinkClick r:id="rId4"/>
              </a:rPr>
              <a:t>Writing Effective IEPs</a:t>
            </a:r>
            <a:endParaRPr lang="en-US" dirty="0"/>
          </a:p>
          <a:p>
            <a:pPr lvl="1"/>
            <a:r>
              <a:rPr lang="en-US" dirty="0">
                <a:hlinkClick r:id="rId5"/>
              </a:rPr>
              <a:t>Student-Led IEP Meetings </a:t>
            </a:r>
            <a:endParaRPr lang="en-US" dirty="0"/>
          </a:p>
          <a:p>
            <a:pPr lvl="1"/>
            <a:r>
              <a:rPr lang="en-US" dirty="0"/>
              <a:t>Developing Job Shadow Experiences (available in September)</a:t>
            </a:r>
          </a:p>
          <a:p>
            <a:endParaRPr lang="en-US" dirty="0"/>
          </a:p>
        </p:txBody>
      </p:sp>
      <p:sp>
        <p:nvSpPr>
          <p:cNvPr id="4" name="Slide Number Placeholder 3">
            <a:extLst>
              <a:ext uri="{FF2B5EF4-FFF2-40B4-BE49-F238E27FC236}">
                <a16:creationId xmlns:a16="http://schemas.microsoft.com/office/drawing/2014/main" id="{3C144492-8077-4412-8F02-287DD6C4FA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31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7035-BD04-40EA-8816-4B7C8DB60476}"/>
              </a:ext>
            </a:extLst>
          </p:cNvPr>
          <p:cNvSpPr>
            <a:spLocks noGrp="1"/>
          </p:cNvSpPr>
          <p:nvPr>
            <p:ph type="title"/>
          </p:nvPr>
        </p:nvSpPr>
        <p:spPr/>
        <p:txBody>
          <a:bodyPr/>
          <a:lstStyle/>
          <a:p>
            <a:r>
              <a:rPr lang="en-US" dirty="0"/>
              <a:t>Post-School Survey and Post-School Outcomes</a:t>
            </a:r>
          </a:p>
        </p:txBody>
      </p:sp>
      <p:sp>
        <p:nvSpPr>
          <p:cNvPr id="3" name="Content Placeholder 2">
            <a:extLst>
              <a:ext uri="{FF2B5EF4-FFF2-40B4-BE49-F238E27FC236}">
                <a16:creationId xmlns:a16="http://schemas.microsoft.com/office/drawing/2014/main" id="{1D9B37B7-AC76-4BED-8A22-761B3F22F173}"/>
              </a:ext>
            </a:extLst>
          </p:cNvPr>
          <p:cNvSpPr>
            <a:spLocks noGrp="1"/>
          </p:cNvSpPr>
          <p:nvPr>
            <p:ph idx="1"/>
          </p:nvPr>
        </p:nvSpPr>
        <p:spPr>
          <a:xfrm>
            <a:off x="639097" y="1543287"/>
            <a:ext cx="10944530" cy="4406355"/>
          </a:xfrm>
        </p:spPr>
        <p:txBody>
          <a:bodyPr>
            <a:normAutofit/>
          </a:bodyPr>
          <a:lstStyle/>
          <a:p>
            <a:r>
              <a:rPr lang="en-US" dirty="0"/>
              <a:t>Annual data collection period is June 1-November 1.</a:t>
            </a:r>
          </a:p>
          <a:p>
            <a:pPr lvl="0"/>
            <a:r>
              <a:rPr lang="en-US" dirty="0"/>
              <a:t>Phone surveys are conducted by school/school district representatives.</a:t>
            </a:r>
          </a:p>
          <a:p>
            <a:pPr lvl="0"/>
            <a:r>
              <a:rPr lang="en-US" dirty="0"/>
              <a:t>Surveys are completed by former special education students (“leavers”) one year after exiting high school.</a:t>
            </a:r>
          </a:p>
          <a:p>
            <a:pPr lvl="0"/>
            <a:r>
              <a:rPr lang="en-US" dirty="0"/>
              <a:t>Survey data are reviewed, analyzed, and reported by CCTS.</a:t>
            </a:r>
          </a:p>
          <a:p>
            <a:r>
              <a:rPr lang="en-US" dirty="0">
                <a:hlinkClick r:id="rId3"/>
              </a:rPr>
              <a:t>Guidance for educators</a:t>
            </a:r>
            <a:r>
              <a:rPr lang="en-US" dirty="0"/>
              <a:t>, </a:t>
            </a:r>
            <a:r>
              <a:rPr lang="en-US" dirty="0">
                <a:hlinkClick r:id="rId4"/>
              </a:rPr>
              <a:t>guidance for students/families</a:t>
            </a:r>
            <a:r>
              <a:rPr lang="en-US" dirty="0"/>
              <a:t>, and </a:t>
            </a:r>
            <a:r>
              <a:rPr lang="en-US" dirty="0">
                <a:hlinkClick r:id="rId5"/>
              </a:rPr>
              <a:t>state-level data reports</a:t>
            </a:r>
            <a:r>
              <a:rPr lang="en-US" dirty="0"/>
              <a:t> are available on the </a:t>
            </a:r>
            <a:r>
              <a:rPr lang="en-US" dirty="0">
                <a:hlinkClick r:id="rId6"/>
              </a:rPr>
              <a:t>CCTS website</a:t>
            </a:r>
            <a:r>
              <a:rPr lang="en-US" dirty="0"/>
              <a:t>.</a:t>
            </a:r>
          </a:p>
        </p:txBody>
      </p:sp>
      <p:sp>
        <p:nvSpPr>
          <p:cNvPr id="4" name="Slide Number Placeholder 3">
            <a:extLst>
              <a:ext uri="{FF2B5EF4-FFF2-40B4-BE49-F238E27FC236}">
                <a16:creationId xmlns:a16="http://schemas.microsoft.com/office/drawing/2014/main" id="{A8AD656B-E4DA-4D55-A365-91728E2C6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261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C557-AEDB-47F0-A1F9-272D3458B614}"/>
              </a:ext>
            </a:extLst>
          </p:cNvPr>
          <p:cNvSpPr>
            <a:spLocks noGrp="1"/>
          </p:cNvSpPr>
          <p:nvPr>
            <p:ph type="title"/>
          </p:nvPr>
        </p:nvSpPr>
        <p:spPr/>
        <p:txBody>
          <a:bodyPr/>
          <a:lstStyle/>
          <a:p>
            <a:r>
              <a:rPr lang="en-US" dirty="0"/>
              <a:t>Tools for Transition</a:t>
            </a:r>
          </a:p>
        </p:txBody>
      </p:sp>
      <p:sp>
        <p:nvSpPr>
          <p:cNvPr id="3" name="Content Placeholder 2">
            <a:extLst>
              <a:ext uri="{FF2B5EF4-FFF2-40B4-BE49-F238E27FC236}">
                <a16:creationId xmlns:a16="http://schemas.microsoft.com/office/drawing/2014/main" id="{581860B3-34EC-44A1-8B8A-46B4C6F09B8C}"/>
              </a:ext>
            </a:extLst>
          </p:cNvPr>
          <p:cNvSpPr>
            <a:spLocks noGrp="1"/>
          </p:cNvSpPr>
          <p:nvPr>
            <p:ph idx="1"/>
          </p:nvPr>
        </p:nvSpPr>
        <p:spPr/>
        <p:txBody>
          <a:bodyPr/>
          <a:lstStyle/>
          <a:p>
            <a:r>
              <a:rPr lang="en-US" dirty="0">
                <a:hlinkClick r:id="rId3"/>
              </a:rPr>
              <a:t>T-Folio</a:t>
            </a:r>
            <a:endParaRPr lang="en-US" dirty="0"/>
          </a:p>
          <a:p>
            <a:r>
              <a:rPr lang="en-US" dirty="0">
                <a:hlinkClick r:id="rId4"/>
              </a:rPr>
              <a:t>Transition Systemic Framework 2.0 (TSF2)</a:t>
            </a:r>
            <a:endParaRPr lang="en-US" dirty="0"/>
          </a:p>
          <a:p>
            <a:r>
              <a:rPr lang="en-US" dirty="0">
                <a:hlinkClick r:id="rId5"/>
              </a:rPr>
              <a:t>Indicator B13 Checklist/Transition File Review</a:t>
            </a:r>
            <a:endParaRPr lang="en-US" dirty="0"/>
          </a:p>
          <a:p>
            <a:r>
              <a:rPr lang="en-US" dirty="0">
                <a:hlinkClick r:id="rId6"/>
              </a:rPr>
              <a:t>Quality Indicators for Secondary Transition (QuIST)</a:t>
            </a:r>
            <a:endParaRPr lang="en-US" dirty="0"/>
          </a:p>
          <a:p>
            <a:r>
              <a:rPr lang="en-US" dirty="0">
                <a:hlinkClick r:id="rId7"/>
              </a:rPr>
              <a:t>Special Education Consistency Index (SECI)</a:t>
            </a:r>
            <a:endParaRPr lang="en-US" dirty="0"/>
          </a:p>
          <a:p>
            <a:pPr marL="0" indent="0">
              <a:spcBef>
                <a:spcPts val="3000"/>
              </a:spcBef>
              <a:buNone/>
            </a:pPr>
            <a:r>
              <a:rPr lang="en-US" dirty="0"/>
              <a:t>These resources are available for use free of charge. </a:t>
            </a:r>
          </a:p>
          <a:p>
            <a:pPr marL="0" indent="0">
              <a:buNone/>
            </a:pPr>
            <a:r>
              <a:rPr lang="en-US" dirty="0"/>
              <a:t>Details at </a:t>
            </a:r>
            <a:r>
              <a:rPr lang="en-US" u="sng" dirty="0">
                <a:hlinkClick r:id="rId8"/>
              </a:rPr>
              <a:t>www.seattleu.edu/ccts/tools</a:t>
            </a:r>
            <a:r>
              <a:rPr lang="en-US" dirty="0"/>
              <a:t>. </a:t>
            </a:r>
          </a:p>
          <a:p>
            <a:endParaRPr lang="en-US" dirty="0"/>
          </a:p>
        </p:txBody>
      </p:sp>
      <p:sp>
        <p:nvSpPr>
          <p:cNvPr id="4" name="Slide Number Placeholder 3">
            <a:extLst>
              <a:ext uri="{FF2B5EF4-FFF2-40B4-BE49-F238E27FC236}">
                <a16:creationId xmlns:a16="http://schemas.microsoft.com/office/drawing/2014/main" id="{F505ACD4-676A-47B3-B212-82A91CB1D0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211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B2E2-928E-46D4-A3CF-9882068997DD}"/>
              </a:ext>
            </a:extLst>
          </p:cNvPr>
          <p:cNvSpPr>
            <a:spLocks noGrp="1"/>
          </p:cNvSpPr>
          <p:nvPr>
            <p:ph type="title"/>
          </p:nvPr>
        </p:nvSpPr>
        <p:spPr/>
        <p:txBody>
          <a:bodyPr/>
          <a:lstStyle/>
          <a:p>
            <a:r>
              <a:rPr lang="en-US" dirty="0"/>
              <a:t>Additional Projects – Inclusionary Practices</a:t>
            </a:r>
          </a:p>
        </p:txBody>
      </p:sp>
      <p:sp>
        <p:nvSpPr>
          <p:cNvPr id="3" name="Content Placeholder 2">
            <a:extLst>
              <a:ext uri="{FF2B5EF4-FFF2-40B4-BE49-F238E27FC236}">
                <a16:creationId xmlns:a16="http://schemas.microsoft.com/office/drawing/2014/main" id="{9FEDBD1B-B09C-4FA5-AAF2-A679E480D46F}"/>
              </a:ext>
            </a:extLst>
          </p:cNvPr>
          <p:cNvSpPr>
            <a:spLocks noGrp="1"/>
          </p:cNvSpPr>
          <p:nvPr>
            <p:ph idx="1"/>
          </p:nvPr>
        </p:nvSpPr>
        <p:spPr>
          <a:xfrm>
            <a:off x="639097" y="1543287"/>
            <a:ext cx="10944530" cy="4406355"/>
          </a:xfrm>
        </p:spPr>
        <p:txBody>
          <a:bodyPr/>
          <a:lstStyle/>
          <a:p>
            <a:r>
              <a:rPr lang="en-US" u="sng" dirty="0">
                <a:hlinkClick r:id="rId3"/>
              </a:rPr>
              <a:t>OSPI's Inclusionary Practices Professional Development Project</a:t>
            </a:r>
            <a:endParaRPr lang="en-US" u="sng" dirty="0"/>
          </a:p>
          <a:p>
            <a:r>
              <a:rPr lang="en-US" dirty="0"/>
              <a:t>Multi-agency collaboration launched in spring 2020 </a:t>
            </a:r>
          </a:p>
          <a:p>
            <a:r>
              <a:rPr lang="en-US" dirty="0"/>
              <a:t>CCTS is focusing on partnerships between Special Education and Career Technical Education (CTE) classrooms to increase inclusionary practices in general education.</a:t>
            </a:r>
          </a:p>
          <a:p>
            <a:pPr lvl="1"/>
            <a:r>
              <a:rPr lang="en-US" dirty="0">
                <a:hlinkClick r:id="rId4"/>
              </a:rPr>
              <a:t>Schedule of upcoming CCTS online seminars and workshops</a:t>
            </a:r>
            <a:endParaRPr lang="en-US" dirty="0"/>
          </a:p>
          <a:p>
            <a:pPr lvl="1"/>
            <a:r>
              <a:rPr lang="en-US" dirty="0">
                <a:hlinkClick r:id="rId5"/>
              </a:rPr>
              <a:t>Resources and Recordings from past CCTS workshops</a:t>
            </a:r>
            <a:endParaRPr lang="en-US" dirty="0"/>
          </a:p>
        </p:txBody>
      </p:sp>
      <p:sp>
        <p:nvSpPr>
          <p:cNvPr id="4" name="Slide Number Placeholder 3">
            <a:extLst>
              <a:ext uri="{FF2B5EF4-FFF2-40B4-BE49-F238E27FC236}">
                <a16:creationId xmlns:a16="http://schemas.microsoft.com/office/drawing/2014/main" id="{1A10F048-6E7A-4C30-BB04-3BEB0A423A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71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5A13-67CA-4B34-9764-EAD25233265F}"/>
              </a:ext>
            </a:extLst>
          </p:cNvPr>
          <p:cNvSpPr>
            <a:spLocks noGrp="1"/>
          </p:cNvSpPr>
          <p:nvPr>
            <p:ph type="title"/>
          </p:nvPr>
        </p:nvSpPr>
        <p:spPr/>
        <p:txBody>
          <a:bodyPr/>
          <a:lstStyle/>
          <a:p>
            <a:r>
              <a:rPr lang="en-US" dirty="0"/>
              <a:t>Connect with Us!</a:t>
            </a:r>
          </a:p>
        </p:txBody>
      </p:sp>
      <p:sp>
        <p:nvSpPr>
          <p:cNvPr id="3" name="Content Placeholder 2">
            <a:extLst>
              <a:ext uri="{FF2B5EF4-FFF2-40B4-BE49-F238E27FC236}">
                <a16:creationId xmlns:a16="http://schemas.microsoft.com/office/drawing/2014/main" id="{95460F05-359B-44EF-A3BF-AC0ED1897ED6}"/>
              </a:ext>
            </a:extLst>
          </p:cNvPr>
          <p:cNvSpPr>
            <a:spLocks noGrp="1"/>
          </p:cNvSpPr>
          <p:nvPr>
            <p:ph idx="1"/>
          </p:nvPr>
        </p:nvSpPr>
        <p:spPr/>
        <p:txBody>
          <a:bodyPr/>
          <a:lstStyle/>
          <a:p>
            <a:pPr>
              <a:spcBef>
                <a:spcPts val="0"/>
              </a:spcBef>
              <a:buSzPct val="100000"/>
            </a:pPr>
            <a:r>
              <a:rPr lang="en-US" dirty="0">
                <a:sym typeface="Calibri"/>
              </a:rPr>
              <a:t>CCTS General Information</a:t>
            </a:r>
          </a:p>
          <a:p>
            <a:pPr lvl="1">
              <a:spcBef>
                <a:spcPts val="0"/>
              </a:spcBef>
              <a:buSzPct val="100000"/>
            </a:pPr>
            <a:r>
              <a:rPr lang="en-US" dirty="0">
                <a:sym typeface="Calibri"/>
              </a:rPr>
              <a:t>Email </a:t>
            </a:r>
            <a:r>
              <a:rPr lang="en-US" dirty="0">
                <a:sym typeface="Arial"/>
                <a:hlinkClick r:id="rId3"/>
              </a:rPr>
              <a:t>ccts@seattleu.edu</a:t>
            </a:r>
            <a:r>
              <a:rPr lang="en-US" dirty="0">
                <a:sym typeface="Arial"/>
              </a:rPr>
              <a:t> </a:t>
            </a:r>
          </a:p>
          <a:p>
            <a:pPr lvl="1">
              <a:spcBef>
                <a:spcPts val="0"/>
              </a:spcBef>
              <a:buClr>
                <a:schemeClr val="dk1"/>
              </a:buClr>
              <a:buSzPct val="100000"/>
            </a:pPr>
            <a:r>
              <a:rPr lang="en-US" dirty="0">
                <a:sym typeface="Arial"/>
              </a:rPr>
              <a:t>Visit </a:t>
            </a:r>
            <a:r>
              <a:rPr lang="en-US" dirty="0">
                <a:sym typeface="Arial"/>
                <a:hlinkClick r:id="rId4"/>
              </a:rPr>
              <a:t>www.seattleu.edu/ccts</a:t>
            </a:r>
            <a:endParaRPr lang="en-US" dirty="0">
              <a:sym typeface="Arial"/>
            </a:endParaRPr>
          </a:p>
          <a:p>
            <a:pPr lvl="1">
              <a:spcBef>
                <a:spcPts val="0"/>
              </a:spcBef>
              <a:buClr>
                <a:schemeClr val="dk1"/>
              </a:buClr>
              <a:buSzPct val="100000"/>
            </a:pPr>
            <a:r>
              <a:rPr lang="en-US" dirty="0">
                <a:sym typeface="Arial"/>
              </a:rPr>
              <a:t>Call 206-296-6494</a:t>
            </a:r>
          </a:p>
          <a:p>
            <a:pPr>
              <a:spcBef>
                <a:spcPts val="0"/>
              </a:spcBef>
              <a:buClr>
                <a:schemeClr val="dk1"/>
              </a:buClr>
              <a:buSzPct val="100000"/>
            </a:pPr>
            <a:r>
              <a:rPr lang="en-US" dirty="0">
                <a:sym typeface="Arial"/>
                <a:hlinkClick r:id="rId5"/>
              </a:rPr>
              <a:t>Subscribe to our Newsletter</a:t>
            </a:r>
            <a:endParaRPr lang="en-US" dirty="0">
              <a:hlinkClick r:id="" action="ppaction://noaction"/>
            </a:endParaRPr>
          </a:p>
          <a:p>
            <a:r>
              <a:rPr lang="en-US" dirty="0">
                <a:hlinkClick r:id="" action="ppaction://noaction"/>
              </a:rPr>
              <a:t>Join the CCTS Transition Network on Basecamp</a:t>
            </a:r>
            <a:endParaRPr lang="en-US" dirty="0"/>
          </a:p>
          <a:p>
            <a:endParaRPr lang="en-US" dirty="0"/>
          </a:p>
        </p:txBody>
      </p:sp>
      <p:sp>
        <p:nvSpPr>
          <p:cNvPr id="4" name="Slide Number Placeholder 3">
            <a:extLst>
              <a:ext uri="{FF2B5EF4-FFF2-40B4-BE49-F238E27FC236}">
                <a16:creationId xmlns:a16="http://schemas.microsoft.com/office/drawing/2014/main" id="{3BA18A9A-05F6-4BD1-BB77-95DF8840E7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368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765"/>
            <a:ext cx="10515600" cy="773011"/>
          </a:xfrm>
        </p:spPr>
        <p:txBody>
          <a:bodyPr>
            <a:normAutofit/>
          </a:bodyPr>
          <a:lstStyle/>
          <a:p>
            <a:r>
              <a:rPr lang="en-US" b="1" dirty="0"/>
              <a:t>WA-DVR: Statewide Needs Assessment</a:t>
            </a:r>
          </a:p>
        </p:txBody>
      </p:sp>
      <p:sp>
        <p:nvSpPr>
          <p:cNvPr id="10" name="Rectangle 9">
            <a:extLst>
              <a:ext uri="{FF2B5EF4-FFF2-40B4-BE49-F238E27FC236}">
                <a16:creationId xmlns:a16="http://schemas.microsoft.com/office/drawing/2014/main" id="{5D622923-9BE7-1A44-8F17-DA05FE0A021F}"/>
              </a:ext>
            </a:extLst>
          </p:cNvPr>
          <p:cNvSpPr/>
          <p:nvPr/>
        </p:nvSpPr>
        <p:spPr>
          <a:xfrm>
            <a:off x="402194" y="1252247"/>
            <a:ext cx="26282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charset="0"/>
                <a:ea typeface="Calibri" charset="0"/>
                <a:cs typeface="Avenir Next" charset="0"/>
              </a:rPr>
              <a:t>AVAILABILITY. </a:t>
            </a:r>
          </a:p>
        </p:txBody>
      </p:sp>
      <p:sp>
        <p:nvSpPr>
          <p:cNvPr id="11" name="Rectangle 10">
            <a:extLst>
              <a:ext uri="{FF2B5EF4-FFF2-40B4-BE49-F238E27FC236}">
                <a16:creationId xmlns:a16="http://schemas.microsoft.com/office/drawing/2014/main" id="{AD939FA5-ECDB-284F-897D-96B426CE43AA}"/>
              </a:ext>
            </a:extLst>
          </p:cNvPr>
          <p:cNvSpPr/>
          <p:nvPr/>
        </p:nvSpPr>
        <p:spPr>
          <a:xfrm>
            <a:off x="402194" y="1611021"/>
            <a:ext cx="28721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charset="0"/>
                <a:ea typeface="Calibri" charset="0"/>
                <a:cs typeface="Avenir Next" charset="0"/>
              </a:rPr>
              <a:t>Results from the Transition Services Self Assessment Tool suggest that on average, 74% of the 97 transition services on the assessment are available in the sampled schools.</a:t>
            </a:r>
            <a:endParaRPr kumimoji="0" lang="en-US" sz="12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graphicFrame>
        <p:nvGraphicFramePr>
          <p:cNvPr id="9" name="Chart 8" descr="Bar graph of availability of transition services in schools.">
            <a:extLst>
              <a:ext uri="{FF2B5EF4-FFF2-40B4-BE49-F238E27FC236}">
                <a16:creationId xmlns:a16="http://schemas.microsoft.com/office/drawing/2014/main" id="{A1B44F97-1A7F-074C-904F-88B9FD2F2961}"/>
              </a:ext>
            </a:extLst>
          </p:cNvPr>
          <p:cNvGraphicFramePr/>
          <p:nvPr>
            <p:extLst>
              <p:ext uri="{D42A27DB-BD31-4B8C-83A1-F6EECF244321}">
                <p14:modId xmlns:p14="http://schemas.microsoft.com/office/powerpoint/2010/main" val="3574330601"/>
              </p:ext>
            </p:extLst>
          </p:nvPr>
        </p:nvGraphicFramePr>
        <p:xfrm>
          <a:off x="3274374" y="1138136"/>
          <a:ext cx="3215180" cy="1442947"/>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22933B7E-8A56-B34C-BF1E-94424BBFA3FD}"/>
              </a:ext>
            </a:extLst>
          </p:cNvPr>
          <p:cNvSpPr/>
          <p:nvPr/>
        </p:nvSpPr>
        <p:spPr>
          <a:xfrm>
            <a:off x="394064" y="2882415"/>
            <a:ext cx="263636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charset="0"/>
                <a:ea typeface="Calibri" charset="0"/>
                <a:cs typeface="Avenir Next" charset="0"/>
              </a:rPr>
              <a:t>ACCESSIBILITY.</a:t>
            </a:r>
            <a:endParaRPr kumimoji="0" lang="en-US" sz="20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sp>
        <p:nvSpPr>
          <p:cNvPr id="32" name="Rectangle 31">
            <a:extLst>
              <a:ext uri="{FF2B5EF4-FFF2-40B4-BE49-F238E27FC236}">
                <a16:creationId xmlns:a16="http://schemas.microsoft.com/office/drawing/2014/main" id="{D123A866-0F71-2342-B59E-4AC5B43B3657}"/>
              </a:ext>
            </a:extLst>
          </p:cNvPr>
          <p:cNvSpPr/>
          <p:nvPr/>
        </p:nvSpPr>
        <p:spPr>
          <a:xfrm>
            <a:off x="402194" y="3226264"/>
            <a:ext cx="287218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charset="0"/>
                <a:ea typeface="Calibri" charset="0"/>
                <a:cs typeface="Avenir Next" charset="0"/>
              </a:rPr>
              <a:t>Results from the Transition Services Self Assessment Tool suggest that among the sampled schools, on average 26-50% of all potentially eligible students with disabilities participated in these school-based transition services.</a:t>
            </a:r>
            <a:endParaRPr kumimoji="0" lang="en-US" sz="12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graphicFrame>
        <p:nvGraphicFramePr>
          <p:cNvPr id="22" name="Chart 21" descr="Bar graph of accessibility of transition services in schools.">
            <a:extLst>
              <a:ext uri="{FF2B5EF4-FFF2-40B4-BE49-F238E27FC236}">
                <a16:creationId xmlns:a16="http://schemas.microsoft.com/office/drawing/2014/main" id="{D61CCC40-B191-1048-A69B-0CDE8BCB48FE}"/>
              </a:ext>
            </a:extLst>
          </p:cNvPr>
          <p:cNvGraphicFramePr/>
          <p:nvPr>
            <p:extLst>
              <p:ext uri="{D42A27DB-BD31-4B8C-83A1-F6EECF244321}">
                <p14:modId xmlns:p14="http://schemas.microsoft.com/office/powerpoint/2010/main" val="1205651150"/>
              </p:ext>
            </p:extLst>
          </p:nvPr>
        </p:nvGraphicFramePr>
        <p:xfrm>
          <a:off x="3266244" y="2825648"/>
          <a:ext cx="2873869" cy="1442947"/>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41">
            <a:extLst>
              <a:ext uri="{FF2B5EF4-FFF2-40B4-BE49-F238E27FC236}">
                <a16:creationId xmlns:a16="http://schemas.microsoft.com/office/drawing/2014/main" id="{5875DF82-6C48-6648-9568-D8CAE82C5AE5}"/>
              </a:ext>
            </a:extLst>
          </p:cNvPr>
          <p:cNvSpPr/>
          <p:nvPr/>
        </p:nvSpPr>
        <p:spPr>
          <a:xfrm>
            <a:off x="404865" y="4579249"/>
            <a:ext cx="262556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charset="0"/>
                <a:ea typeface="Calibri" charset="0"/>
                <a:cs typeface="Avenir Next" charset="0"/>
              </a:rPr>
              <a:t>COORDINATION.</a:t>
            </a:r>
            <a:endParaRPr kumimoji="0" lang="en-US" sz="20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sp>
        <p:nvSpPr>
          <p:cNvPr id="43" name="Rectangle 42">
            <a:extLst>
              <a:ext uri="{FF2B5EF4-FFF2-40B4-BE49-F238E27FC236}">
                <a16:creationId xmlns:a16="http://schemas.microsoft.com/office/drawing/2014/main" id="{537C4739-A4D2-A246-95E4-87EF4B2D758B}"/>
              </a:ext>
            </a:extLst>
          </p:cNvPr>
          <p:cNvSpPr/>
          <p:nvPr/>
        </p:nvSpPr>
        <p:spPr>
          <a:xfrm>
            <a:off x="404865" y="4940159"/>
            <a:ext cx="287218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charset="0"/>
                <a:ea typeface="Calibri" charset="0"/>
                <a:cs typeface="Avenir Next" charset="0"/>
              </a:rPr>
              <a:t>Results from the Transition Services Self Assessment Tool suggest that among the sampled schools, on average 1-25% of the school-based transition services delivered were done so in coordination with VR.</a:t>
            </a:r>
            <a:endParaRPr kumimoji="0" lang="en-US" sz="12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graphicFrame>
        <p:nvGraphicFramePr>
          <p:cNvPr id="33" name="Chart 32" descr="Bar graph of coordination of transition services in schools.">
            <a:extLst>
              <a:ext uri="{FF2B5EF4-FFF2-40B4-BE49-F238E27FC236}">
                <a16:creationId xmlns:a16="http://schemas.microsoft.com/office/drawing/2014/main" id="{CD15D7D2-4A25-4944-83E4-335AF82D585C}"/>
              </a:ext>
            </a:extLst>
          </p:cNvPr>
          <p:cNvGraphicFramePr/>
          <p:nvPr>
            <p:extLst>
              <p:ext uri="{D42A27DB-BD31-4B8C-83A1-F6EECF244321}">
                <p14:modId xmlns:p14="http://schemas.microsoft.com/office/powerpoint/2010/main" val="1036654838"/>
              </p:ext>
            </p:extLst>
          </p:nvPr>
        </p:nvGraphicFramePr>
        <p:xfrm>
          <a:off x="3277045" y="4475205"/>
          <a:ext cx="2873869" cy="1442947"/>
        </p:xfrm>
        <a:graphic>
          <a:graphicData uri="http://schemas.openxmlformats.org/drawingml/2006/chart">
            <c:chart xmlns:c="http://schemas.openxmlformats.org/drawingml/2006/chart" xmlns:r="http://schemas.openxmlformats.org/officeDocument/2006/relationships" r:id="rId5"/>
          </a:graphicData>
        </a:graphic>
      </p:graphicFrame>
      <p:sp>
        <p:nvSpPr>
          <p:cNvPr id="3" name="Content Placeholder 2"/>
          <p:cNvSpPr>
            <a:spLocks noGrp="1"/>
          </p:cNvSpPr>
          <p:nvPr>
            <p:ph idx="1"/>
          </p:nvPr>
        </p:nvSpPr>
        <p:spPr>
          <a:xfrm>
            <a:off x="6757590" y="1352338"/>
            <a:ext cx="5129087" cy="2970956"/>
          </a:xfrm>
        </p:spPr>
        <p:txBody>
          <a:bodyPr>
            <a:normAutofit fontScale="92500"/>
          </a:bodyPr>
          <a:lstStyle/>
          <a:p>
            <a:pPr lvl="0">
              <a:lnSpc>
                <a:spcPct val="100000"/>
              </a:lnSpc>
              <a:spcBef>
                <a:spcPts val="600"/>
              </a:spcBef>
              <a:spcAft>
                <a:spcPts val="600"/>
              </a:spcAft>
              <a:buFont typeface="Wingdings" pitchFamily="2" charset="2"/>
              <a:buChar char="Ø"/>
            </a:pPr>
            <a:r>
              <a:rPr lang="en-US" sz="1400" dirty="0">
                <a:ea typeface="Calibri" panose="020F0502020204030204" pitchFamily="34" charset="0"/>
                <a:cs typeface="Avenir Next" panose="020B0503020202020204" pitchFamily="34" charset="0"/>
              </a:rPr>
              <a:t>Online needs assessment in Fall 2019 to Spring 2020</a:t>
            </a:r>
          </a:p>
          <a:p>
            <a:pPr lvl="0">
              <a:lnSpc>
                <a:spcPct val="100000"/>
              </a:lnSpc>
              <a:spcBef>
                <a:spcPts val="600"/>
              </a:spcBef>
              <a:spcAft>
                <a:spcPts val="600"/>
              </a:spcAft>
              <a:buFont typeface="Wingdings" pitchFamily="2" charset="2"/>
              <a:buChar char="Ø"/>
            </a:pPr>
            <a:r>
              <a:rPr lang="en-US" sz="1400" dirty="0">
                <a:ea typeface="Calibri" panose="020F0502020204030204" pitchFamily="34" charset="0"/>
                <a:cs typeface="Avenir Next" panose="020B0503020202020204" pitchFamily="34" charset="0"/>
              </a:rPr>
              <a:t>Valid data collected from 265 of 480 (55%) high schools in Washington, including representative sample from each ESD</a:t>
            </a:r>
          </a:p>
          <a:p>
            <a:pPr lvl="0">
              <a:lnSpc>
                <a:spcPct val="100000"/>
              </a:lnSpc>
              <a:spcBef>
                <a:spcPts val="600"/>
              </a:spcBef>
              <a:spcAft>
                <a:spcPts val="600"/>
              </a:spcAft>
              <a:buFont typeface="Wingdings" pitchFamily="2" charset="2"/>
              <a:buChar char="Ø"/>
            </a:pPr>
            <a:r>
              <a:rPr lang="en-US" sz="1400" dirty="0">
                <a:ea typeface="Calibri" panose="020F0502020204030204" pitchFamily="34" charset="0"/>
                <a:cs typeface="Avenir Next" panose="020B0503020202020204" pitchFamily="34" charset="0"/>
              </a:rPr>
              <a:t>School level data on the availability, accessibility, coordination, and quality of 97 school-based transition services – summarized for District/ESD/State Reports</a:t>
            </a:r>
          </a:p>
          <a:p>
            <a:pPr lvl="0">
              <a:lnSpc>
                <a:spcPct val="100000"/>
              </a:lnSpc>
              <a:spcBef>
                <a:spcPts val="600"/>
              </a:spcBef>
              <a:spcAft>
                <a:spcPts val="600"/>
              </a:spcAft>
              <a:buFont typeface="Wingdings" pitchFamily="2" charset="2"/>
              <a:buChar char="Ø"/>
            </a:pPr>
            <a:r>
              <a:rPr lang="en-US" sz="1400" dirty="0">
                <a:ea typeface="Calibri" panose="020F0502020204030204" pitchFamily="34" charset="0"/>
                <a:cs typeface="Avenir Next" panose="020B0503020202020204" pitchFamily="34" charset="0"/>
              </a:rPr>
              <a:t>Additional open-ended responses from more than half of respondents. Needs included: (1) Improve professional skills and knowledge of transition services; (2) Improve quality of services provided; (3) Increase access to transition services for all students with disabilities; (4) Increase coordination; and (5) Address negative attitudes/experiences towards DVR</a:t>
            </a:r>
          </a:p>
        </p:txBody>
      </p:sp>
      <p:sp>
        <p:nvSpPr>
          <p:cNvPr id="44" name="Rectangle 43" descr="Description of the types of pre-employment transition services.">
            <a:extLst>
              <a:ext uri="{FF2B5EF4-FFF2-40B4-BE49-F238E27FC236}">
                <a16:creationId xmlns:a16="http://schemas.microsoft.com/office/drawing/2014/main" id="{E138631D-CEAA-6D4A-87E9-38E0B74DEC75}"/>
              </a:ext>
            </a:extLst>
          </p:cNvPr>
          <p:cNvSpPr/>
          <p:nvPr/>
        </p:nvSpPr>
        <p:spPr>
          <a:xfrm>
            <a:off x="6961696" y="4432162"/>
            <a:ext cx="1861338" cy="1485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
        <p:nvSpPr>
          <p:cNvPr id="63" name="Rectangle 62">
            <a:extLst>
              <a:ext uri="{FF2B5EF4-FFF2-40B4-BE49-F238E27FC236}">
                <a16:creationId xmlns:a16="http://schemas.microsoft.com/office/drawing/2014/main" id="{C6826DED-D8A6-2847-8795-7C4BC3964BA0}"/>
              </a:ext>
            </a:extLst>
          </p:cNvPr>
          <p:cNvSpPr/>
          <p:nvPr/>
        </p:nvSpPr>
        <p:spPr>
          <a:xfrm>
            <a:off x="7153060" y="4474694"/>
            <a:ext cx="157732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venir Next" charset="0"/>
                <a:ea typeface="Calibri" charset="0"/>
                <a:cs typeface="Avenir Next" charset="0"/>
              </a:rPr>
              <a:t>Pre-Employment Transition Service Domains</a:t>
            </a:r>
            <a:endParaRPr kumimoji="0" lang="en-US" sz="800" b="0" i="0" u="none" strike="noStrike" kern="1200" cap="none" spc="0" normalizeH="0" baseline="0" noProof="0" dirty="0">
              <a:ln>
                <a:noFill/>
              </a:ln>
              <a:solidFill>
                <a:srgbClr val="40403D"/>
              </a:solidFill>
              <a:effectLst/>
              <a:uLnTx/>
              <a:uFillTx/>
              <a:latin typeface="Calibri" charset="0"/>
              <a:ea typeface="Calibri" charset="0"/>
              <a:cs typeface="Times New Roman" charset="0"/>
            </a:endParaRPr>
          </a:p>
        </p:txBody>
      </p:sp>
      <p:sp>
        <p:nvSpPr>
          <p:cNvPr id="45" name="TextBox 44">
            <a:extLst>
              <a:ext uri="{FF2B5EF4-FFF2-40B4-BE49-F238E27FC236}">
                <a16:creationId xmlns:a16="http://schemas.microsoft.com/office/drawing/2014/main" id="{EC1DE617-DDBF-6C4C-87DC-0B30CBB89F0A}"/>
              </a:ext>
            </a:extLst>
          </p:cNvPr>
          <p:cNvSpPr txBox="1"/>
          <p:nvPr/>
        </p:nvSpPr>
        <p:spPr>
          <a:xfrm>
            <a:off x="7319131" y="4811920"/>
            <a:ext cx="115768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Job Exploration Counseling</a:t>
            </a:r>
          </a:p>
        </p:txBody>
      </p:sp>
      <p:sp>
        <p:nvSpPr>
          <p:cNvPr id="46" name="TextBox 45">
            <a:extLst>
              <a:ext uri="{FF2B5EF4-FFF2-40B4-BE49-F238E27FC236}">
                <a16:creationId xmlns:a16="http://schemas.microsoft.com/office/drawing/2014/main" id="{9079F8CC-4826-CB4B-A4A0-5FBD9792EA3A}"/>
              </a:ext>
            </a:extLst>
          </p:cNvPr>
          <p:cNvSpPr txBox="1"/>
          <p:nvPr/>
        </p:nvSpPr>
        <p:spPr>
          <a:xfrm>
            <a:off x="7320734" y="4972739"/>
            <a:ext cx="1383712"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Work-Based Learning Experiences</a:t>
            </a:r>
          </a:p>
        </p:txBody>
      </p:sp>
      <p:sp>
        <p:nvSpPr>
          <p:cNvPr id="47" name="TextBox 46">
            <a:extLst>
              <a:ext uri="{FF2B5EF4-FFF2-40B4-BE49-F238E27FC236}">
                <a16:creationId xmlns:a16="http://schemas.microsoft.com/office/drawing/2014/main" id="{B5D15CBB-8D59-A649-A19D-4A4BE998E380}"/>
              </a:ext>
            </a:extLst>
          </p:cNvPr>
          <p:cNvSpPr txBox="1"/>
          <p:nvPr/>
        </p:nvSpPr>
        <p:spPr>
          <a:xfrm>
            <a:off x="7317528" y="5138807"/>
            <a:ext cx="139814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Counseling on Enrollment Options</a:t>
            </a:r>
          </a:p>
        </p:txBody>
      </p:sp>
      <p:sp>
        <p:nvSpPr>
          <p:cNvPr id="48" name="TextBox 47">
            <a:extLst>
              <a:ext uri="{FF2B5EF4-FFF2-40B4-BE49-F238E27FC236}">
                <a16:creationId xmlns:a16="http://schemas.microsoft.com/office/drawing/2014/main" id="{B0187059-50F7-7B4D-A69C-F5147E941314}"/>
              </a:ext>
            </a:extLst>
          </p:cNvPr>
          <p:cNvSpPr txBox="1"/>
          <p:nvPr/>
        </p:nvSpPr>
        <p:spPr>
          <a:xfrm>
            <a:off x="7317528" y="5304962"/>
            <a:ext cx="124585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Workplace Readiness Training</a:t>
            </a:r>
          </a:p>
        </p:txBody>
      </p:sp>
      <p:sp>
        <p:nvSpPr>
          <p:cNvPr id="49" name="TextBox 48">
            <a:extLst>
              <a:ext uri="{FF2B5EF4-FFF2-40B4-BE49-F238E27FC236}">
                <a16:creationId xmlns:a16="http://schemas.microsoft.com/office/drawing/2014/main" id="{D19C95BF-DD9C-7E4B-B789-4C5FC11355B9}"/>
              </a:ext>
            </a:extLst>
          </p:cNvPr>
          <p:cNvSpPr txBox="1"/>
          <p:nvPr/>
        </p:nvSpPr>
        <p:spPr>
          <a:xfrm>
            <a:off x="7317528" y="5465694"/>
            <a:ext cx="114967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Instruction in Self-Advocacy</a:t>
            </a:r>
          </a:p>
        </p:txBody>
      </p:sp>
      <p:sp>
        <p:nvSpPr>
          <p:cNvPr id="50" name="TextBox 49">
            <a:extLst>
              <a:ext uri="{FF2B5EF4-FFF2-40B4-BE49-F238E27FC236}">
                <a16:creationId xmlns:a16="http://schemas.microsoft.com/office/drawing/2014/main" id="{A8BE9D32-E412-5643-A6DE-43E0C70E3775}"/>
              </a:ext>
            </a:extLst>
          </p:cNvPr>
          <p:cNvSpPr txBox="1"/>
          <p:nvPr/>
        </p:nvSpPr>
        <p:spPr>
          <a:xfrm>
            <a:off x="7321995" y="5635098"/>
            <a:ext cx="89159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solidFill>
                <a:effectLst/>
                <a:uLnTx/>
                <a:uFillTx/>
                <a:latin typeface="Avenir Next" charset="0"/>
                <a:ea typeface="Avenir Next" charset="0"/>
                <a:cs typeface="Avenir Next" charset="0"/>
              </a:rPr>
              <a:t>Combined Indicator</a:t>
            </a:r>
          </a:p>
        </p:txBody>
      </p:sp>
      <p:pic>
        <p:nvPicPr>
          <p:cNvPr id="65" name="Picture 64" descr="Table of the transition services self-assessment results by region.">
            <a:extLst>
              <a:ext uri="{FF2B5EF4-FFF2-40B4-BE49-F238E27FC236}">
                <a16:creationId xmlns:a16="http://schemas.microsoft.com/office/drawing/2014/main" id="{CF765203-1AF1-6E4C-B633-097DC49C26BC}"/>
              </a:ext>
            </a:extLst>
          </p:cNvPr>
          <p:cNvPicPr>
            <a:picLocks noChangeAspect="1"/>
          </p:cNvPicPr>
          <p:nvPr/>
        </p:nvPicPr>
        <p:blipFill>
          <a:blip r:embed="rId6"/>
          <a:stretch>
            <a:fillRect/>
          </a:stretch>
        </p:blipFill>
        <p:spPr>
          <a:xfrm>
            <a:off x="9013436" y="4432161"/>
            <a:ext cx="2762446" cy="1635037"/>
          </a:xfrm>
          <a:prstGeom prst="rect">
            <a:avLst/>
          </a:prstGeom>
        </p:spPr>
      </p:pic>
      <p:sp>
        <p:nvSpPr>
          <p:cNvPr id="5" name="TextBox 4"/>
          <p:cNvSpPr txBox="1"/>
          <p:nvPr/>
        </p:nvSpPr>
        <p:spPr>
          <a:xfrm>
            <a:off x="3465315" y="6182788"/>
            <a:ext cx="5456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3D"/>
                </a:solidFill>
                <a:effectLst/>
                <a:uLnTx/>
                <a:uFillTx/>
                <a:latin typeface="Segoe UI"/>
                <a:ea typeface="+mn-ea"/>
                <a:cs typeface="+mn-cs"/>
                <a:hlinkClick r:id="rId7"/>
              </a:rPr>
              <a:t>https://</a:t>
            </a:r>
            <a:r>
              <a:rPr kumimoji="0" lang="en-US" sz="1400" b="0" i="0" u="none" strike="noStrike" kern="1200" cap="none" spc="0" normalizeH="0" baseline="0" noProof="0">
                <a:ln>
                  <a:noFill/>
                </a:ln>
                <a:solidFill>
                  <a:srgbClr val="40403D"/>
                </a:solidFill>
                <a:effectLst/>
                <a:uLnTx/>
                <a:uFillTx/>
                <a:latin typeface="Segoe UI"/>
                <a:ea typeface="+mn-ea"/>
                <a:cs typeface="+mn-cs"/>
                <a:hlinkClick r:id="rId7"/>
              </a:rPr>
              <a:t>education.wsu.edu/documents/2020/08/tsat-statewide-summary-report.pdf</a:t>
            </a:r>
            <a:r>
              <a:rPr kumimoji="0" lang="en-US" sz="1400" b="0" i="0" u="none" strike="noStrike" kern="1200" cap="none" spc="0" normalizeH="0" baseline="0" noProof="0">
                <a:ln>
                  <a:noFill/>
                </a:ln>
                <a:solidFill>
                  <a:srgbClr val="40403D"/>
                </a:solidFill>
                <a:effectLst/>
                <a:uLnTx/>
                <a:uFillTx/>
                <a:latin typeface="Segoe UI"/>
                <a:ea typeface="+mn-ea"/>
                <a:cs typeface="+mn-cs"/>
              </a:rPr>
              <a:t>  </a:t>
            </a:r>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pic>
        <p:nvPicPr>
          <p:cNvPr id="64" name="Picture 63" descr="Logo for the Transition Services Self-Assessment Tool">
            <a:extLst>
              <a:ext uri="{FF2B5EF4-FFF2-40B4-BE49-F238E27FC236}">
                <a16:creationId xmlns:a16="http://schemas.microsoft.com/office/drawing/2014/main" id="{44ECDEDF-4B3F-B549-89F4-0C10A4F06EDD}"/>
              </a:ext>
            </a:extLst>
          </p:cNvPr>
          <p:cNvPicPr>
            <a:picLocks noChangeAspect="1"/>
          </p:cNvPicPr>
          <p:nvPr/>
        </p:nvPicPr>
        <p:blipFill rotWithShape="1">
          <a:blip r:embed="rId8"/>
          <a:srcRect b="56711"/>
          <a:stretch/>
        </p:blipFill>
        <p:spPr>
          <a:xfrm>
            <a:off x="9285847" y="6318180"/>
            <a:ext cx="1978868" cy="374308"/>
          </a:xfrm>
          <a:prstGeom prst="rect">
            <a:avLst/>
          </a:prstGeom>
        </p:spPr>
      </p:pic>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7" name="TextBox 26">
            <a:extLst>
              <a:ext uri="{FF2B5EF4-FFF2-40B4-BE49-F238E27FC236}">
                <a16:creationId xmlns:a16="http://schemas.microsoft.com/office/drawing/2014/main" id="{521551A3-5457-0347-809A-54A8B7C56EA2}"/>
              </a:ext>
              <a:ext uri="{C183D7F6-B498-43B3-948B-1728B52AA6E4}">
                <adec:decorative xmlns:adec="http://schemas.microsoft.com/office/drawing/2017/decorative" val="1"/>
              </a:ext>
            </a:extLst>
          </p:cNvPr>
          <p:cNvSpPr txBox="1"/>
          <p:nvPr/>
        </p:nvSpPr>
        <p:spPr>
          <a:xfrm>
            <a:off x="5992188" y="3099627"/>
            <a:ext cx="48923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76-100%</a:t>
            </a:r>
          </a:p>
        </p:txBody>
      </p:sp>
      <p:sp>
        <p:nvSpPr>
          <p:cNvPr id="26" name="TextBox 25">
            <a:extLst>
              <a:ext uri="{FF2B5EF4-FFF2-40B4-BE49-F238E27FC236}">
                <a16:creationId xmlns:a16="http://schemas.microsoft.com/office/drawing/2014/main" id="{B2900F15-D1C9-754C-B3D3-DF2F7DA0E1D6}"/>
              </a:ext>
              <a:ext uri="{C183D7F6-B498-43B3-948B-1728B52AA6E4}">
                <adec:decorative xmlns:adec="http://schemas.microsoft.com/office/drawing/2017/decorative" val="1"/>
              </a:ext>
            </a:extLst>
          </p:cNvPr>
          <p:cNvSpPr txBox="1"/>
          <p:nvPr/>
        </p:nvSpPr>
        <p:spPr>
          <a:xfrm>
            <a:off x="5992188" y="3367037"/>
            <a:ext cx="44595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51-75%</a:t>
            </a:r>
          </a:p>
        </p:txBody>
      </p:sp>
      <p:sp>
        <p:nvSpPr>
          <p:cNvPr id="25" name="TextBox 24">
            <a:extLst>
              <a:ext uri="{FF2B5EF4-FFF2-40B4-BE49-F238E27FC236}">
                <a16:creationId xmlns:a16="http://schemas.microsoft.com/office/drawing/2014/main" id="{8E9CD67D-1C68-854E-9DFD-F1892A5152AF}"/>
              </a:ext>
              <a:ext uri="{C183D7F6-B498-43B3-948B-1728B52AA6E4}">
                <adec:decorative xmlns:adec="http://schemas.microsoft.com/office/drawing/2017/decorative" val="1"/>
              </a:ext>
            </a:extLst>
          </p:cNvPr>
          <p:cNvSpPr txBox="1"/>
          <p:nvPr/>
        </p:nvSpPr>
        <p:spPr>
          <a:xfrm>
            <a:off x="5992188" y="3622030"/>
            <a:ext cx="44595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26-50%</a:t>
            </a:r>
          </a:p>
        </p:txBody>
      </p:sp>
      <p:sp>
        <p:nvSpPr>
          <p:cNvPr id="35" name="TextBox 34">
            <a:extLst>
              <a:ext uri="{FF2B5EF4-FFF2-40B4-BE49-F238E27FC236}">
                <a16:creationId xmlns:a16="http://schemas.microsoft.com/office/drawing/2014/main" id="{9636E9FB-CA74-F346-9086-F08B567DF72B}"/>
              </a:ext>
              <a:ext uri="{C183D7F6-B498-43B3-948B-1728B52AA6E4}">
                <adec:decorative xmlns:adec="http://schemas.microsoft.com/office/drawing/2017/decorative" val="1"/>
              </a:ext>
            </a:extLst>
          </p:cNvPr>
          <p:cNvSpPr txBox="1"/>
          <p:nvPr/>
        </p:nvSpPr>
        <p:spPr>
          <a:xfrm>
            <a:off x="5994859" y="5520324"/>
            <a:ext cx="40267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0-25%</a:t>
            </a:r>
          </a:p>
        </p:txBody>
      </p:sp>
      <p:sp>
        <p:nvSpPr>
          <p:cNvPr id="36" name="TextBox 35">
            <a:extLst>
              <a:ext uri="{FF2B5EF4-FFF2-40B4-BE49-F238E27FC236}">
                <a16:creationId xmlns:a16="http://schemas.microsoft.com/office/drawing/2014/main" id="{27467E04-9E67-4D46-892D-38FAAB350DE5}"/>
              </a:ext>
              <a:ext uri="{C183D7F6-B498-43B3-948B-1728B52AA6E4}">
                <adec:decorative xmlns:adec="http://schemas.microsoft.com/office/drawing/2017/decorative" val="1"/>
              </a:ext>
            </a:extLst>
          </p:cNvPr>
          <p:cNvSpPr txBox="1"/>
          <p:nvPr/>
        </p:nvSpPr>
        <p:spPr>
          <a:xfrm>
            <a:off x="5994859" y="5269913"/>
            <a:ext cx="44595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26-50%</a:t>
            </a:r>
          </a:p>
        </p:txBody>
      </p:sp>
      <p:sp>
        <p:nvSpPr>
          <p:cNvPr id="37" name="TextBox 36">
            <a:extLst>
              <a:ext uri="{FF2B5EF4-FFF2-40B4-BE49-F238E27FC236}">
                <a16:creationId xmlns:a16="http://schemas.microsoft.com/office/drawing/2014/main" id="{F41F46ED-804D-1840-8274-4FE2464D406B}"/>
              </a:ext>
              <a:ext uri="{C183D7F6-B498-43B3-948B-1728B52AA6E4}">
                <adec:decorative xmlns:adec="http://schemas.microsoft.com/office/drawing/2017/decorative" val="1"/>
              </a:ext>
            </a:extLst>
          </p:cNvPr>
          <p:cNvSpPr txBox="1"/>
          <p:nvPr/>
        </p:nvSpPr>
        <p:spPr>
          <a:xfrm>
            <a:off x="5994859" y="5014920"/>
            <a:ext cx="44595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51-75%</a:t>
            </a:r>
          </a:p>
        </p:txBody>
      </p:sp>
      <p:sp>
        <p:nvSpPr>
          <p:cNvPr id="38" name="TextBox 37">
            <a:extLst>
              <a:ext uri="{FF2B5EF4-FFF2-40B4-BE49-F238E27FC236}">
                <a16:creationId xmlns:a16="http://schemas.microsoft.com/office/drawing/2014/main" id="{8160385E-9C4E-104D-88B4-2504B6CCDB82}"/>
              </a:ext>
              <a:ext uri="{C183D7F6-B498-43B3-948B-1728B52AA6E4}">
                <adec:decorative xmlns:adec="http://schemas.microsoft.com/office/drawing/2017/decorative" val="1"/>
              </a:ext>
            </a:extLst>
          </p:cNvPr>
          <p:cNvSpPr txBox="1"/>
          <p:nvPr/>
        </p:nvSpPr>
        <p:spPr>
          <a:xfrm>
            <a:off x="5994859" y="4747510"/>
            <a:ext cx="48923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76-100%</a:t>
            </a:r>
          </a:p>
        </p:txBody>
      </p:sp>
      <p:sp>
        <p:nvSpPr>
          <p:cNvPr id="24" name="TextBox 23">
            <a:extLst>
              <a:ext uri="{FF2B5EF4-FFF2-40B4-BE49-F238E27FC236}">
                <a16:creationId xmlns:a16="http://schemas.microsoft.com/office/drawing/2014/main" id="{2ED84FDE-D7AC-294C-92B3-2060381ED87D}"/>
              </a:ext>
              <a:ext uri="{C183D7F6-B498-43B3-948B-1728B52AA6E4}">
                <adec:decorative xmlns:adec="http://schemas.microsoft.com/office/drawing/2017/decorative" val="1"/>
              </a:ext>
            </a:extLst>
          </p:cNvPr>
          <p:cNvSpPr txBox="1"/>
          <p:nvPr/>
        </p:nvSpPr>
        <p:spPr>
          <a:xfrm>
            <a:off x="5992188" y="3872441"/>
            <a:ext cx="40267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0403D">
                    <a:lumMod val="60000"/>
                    <a:lumOff val="40000"/>
                  </a:srgbClr>
                </a:solidFill>
                <a:effectLst/>
                <a:uLnTx/>
                <a:uFillTx/>
                <a:latin typeface="Open Sans"/>
                <a:ea typeface="+mn-ea"/>
                <a:cs typeface="Open Sans"/>
              </a:rPr>
              <a:t>0-25%</a:t>
            </a:r>
          </a:p>
        </p:txBody>
      </p:sp>
      <p:sp>
        <p:nvSpPr>
          <p:cNvPr id="41" name="Left Brace 40">
            <a:extLst>
              <a:ext uri="{FF2B5EF4-FFF2-40B4-BE49-F238E27FC236}">
                <a16:creationId xmlns:a16="http://schemas.microsoft.com/office/drawing/2014/main" id="{7DEECCF5-E3AB-EC4E-B62B-0E57DD404682}"/>
              </a:ext>
              <a:ext uri="{C183D7F6-B498-43B3-948B-1728B52AA6E4}">
                <adec:decorative xmlns:adec="http://schemas.microsoft.com/office/drawing/2017/decorative" val="1"/>
              </a:ext>
            </a:extLst>
          </p:cNvPr>
          <p:cNvSpPr/>
          <p:nvPr/>
        </p:nvSpPr>
        <p:spPr>
          <a:xfrm flipH="1">
            <a:off x="5959499" y="5524906"/>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40" name="Left Brace 39">
            <a:extLst>
              <a:ext uri="{FF2B5EF4-FFF2-40B4-BE49-F238E27FC236}">
                <a16:creationId xmlns:a16="http://schemas.microsoft.com/office/drawing/2014/main" id="{0DFF2608-3830-1A45-AC7D-CF6897E160C7}"/>
              </a:ext>
              <a:ext uri="{C183D7F6-B498-43B3-948B-1728B52AA6E4}">
                <adec:decorative xmlns:adec="http://schemas.microsoft.com/office/drawing/2017/decorative" val="1"/>
              </a:ext>
            </a:extLst>
          </p:cNvPr>
          <p:cNvSpPr/>
          <p:nvPr/>
        </p:nvSpPr>
        <p:spPr>
          <a:xfrm flipH="1">
            <a:off x="5959499" y="5272204"/>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39" name="Left Brace 38">
            <a:extLst>
              <a:ext uri="{FF2B5EF4-FFF2-40B4-BE49-F238E27FC236}">
                <a16:creationId xmlns:a16="http://schemas.microsoft.com/office/drawing/2014/main" id="{05571AC2-35EF-754B-8A87-AF0C6266B352}"/>
              </a:ext>
              <a:ext uri="{C183D7F6-B498-43B3-948B-1728B52AA6E4}">
                <adec:decorative xmlns:adec="http://schemas.microsoft.com/office/drawing/2017/decorative" val="1"/>
              </a:ext>
            </a:extLst>
          </p:cNvPr>
          <p:cNvSpPr/>
          <p:nvPr/>
        </p:nvSpPr>
        <p:spPr>
          <a:xfrm flipH="1">
            <a:off x="5959499" y="5019502"/>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34" name="Left Brace 33">
            <a:extLst>
              <a:ext uri="{FF2B5EF4-FFF2-40B4-BE49-F238E27FC236}">
                <a16:creationId xmlns:a16="http://schemas.microsoft.com/office/drawing/2014/main" id="{4EC430FA-78C3-6D45-826A-D11E7F67843D}"/>
              </a:ext>
              <a:ext uri="{C183D7F6-B498-43B3-948B-1728B52AA6E4}">
                <adec:decorative xmlns:adec="http://schemas.microsoft.com/office/drawing/2017/decorative" val="1"/>
              </a:ext>
            </a:extLst>
          </p:cNvPr>
          <p:cNvSpPr/>
          <p:nvPr/>
        </p:nvSpPr>
        <p:spPr>
          <a:xfrm flipH="1">
            <a:off x="5959499" y="4747510"/>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30" name="Left Brace 29">
            <a:extLst>
              <a:ext uri="{FF2B5EF4-FFF2-40B4-BE49-F238E27FC236}">
                <a16:creationId xmlns:a16="http://schemas.microsoft.com/office/drawing/2014/main" id="{CB6B26C4-C562-3142-BE6D-0F84FE92C67D}"/>
              </a:ext>
              <a:ext uri="{C183D7F6-B498-43B3-948B-1728B52AA6E4}">
                <adec:decorative xmlns:adec="http://schemas.microsoft.com/office/drawing/2017/decorative" val="1"/>
              </a:ext>
            </a:extLst>
          </p:cNvPr>
          <p:cNvSpPr/>
          <p:nvPr/>
        </p:nvSpPr>
        <p:spPr>
          <a:xfrm flipH="1">
            <a:off x="5956828" y="3877023"/>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29" name="Left Brace 28">
            <a:extLst>
              <a:ext uri="{FF2B5EF4-FFF2-40B4-BE49-F238E27FC236}">
                <a16:creationId xmlns:a16="http://schemas.microsoft.com/office/drawing/2014/main" id="{B89D9771-9ECF-8A4A-82C4-073FF2E6FBD7}"/>
              </a:ext>
              <a:ext uri="{C183D7F6-B498-43B3-948B-1728B52AA6E4}">
                <adec:decorative xmlns:adec="http://schemas.microsoft.com/office/drawing/2017/decorative" val="1"/>
              </a:ext>
            </a:extLst>
          </p:cNvPr>
          <p:cNvSpPr/>
          <p:nvPr/>
        </p:nvSpPr>
        <p:spPr>
          <a:xfrm flipH="1">
            <a:off x="5956828" y="3624321"/>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28" name="Left Brace 27">
            <a:extLst>
              <a:ext uri="{FF2B5EF4-FFF2-40B4-BE49-F238E27FC236}">
                <a16:creationId xmlns:a16="http://schemas.microsoft.com/office/drawing/2014/main" id="{E346E0F8-4B53-9D4A-BF0F-433251FA40B0}"/>
              </a:ext>
              <a:ext uri="{C183D7F6-B498-43B3-948B-1728B52AA6E4}">
                <adec:decorative xmlns:adec="http://schemas.microsoft.com/office/drawing/2017/decorative" val="1"/>
              </a:ext>
            </a:extLst>
          </p:cNvPr>
          <p:cNvSpPr/>
          <p:nvPr/>
        </p:nvSpPr>
        <p:spPr>
          <a:xfrm flipH="1">
            <a:off x="5956828" y="3371619"/>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23" name="Left Brace 22">
            <a:extLst>
              <a:ext uri="{FF2B5EF4-FFF2-40B4-BE49-F238E27FC236}">
                <a16:creationId xmlns:a16="http://schemas.microsoft.com/office/drawing/2014/main" id="{7BF4AA2A-9BF1-ED4A-BCBA-CA69ACA616E1}"/>
              </a:ext>
              <a:ext uri="{C183D7F6-B498-43B3-948B-1728B52AA6E4}">
                <adec:decorative xmlns:adec="http://schemas.microsoft.com/office/drawing/2017/decorative" val="1"/>
              </a:ext>
            </a:extLst>
          </p:cNvPr>
          <p:cNvSpPr/>
          <p:nvPr/>
        </p:nvSpPr>
        <p:spPr>
          <a:xfrm flipH="1">
            <a:off x="5956828" y="3099627"/>
            <a:ext cx="70720" cy="175502"/>
          </a:xfrm>
          <a:prstGeom prst="leftBrace">
            <a:avLst/>
          </a:prstGeom>
          <a:noFill/>
          <a:ln w="6350">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sp>
        <p:nvSpPr>
          <p:cNvPr id="51" name="Oval 50">
            <a:extLst>
              <a:ext uri="{FF2B5EF4-FFF2-40B4-BE49-F238E27FC236}">
                <a16:creationId xmlns:a16="http://schemas.microsoft.com/office/drawing/2014/main" id="{1BD075C4-7610-3C4F-ACD6-D7FC6E9EBA03}"/>
              </a:ext>
              <a:ext uri="{C183D7F6-B498-43B3-948B-1728B52AA6E4}">
                <adec:decorative xmlns:adec="http://schemas.microsoft.com/office/drawing/2017/decorative" val="1"/>
              </a:ext>
            </a:extLst>
          </p:cNvPr>
          <p:cNvSpPr/>
          <p:nvPr/>
        </p:nvSpPr>
        <p:spPr>
          <a:xfrm>
            <a:off x="7179165" y="5658727"/>
            <a:ext cx="130283" cy="130283"/>
          </a:xfrm>
          <a:prstGeom prst="ellipse">
            <a:avLst/>
          </a:prstGeom>
          <a:solidFill>
            <a:srgbClr val="5F6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2" name="Oval 51">
            <a:extLst>
              <a:ext uri="{FF2B5EF4-FFF2-40B4-BE49-F238E27FC236}">
                <a16:creationId xmlns:a16="http://schemas.microsoft.com/office/drawing/2014/main" id="{028F56C4-FBB1-A243-8A93-F4EFD0EDBE14}"/>
              </a:ext>
              <a:ext uri="{C183D7F6-B498-43B3-948B-1728B52AA6E4}">
                <adec:decorative xmlns:adec="http://schemas.microsoft.com/office/drawing/2017/decorative" val="1"/>
              </a:ext>
            </a:extLst>
          </p:cNvPr>
          <p:cNvSpPr/>
          <p:nvPr/>
        </p:nvSpPr>
        <p:spPr>
          <a:xfrm>
            <a:off x="7182609" y="5490558"/>
            <a:ext cx="130283" cy="130283"/>
          </a:xfrm>
          <a:prstGeom prst="ellipse">
            <a:avLst/>
          </a:prstGeom>
          <a:solidFill>
            <a:srgbClr val="F5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3" name="Oval 52">
            <a:extLst>
              <a:ext uri="{FF2B5EF4-FFF2-40B4-BE49-F238E27FC236}">
                <a16:creationId xmlns:a16="http://schemas.microsoft.com/office/drawing/2014/main" id="{AA68E8AC-50BC-FF42-8709-2791C9E8A073}"/>
              </a:ext>
              <a:ext uri="{C183D7F6-B498-43B3-948B-1728B52AA6E4}">
                <adec:decorative xmlns:adec="http://schemas.microsoft.com/office/drawing/2017/decorative" val="1"/>
              </a:ext>
            </a:extLst>
          </p:cNvPr>
          <p:cNvSpPr/>
          <p:nvPr/>
        </p:nvSpPr>
        <p:spPr>
          <a:xfrm>
            <a:off x="7179165" y="5326394"/>
            <a:ext cx="130283" cy="130283"/>
          </a:xfrm>
          <a:prstGeom prst="ellipse">
            <a:avLst/>
          </a:prstGeom>
          <a:solidFill>
            <a:srgbClr val="CF2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4" name="Oval 53">
            <a:extLst>
              <a:ext uri="{FF2B5EF4-FFF2-40B4-BE49-F238E27FC236}">
                <a16:creationId xmlns:a16="http://schemas.microsoft.com/office/drawing/2014/main" id="{E84D6D75-678B-A942-A006-DCD0F4AA322A}"/>
              </a:ext>
              <a:ext uri="{C183D7F6-B498-43B3-948B-1728B52AA6E4}">
                <adec:decorative xmlns:adec="http://schemas.microsoft.com/office/drawing/2017/decorative" val="1"/>
              </a:ext>
            </a:extLst>
          </p:cNvPr>
          <p:cNvSpPr/>
          <p:nvPr/>
        </p:nvSpPr>
        <p:spPr>
          <a:xfrm>
            <a:off x="7179165" y="5158225"/>
            <a:ext cx="130283" cy="130283"/>
          </a:xfrm>
          <a:prstGeom prst="ellipse">
            <a:avLst/>
          </a:prstGeom>
          <a:solidFill>
            <a:srgbClr val="00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5" name="Oval 54">
            <a:extLst>
              <a:ext uri="{FF2B5EF4-FFF2-40B4-BE49-F238E27FC236}">
                <a16:creationId xmlns:a16="http://schemas.microsoft.com/office/drawing/2014/main" id="{BE69B2A4-4769-7449-8B3D-62EB195A173A}"/>
              </a:ext>
              <a:ext uri="{C183D7F6-B498-43B3-948B-1728B52AA6E4}">
                <adec:decorative xmlns:adec="http://schemas.microsoft.com/office/drawing/2017/decorative" val="1"/>
              </a:ext>
            </a:extLst>
          </p:cNvPr>
          <p:cNvSpPr/>
          <p:nvPr/>
        </p:nvSpPr>
        <p:spPr>
          <a:xfrm>
            <a:off x="7179165" y="4995339"/>
            <a:ext cx="130283" cy="130283"/>
          </a:xfrm>
          <a:prstGeom prst="ellipse">
            <a:avLst/>
          </a:prstGeom>
          <a:solidFill>
            <a:srgbClr val="FDB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6" name="Oval 55">
            <a:extLst>
              <a:ext uri="{FF2B5EF4-FFF2-40B4-BE49-F238E27FC236}">
                <a16:creationId xmlns:a16="http://schemas.microsoft.com/office/drawing/2014/main" id="{429DC0C3-0A2F-3847-A5AA-19234F885A25}"/>
              </a:ext>
              <a:ext uri="{C183D7F6-B498-43B3-948B-1728B52AA6E4}">
                <adec:decorative xmlns:adec="http://schemas.microsoft.com/office/drawing/2017/decorative" val="1"/>
              </a:ext>
            </a:extLst>
          </p:cNvPr>
          <p:cNvSpPr/>
          <p:nvPr/>
        </p:nvSpPr>
        <p:spPr>
          <a:xfrm>
            <a:off x="7187245" y="4829173"/>
            <a:ext cx="130283" cy="130283"/>
          </a:xfrm>
          <a:prstGeom prst="ellipse">
            <a:avLst/>
          </a:prstGeom>
          <a:solidFill>
            <a:srgbClr val="39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F5EB"/>
              </a:solidFill>
              <a:effectLst/>
              <a:uLnTx/>
              <a:uFillTx/>
              <a:latin typeface="Segoe UI"/>
              <a:ea typeface="+mn-ea"/>
              <a:cs typeface="+mn-cs"/>
            </a:endParaRPr>
          </a:p>
        </p:txBody>
      </p:sp>
      <p:sp>
        <p:nvSpPr>
          <p:cNvPr id="57" name="TextBox 56">
            <a:extLst>
              <a:ext uri="{FF2B5EF4-FFF2-40B4-BE49-F238E27FC236}">
                <a16:creationId xmlns:a16="http://schemas.microsoft.com/office/drawing/2014/main" id="{F6F0D4FC-F456-1F4A-A8E9-5002BFA953D0}"/>
              </a:ext>
              <a:ext uri="{C183D7F6-B498-43B3-948B-1728B52AA6E4}">
                <adec:decorative xmlns:adec="http://schemas.microsoft.com/office/drawing/2017/decorative" val="1"/>
              </a:ext>
            </a:extLst>
          </p:cNvPr>
          <p:cNvSpPr txBox="1"/>
          <p:nvPr/>
        </p:nvSpPr>
        <p:spPr>
          <a:xfrm>
            <a:off x="7127126" y="5642573"/>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6</a:t>
            </a:r>
          </a:p>
        </p:txBody>
      </p:sp>
      <p:sp>
        <p:nvSpPr>
          <p:cNvPr id="58" name="TextBox 57">
            <a:extLst>
              <a:ext uri="{FF2B5EF4-FFF2-40B4-BE49-F238E27FC236}">
                <a16:creationId xmlns:a16="http://schemas.microsoft.com/office/drawing/2014/main" id="{861CDE25-3EE4-AC47-84B0-B99BEF1D1920}"/>
              </a:ext>
              <a:ext uri="{C183D7F6-B498-43B3-948B-1728B52AA6E4}">
                <adec:decorative xmlns:adec="http://schemas.microsoft.com/office/drawing/2017/decorative" val="1"/>
              </a:ext>
            </a:extLst>
          </p:cNvPr>
          <p:cNvSpPr txBox="1"/>
          <p:nvPr/>
        </p:nvSpPr>
        <p:spPr>
          <a:xfrm>
            <a:off x="7127126" y="4803967"/>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1</a:t>
            </a:r>
          </a:p>
        </p:txBody>
      </p:sp>
      <p:sp>
        <p:nvSpPr>
          <p:cNvPr id="59" name="TextBox 58">
            <a:extLst>
              <a:ext uri="{FF2B5EF4-FFF2-40B4-BE49-F238E27FC236}">
                <a16:creationId xmlns:a16="http://schemas.microsoft.com/office/drawing/2014/main" id="{4D1FAEC7-5C59-704F-B536-81A2CC06C86B}"/>
              </a:ext>
              <a:ext uri="{C183D7F6-B498-43B3-948B-1728B52AA6E4}">
                <adec:decorative xmlns:adec="http://schemas.microsoft.com/office/drawing/2017/decorative" val="1"/>
              </a:ext>
            </a:extLst>
          </p:cNvPr>
          <p:cNvSpPr txBox="1"/>
          <p:nvPr/>
        </p:nvSpPr>
        <p:spPr>
          <a:xfrm>
            <a:off x="7127126" y="4977033"/>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2</a:t>
            </a:r>
          </a:p>
        </p:txBody>
      </p:sp>
      <p:sp>
        <p:nvSpPr>
          <p:cNvPr id="60" name="TextBox 59">
            <a:extLst>
              <a:ext uri="{FF2B5EF4-FFF2-40B4-BE49-F238E27FC236}">
                <a16:creationId xmlns:a16="http://schemas.microsoft.com/office/drawing/2014/main" id="{1DFF450C-1879-9E45-80B0-F37442949ABF}"/>
              </a:ext>
              <a:ext uri="{C183D7F6-B498-43B3-948B-1728B52AA6E4}">
                <adec:decorative xmlns:adec="http://schemas.microsoft.com/office/drawing/2017/decorative" val="1"/>
              </a:ext>
            </a:extLst>
          </p:cNvPr>
          <p:cNvSpPr txBox="1"/>
          <p:nvPr/>
        </p:nvSpPr>
        <p:spPr>
          <a:xfrm>
            <a:off x="7127126" y="5141188"/>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3</a:t>
            </a:r>
          </a:p>
        </p:txBody>
      </p:sp>
      <p:sp>
        <p:nvSpPr>
          <p:cNvPr id="61" name="TextBox 60">
            <a:extLst>
              <a:ext uri="{FF2B5EF4-FFF2-40B4-BE49-F238E27FC236}">
                <a16:creationId xmlns:a16="http://schemas.microsoft.com/office/drawing/2014/main" id="{5CA52396-1A97-9B4B-9408-77CCCFCB2CB5}"/>
              </a:ext>
              <a:ext uri="{C183D7F6-B498-43B3-948B-1728B52AA6E4}">
                <adec:decorative xmlns:adec="http://schemas.microsoft.com/office/drawing/2017/decorative" val="1"/>
              </a:ext>
            </a:extLst>
          </p:cNvPr>
          <p:cNvSpPr txBox="1"/>
          <p:nvPr/>
        </p:nvSpPr>
        <p:spPr>
          <a:xfrm>
            <a:off x="7127126" y="5308716"/>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4</a:t>
            </a:r>
          </a:p>
        </p:txBody>
      </p:sp>
      <p:sp>
        <p:nvSpPr>
          <p:cNvPr id="62" name="TextBox 61">
            <a:extLst>
              <a:ext uri="{FF2B5EF4-FFF2-40B4-BE49-F238E27FC236}">
                <a16:creationId xmlns:a16="http://schemas.microsoft.com/office/drawing/2014/main" id="{CE1528E5-819D-9441-8771-406880CB5767}"/>
              </a:ext>
              <a:ext uri="{C183D7F6-B498-43B3-948B-1728B52AA6E4}">
                <adec:decorative xmlns:adec="http://schemas.microsoft.com/office/drawing/2017/decorative" val="1"/>
              </a:ext>
            </a:extLst>
          </p:cNvPr>
          <p:cNvSpPr txBox="1"/>
          <p:nvPr/>
        </p:nvSpPr>
        <p:spPr>
          <a:xfrm>
            <a:off x="7127126" y="5472981"/>
            <a:ext cx="2343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40403D"/>
                </a:solidFill>
                <a:effectLst/>
                <a:uLnTx/>
                <a:uFillTx/>
                <a:latin typeface="Avenir Next" charset="0"/>
                <a:ea typeface="Avenir Next" charset="0"/>
                <a:cs typeface="Avenir Next" charset="0"/>
              </a:rPr>
              <a:t>5</a:t>
            </a:r>
          </a:p>
        </p:txBody>
      </p:sp>
    </p:spTree>
    <p:extLst>
      <p:ext uri="{BB962C8B-B14F-4D97-AF65-F5344CB8AC3E}">
        <p14:creationId xmlns:p14="http://schemas.microsoft.com/office/powerpoint/2010/main" val="269490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011"/>
          </a:xfrm>
        </p:spPr>
        <p:txBody>
          <a:bodyPr/>
          <a:lstStyle/>
          <a:p>
            <a:r>
              <a:rPr lang="en-US" b="1" dirty="0"/>
              <a:t>WA-DVR: TSAT Recommendations</a:t>
            </a:r>
          </a:p>
        </p:txBody>
      </p:sp>
      <p:sp>
        <p:nvSpPr>
          <p:cNvPr id="3" name="Content Placeholder 2"/>
          <p:cNvSpPr>
            <a:spLocks noGrp="1"/>
          </p:cNvSpPr>
          <p:nvPr>
            <p:ph idx="1"/>
          </p:nvPr>
        </p:nvSpPr>
        <p:spPr>
          <a:xfrm>
            <a:off x="531891" y="1138136"/>
            <a:ext cx="11434526" cy="4896904"/>
          </a:xfrm>
        </p:spPr>
        <p:txBody>
          <a:bodyPr>
            <a:noAutofit/>
          </a:bodyPr>
          <a:lstStyle/>
          <a:p>
            <a:pPr marL="457200" indent="-457200">
              <a:lnSpc>
                <a:spcPct val="100000"/>
              </a:lnSpc>
              <a:spcBef>
                <a:spcPts val="0"/>
              </a:spcBef>
              <a:spcAft>
                <a:spcPts val="2400"/>
              </a:spcAft>
              <a:buFont typeface="Wingdings" panose="05000000000000000000" pitchFamily="2" charset="2"/>
              <a:buChar char="Ø"/>
            </a:pPr>
            <a:r>
              <a:rPr lang="en-US" sz="2100" dirty="0"/>
              <a:t>Improve local partnerships with schools, and regional and statewide partners, in order to increase availability, accessibility, coordination and quality of pre-employment transitions services, with an emphasis on work-based learning and instruction in self-advocacy.</a:t>
            </a:r>
          </a:p>
          <a:p>
            <a:pPr marL="457200" indent="-457200">
              <a:lnSpc>
                <a:spcPct val="100000"/>
              </a:lnSpc>
              <a:spcBef>
                <a:spcPts val="0"/>
              </a:spcBef>
              <a:spcAft>
                <a:spcPts val="2400"/>
              </a:spcAft>
              <a:buFont typeface="Wingdings" panose="05000000000000000000" pitchFamily="2" charset="2"/>
              <a:buChar char="Ø"/>
            </a:pPr>
            <a:r>
              <a:rPr lang="en-US" sz="2100" dirty="0"/>
              <a:t>Address any issues of DVR inconsistency and lack of follow through. Streamline processes, points of contact, and ease of access for students families and schools where possible.</a:t>
            </a:r>
          </a:p>
          <a:p>
            <a:pPr marL="457200" indent="-457200">
              <a:lnSpc>
                <a:spcPct val="100000"/>
              </a:lnSpc>
              <a:spcBef>
                <a:spcPts val="0"/>
              </a:spcBef>
              <a:spcAft>
                <a:spcPts val="2400"/>
              </a:spcAft>
              <a:buFont typeface="Wingdings" panose="05000000000000000000" pitchFamily="2" charset="2"/>
              <a:buChar char="Ø"/>
            </a:pPr>
            <a:r>
              <a:rPr lang="en-US" sz="2100" dirty="0"/>
              <a:t>Develop an improved understanding of the specific needs, barriers and strategies that are preventing greater access and coordination of pre-employment transition services. Use this understanding to develop an improved service delivery model that results in more direct services to students.</a:t>
            </a:r>
          </a:p>
          <a:p>
            <a:pPr marL="457200" indent="-457200">
              <a:lnSpc>
                <a:spcPct val="100000"/>
              </a:lnSpc>
              <a:spcBef>
                <a:spcPts val="0"/>
              </a:spcBef>
              <a:spcAft>
                <a:spcPts val="2400"/>
              </a:spcAft>
              <a:buFont typeface="Wingdings" panose="05000000000000000000" pitchFamily="2" charset="2"/>
              <a:buChar char="Ø"/>
            </a:pPr>
            <a:r>
              <a:rPr lang="en-US" sz="2100" dirty="0"/>
              <a:t>Continue to monitor availability, accessibility, coordination and quality of pre-employment transition services, and use these data to make informed decisions. Increase capacity to monitor these services for schools and programs that weren’t included in this evaluation.</a:t>
            </a:r>
          </a:p>
        </p:txBody>
      </p:sp>
      <p:sp>
        <p:nvSpPr>
          <p:cNvPr id="7" name="TextBox 6">
            <a:extLst>
              <a:ext uri="{FF2B5EF4-FFF2-40B4-BE49-F238E27FC236}">
                <a16:creationId xmlns:a16="http://schemas.microsoft.com/office/drawing/2014/main" id="{315582B8-E71E-D74D-A3EF-6A9A8AE9E138}"/>
              </a:ext>
            </a:extLst>
          </p:cNvPr>
          <p:cNvSpPr txBox="1"/>
          <p:nvPr/>
        </p:nvSpPr>
        <p:spPr>
          <a:xfrm>
            <a:off x="4045042" y="6323156"/>
            <a:ext cx="4101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3D"/>
                </a:solidFill>
                <a:effectLst/>
                <a:uLnTx/>
                <a:uFillTx/>
                <a:latin typeface="Segoe UI"/>
                <a:ea typeface="+mn-ea"/>
                <a:cs typeface="+mn-cs"/>
                <a:hlinkClick r:id="rId3"/>
              </a:rPr>
              <a:t>Link to TSAT Final Report</a:t>
            </a:r>
            <a:endParaRPr kumimoji="0" lang="en-US" sz="1800" b="1" i="0" u="none" strike="noStrike" kern="1200" cap="none" spc="0" normalizeH="0" baseline="0" noProof="0" dirty="0">
              <a:ln>
                <a:noFill/>
              </a:ln>
              <a:solidFill>
                <a:srgbClr val="40403D"/>
              </a:solidFill>
              <a:effectLst/>
              <a:uLnTx/>
              <a:uFillTx/>
              <a:latin typeface="Segoe UI"/>
              <a:ea typeface="+mn-ea"/>
              <a:cs typeface="+mn-cs"/>
            </a:endParaRPr>
          </a:p>
        </p:txBody>
      </p:sp>
      <p:pic>
        <p:nvPicPr>
          <p:cNvPr id="6" name="Picture 5" descr="Transition Services Self-Assessment Tool (TSAT) logo">
            <a:extLst>
              <a:ext uri="{FF2B5EF4-FFF2-40B4-BE49-F238E27FC236}">
                <a16:creationId xmlns:a16="http://schemas.microsoft.com/office/drawing/2014/main" id="{8D33FE94-1C43-464C-9236-7CB69CE4567C}"/>
              </a:ext>
            </a:extLst>
          </p:cNvPr>
          <p:cNvPicPr>
            <a:picLocks noChangeAspect="1"/>
          </p:cNvPicPr>
          <p:nvPr/>
        </p:nvPicPr>
        <p:blipFill rotWithShape="1">
          <a:blip r:embed="rId4"/>
          <a:srcRect b="56711"/>
          <a:stretch/>
        </p:blipFill>
        <p:spPr>
          <a:xfrm>
            <a:off x="9285847" y="6318180"/>
            <a:ext cx="1978868" cy="374308"/>
          </a:xfrm>
          <a:prstGeom prst="rect">
            <a:avLst/>
          </a:prstGeom>
        </p:spPr>
      </p:pic>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54443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011"/>
          </a:xfrm>
        </p:spPr>
        <p:txBody>
          <a:bodyPr/>
          <a:lstStyle/>
          <a:p>
            <a:r>
              <a:rPr lang="en-US" b="1" dirty="0"/>
              <a:t>WA-DVR: Programing Updates</a:t>
            </a:r>
          </a:p>
        </p:txBody>
      </p:sp>
      <p:sp>
        <p:nvSpPr>
          <p:cNvPr id="3" name="Content Placeholder 2"/>
          <p:cNvSpPr>
            <a:spLocks noGrp="1"/>
          </p:cNvSpPr>
          <p:nvPr>
            <p:ph idx="1"/>
          </p:nvPr>
        </p:nvSpPr>
        <p:spPr>
          <a:xfrm>
            <a:off x="292609" y="1138136"/>
            <a:ext cx="11673808" cy="5034064"/>
          </a:xfrm>
        </p:spPr>
        <p:txBody>
          <a:bodyPr>
            <a:noAutofit/>
          </a:bodyPr>
          <a:lstStyle/>
          <a:p>
            <a:pPr marL="0" indent="0">
              <a:lnSpc>
                <a:spcPct val="100000"/>
              </a:lnSpc>
              <a:spcBef>
                <a:spcPts val="0"/>
              </a:spcBef>
              <a:spcAft>
                <a:spcPts val="1800"/>
              </a:spcAft>
              <a:buNone/>
            </a:pPr>
            <a:r>
              <a:rPr lang="en-US" sz="2400" b="1" dirty="0"/>
              <a:t>Address Recommendations from Statewide Needs Assessment</a:t>
            </a:r>
          </a:p>
          <a:p>
            <a:pPr marL="692150" lvl="1" indent="-234950">
              <a:lnSpc>
                <a:spcPct val="100000"/>
              </a:lnSpc>
              <a:spcBef>
                <a:spcPts val="0"/>
              </a:spcBef>
              <a:spcAft>
                <a:spcPts val="1800"/>
              </a:spcAft>
              <a:buFont typeface="Wingdings" panose="05000000000000000000" pitchFamily="2" charset="2"/>
              <a:buChar char="Ø"/>
            </a:pPr>
            <a:r>
              <a:rPr lang="en-US" b="1" dirty="0"/>
              <a:t>Ongoing use </a:t>
            </a:r>
            <a:r>
              <a:rPr lang="en-US" dirty="0"/>
              <a:t>of TSAT School Level reports by DVR Regional Transition Consultants (RTCs) to identify and address local gaps in service delivery, and dissemination of findings to stakeholders</a:t>
            </a:r>
          </a:p>
          <a:p>
            <a:pPr marL="692150" lvl="1" indent="-234950">
              <a:lnSpc>
                <a:spcPct val="100000"/>
              </a:lnSpc>
              <a:spcBef>
                <a:spcPts val="0"/>
              </a:spcBef>
              <a:spcAft>
                <a:spcPts val="1800"/>
              </a:spcAft>
              <a:buFont typeface="Wingdings" panose="05000000000000000000" pitchFamily="2" charset="2"/>
              <a:buChar char="Ø"/>
            </a:pPr>
            <a:r>
              <a:rPr lang="en-US" b="1" dirty="0"/>
              <a:t>Expand </a:t>
            </a:r>
            <a:r>
              <a:rPr lang="en-US" dirty="0"/>
              <a:t>data collection efforts and include more school types (e.g., 18-21-year-old programs, alternative, tribal, juvenile rehabilitation schools/sites)</a:t>
            </a:r>
          </a:p>
          <a:p>
            <a:pPr marL="692150" lvl="1" indent="-234950">
              <a:lnSpc>
                <a:spcPct val="100000"/>
              </a:lnSpc>
              <a:spcBef>
                <a:spcPts val="0"/>
              </a:spcBef>
              <a:spcAft>
                <a:spcPts val="1800"/>
              </a:spcAft>
              <a:buFont typeface="Wingdings" panose="05000000000000000000" pitchFamily="2" charset="2"/>
              <a:buChar char="Ø"/>
            </a:pPr>
            <a:r>
              <a:rPr lang="en-US" dirty="0"/>
              <a:t>Gather input from stakeholders, develop, and pilot a </a:t>
            </a:r>
            <a:r>
              <a:rPr lang="en-US" b="1" dirty="0"/>
              <a:t>model demonstration project </a:t>
            </a:r>
            <a:r>
              <a:rPr lang="en-US" dirty="0"/>
              <a:t>for improved coordinated service delivery</a:t>
            </a:r>
          </a:p>
          <a:p>
            <a:pPr marL="692150" lvl="1" indent="-234950">
              <a:lnSpc>
                <a:spcPct val="100000"/>
              </a:lnSpc>
              <a:spcBef>
                <a:spcPts val="0"/>
              </a:spcBef>
              <a:spcAft>
                <a:spcPts val="1800"/>
              </a:spcAft>
              <a:buFont typeface="Wingdings" panose="05000000000000000000" pitchFamily="2" charset="2"/>
              <a:buChar char="Ø"/>
            </a:pPr>
            <a:r>
              <a:rPr lang="en-US" b="1" dirty="0"/>
              <a:t>Professional development and training </a:t>
            </a:r>
            <a:r>
              <a:rPr lang="en-US" dirty="0"/>
              <a:t>opportunities from CCTS to focus on increased collaboration</a:t>
            </a:r>
          </a:p>
        </p:txBody>
      </p:sp>
      <p:pic>
        <p:nvPicPr>
          <p:cNvPr id="6" name="Picture 5" descr="Transition Services Self-Assessment Tool (TSAT) logo">
            <a:extLst>
              <a:ext uri="{FF2B5EF4-FFF2-40B4-BE49-F238E27FC236}">
                <a16:creationId xmlns:a16="http://schemas.microsoft.com/office/drawing/2014/main" id="{FAB2AFE9-9AF0-1D44-92AF-2F4D500EF9CA}"/>
              </a:ext>
            </a:extLst>
          </p:cNvPr>
          <p:cNvPicPr>
            <a:picLocks noChangeAspect="1"/>
          </p:cNvPicPr>
          <p:nvPr/>
        </p:nvPicPr>
        <p:blipFill rotWithShape="1">
          <a:blip r:embed="rId3"/>
          <a:srcRect b="56711"/>
          <a:stretch/>
        </p:blipFill>
        <p:spPr>
          <a:xfrm>
            <a:off x="9285847" y="6318180"/>
            <a:ext cx="1978868" cy="374308"/>
          </a:xfrm>
          <a:prstGeom prst="rect">
            <a:avLst/>
          </a:prstGeom>
        </p:spPr>
      </p:pic>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96294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tx2">
                    <a:lumMod val="75000"/>
                  </a:schemeClr>
                </a:solidFill>
                <a:latin typeface="Segoe UI" panose="020B0502040204020203" pitchFamily="34" charset="0"/>
                <a:cs typeface="Segoe UI" panose="020B0502040204020203" pitchFamily="34" charset="0"/>
              </a:rPr>
              <a:t>Transition Collaborative Members</a:t>
            </a:r>
            <a:endParaRPr lang="en-US" sz="4800" dirty="0">
              <a:solidFill>
                <a:schemeClr val="tx2">
                  <a:lumMod val="75000"/>
                </a:schemeClr>
              </a:solidFill>
              <a:latin typeface="Segoe UI" panose="020B0502040204020203" pitchFamily="34" charset="0"/>
              <a:cs typeface="Segoe UI" panose="020B0502040204020203" pitchFamily="34" charset="0"/>
            </a:endParaRPr>
          </a:p>
        </p:txBody>
      </p:sp>
      <p:sp>
        <p:nvSpPr>
          <p:cNvPr id="14" name="Content Placeholder 2"/>
          <p:cNvSpPr txBox="1">
            <a:spLocks/>
          </p:cNvSpPr>
          <p:nvPr/>
        </p:nvSpPr>
        <p:spPr>
          <a:xfrm>
            <a:off x="344238" y="1748149"/>
            <a:ext cx="11503523" cy="3990999"/>
          </a:xfrm>
          <a:prstGeom prst="rect">
            <a:avLst/>
          </a:prstGeom>
        </p:spPr>
        <p:txBody>
          <a:bodyPr vert="horz" lIns="91440" tIns="45720" rIns="91440" bIns="45720" rtlCol="0">
            <a:normAutofit/>
          </a:bodyPr>
          <a:lstStyle>
            <a:lvl1pPr marL="365760" indent="-365760" algn="l" defTabSz="914400" rtl="0" eaLnBrk="1" latinLnBrk="0" hangingPunct="1">
              <a:lnSpc>
                <a:spcPct val="100000"/>
              </a:lnSpc>
              <a:spcBef>
                <a:spcPts val="10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365760" algn="l" defTabSz="914400" rtl="0" eaLnBrk="1" latinLnBrk="0" hangingPunct="1">
              <a:lnSpc>
                <a:spcPct val="100000"/>
              </a:lnSpc>
              <a:spcBef>
                <a:spcPts val="5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365760" algn="l" defTabSz="914400" rtl="0" eaLnBrk="1" latinLnBrk="0" hangingPunct="1">
              <a:lnSpc>
                <a:spcPct val="100000"/>
              </a:lnSpc>
              <a:spcBef>
                <a:spcPts val="500"/>
              </a:spcBef>
              <a:spcAft>
                <a:spcPts val="0"/>
              </a:spcAft>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3pPr>
            <a:lvl4pPr marL="1600200" indent="-365760"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365760"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1175" indent="-342900">
              <a:spcBef>
                <a:spcPts val="0"/>
              </a:spcBef>
              <a:spcAft>
                <a:spcPts val="2400"/>
              </a:spcAft>
              <a:buClr>
                <a:sysClr val="windowText" lastClr="000000"/>
              </a:buClr>
              <a:buFont typeface="Wingdings" panose="05000000000000000000" pitchFamily="2" charset="2"/>
              <a:buChar char="Ø"/>
              <a:defRPr/>
            </a:pPr>
            <a:r>
              <a:rPr lang="en-US" sz="2400" b="1" dirty="0">
                <a:solidFill>
                  <a:srgbClr val="40403D">
                    <a:lumMod val="75000"/>
                  </a:srgbClr>
                </a:solidFill>
                <a:latin typeface="Segoe UI" panose="020B0502040204020203" pitchFamily="34" charset="0"/>
                <a:cs typeface="Segoe UI" panose="020B0502040204020203" pitchFamily="34" charset="0"/>
              </a:rPr>
              <a:t>Tania May</a:t>
            </a:r>
            <a:r>
              <a:rPr lang="en-US" sz="2400" dirty="0">
                <a:solidFill>
                  <a:srgbClr val="40403D">
                    <a:lumMod val="75000"/>
                  </a:srgbClr>
                </a:solidFill>
                <a:latin typeface="Segoe UI" panose="020B0502040204020203" pitchFamily="34" charset="0"/>
                <a:cs typeface="Segoe UI" panose="020B0502040204020203" pitchFamily="34" charset="0"/>
              </a:rPr>
              <a:t>, Office of the Superintendent of Public Instruction</a:t>
            </a:r>
          </a:p>
          <a:p>
            <a:pPr marL="511175" indent="-342900">
              <a:spcBef>
                <a:spcPts val="0"/>
              </a:spcBef>
              <a:spcAft>
                <a:spcPts val="2400"/>
              </a:spcAft>
              <a:buClr>
                <a:sysClr val="windowText" lastClr="000000"/>
              </a:buClr>
              <a:buFont typeface="Wingdings" panose="05000000000000000000" pitchFamily="2" charset="2"/>
              <a:buChar char="Ø"/>
              <a:defRPr/>
            </a:pPr>
            <a:r>
              <a:rPr lang="en-US" sz="2400" b="1" dirty="0">
                <a:solidFill>
                  <a:srgbClr val="40403D">
                    <a:lumMod val="75000"/>
                  </a:srgbClr>
                </a:solidFill>
                <a:latin typeface="Segoe UI" panose="020B0502040204020203" pitchFamily="34" charset="0"/>
                <a:cs typeface="Segoe UI" panose="020B0502040204020203" pitchFamily="34" charset="0"/>
              </a:rPr>
              <a:t>Cinda Johnson &amp; Kris Hirschmann</a:t>
            </a:r>
            <a:r>
              <a:rPr lang="en-US" sz="2400" dirty="0">
                <a:solidFill>
                  <a:srgbClr val="40403D">
                    <a:lumMod val="75000"/>
                  </a:srgbClr>
                </a:solidFill>
                <a:latin typeface="Segoe UI" panose="020B0502040204020203" pitchFamily="34" charset="0"/>
                <a:cs typeface="Segoe UI" panose="020B0502040204020203" pitchFamily="34" charset="0"/>
              </a:rPr>
              <a:t>, Center for Change in Transition Services</a:t>
            </a:r>
          </a:p>
          <a:p>
            <a:pPr marL="511175" indent="-342900">
              <a:spcBef>
                <a:spcPts val="0"/>
              </a:spcBef>
              <a:spcAft>
                <a:spcPts val="2400"/>
              </a:spcAft>
              <a:buClr>
                <a:sysClr val="windowText" lastClr="000000"/>
              </a:buClr>
              <a:buFont typeface="Wingdings" panose="05000000000000000000" pitchFamily="2" charset="2"/>
              <a:buChar char="Ø"/>
              <a:defRPr/>
            </a:pPr>
            <a:r>
              <a:rPr lang="en-US" sz="2400" b="1" dirty="0">
                <a:solidFill>
                  <a:srgbClr val="40403D">
                    <a:lumMod val="75000"/>
                  </a:srgbClr>
                </a:solidFill>
                <a:latin typeface="Segoe UI" panose="020B0502040204020203" pitchFamily="34" charset="0"/>
                <a:cs typeface="Segoe UI" panose="020B0502040204020203" pitchFamily="34" charset="0"/>
              </a:rPr>
              <a:t>Tammie Doyle</a:t>
            </a:r>
            <a:r>
              <a:rPr lang="en-US" sz="2400" dirty="0">
                <a:solidFill>
                  <a:srgbClr val="40403D">
                    <a:lumMod val="75000"/>
                  </a:srgbClr>
                </a:solidFill>
                <a:latin typeface="Segoe UI" panose="020B0502040204020203" pitchFamily="34" charset="0"/>
                <a:cs typeface="Segoe UI" panose="020B0502040204020203" pitchFamily="34" charset="0"/>
              </a:rPr>
              <a:t>, Division of Vocational Rehabilitation</a:t>
            </a:r>
          </a:p>
          <a:p>
            <a:pPr marL="511175" marR="0" lvl="0" indent="-342900" algn="l" defTabSz="914400" rtl="0" eaLnBrk="1" fontAlgn="auto" latinLnBrk="0" hangingPunct="1">
              <a:lnSpc>
                <a:spcPct val="100000"/>
              </a:lnSpc>
              <a:spcBef>
                <a:spcPts val="0"/>
              </a:spcBef>
              <a:spcAft>
                <a:spcPts val="2400"/>
              </a:spcAft>
              <a:buClr>
                <a:sysClr val="windowText" lastClr="000000"/>
              </a:buClr>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Branda Matson</a:t>
            </a:r>
            <a:r>
              <a:rPr kumimoji="0" lang="en-US" sz="2400" b="0"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 Developmental Disabilities Administration</a:t>
            </a:r>
          </a:p>
          <a:p>
            <a:pPr marL="511175" marR="0" lvl="0" indent="-342900" algn="l" defTabSz="914400" rtl="0" eaLnBrk="1" fontAlgn="auto" latinLnBrk="0" hangingPunct="1">
              <a:lnSpc>
                <a:spcPct val="100000"/>
              </a:lnSpc>
              <a:spcBef>
                <a:spcPts val="0"/>
              </a:spcBef>
              <a:spcAft>
                <a:spcPts val="2400"/>
              </a:spcAft>
              <a:buClr>
                <a:sysClr val="windowText" lastClr="000000"/>
              </a:buClr>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Adrienne Stuart &amp; Emily Rogers</a:t>
            </a:r>
            <a:r>
              <a:rPr kumimoji="0" lang="en-US" sz="2400" b="0"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 WA State Developmental Disabilities Council</a:t>
            </a:r>
          </a:p>
          <a:p>
            <a:pPr marL="511175" marR="0" lvl="0" indent="-342900" algn="l" defTabSz="914400" rtl="0" eaLnBrk="1" fontAlgn="auto" latinLnBrk="0" hangingPunct="1">
              <a:lnSpc>
                <a:spcPct val="100000"/>
              </a:lnSpc>
              <a:spcBef>
                <a:spcPts val="0"/>
              </a:spcBef>
              <a:spcAft>
                <a:spcPts val="2400"/>
              </a:spcAft>
              <a:buClr>
                <a:sysClr val="windowText" lastClr="000000"/>
              </a:buClr>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Shelby Satko</a:t>
            </a:r>
            <a:r>
              <a:rPr kumimoji="0" lang="en-US" sz="2400" b="0" i="0" u="none" strike="noStrike" kern="1200" cap="none" spc="0" normalizeH="0" baseline="0" noProof="0" dirty="0">
                <a:ln>
                  <a:noFill/>
                </a:ln>
                <a:solidFill>
                  <a:srgbClr val="40403D">
                    <a:lumMod val="75000"/>
                  </a:srgbClr>
                </a:solidFill>
                <a:effectLst/>
                <a:uLnTx/>
                <a:uFillTx/>
                <a:latin typeface="Segoe UI" panose="020B0502040204020203" pitchFamily="34" charset="0"/>
                <a:ea typeface="+mn-ea"/>
                <a:cs typeface="Segoe UI" panose="020B0502040204020203" pitchFamily="34" charset="0"/>
              </a:rPr>
              <a:t>, WA State Rehabilitation Council</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pic>
        <p:nvPicPr>
          <p:cNvPr id="1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70" y="5182889"/>
            <a:ext cx="2581512" cy="149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70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773011"/>
          </a:xfrm>
        </p:spPr>
        <p:txBody>
          <a:bodyPr/>
          <a:lstStyle/>
          <a:p>
            <a:pPr algn="ctr"/>
            <a:r>
              <a:rPr lang="en-US" b="1" dirty="0"/>
              <a:t>WA-DVR Programming Updates</a:t>
            </a:r>
          </a:p>
        </p:txBody>
      </p:sp>
      <p:sp>
        <p:nvSpPr>
          <p:cNvPr id="3" name="Content Placeholder 2"/>
          <p:cNvSpPr>
            <a:spLocks noGrp="1"/>
          </p:cNvSpPr>
          <p:nvPr>
            <p:ph idx="1"/>
          </p:nvPr>
        </p:nvSpPr>
        <p:spPr>
          <a:xfrm>
            <a:off x="413004" y="1231071"/>
            <a:ext cx="11365991" cy="4750629"/>
          </a:xfrm>
        </p:spPr>
        <p:txBody>
          <a:bodyPr>
            <a:noAutofit/>
          </a:bodyPr>
          <a:lstStyle/>
          <a:p>
            <a:pPr marL="692150" lvl="1" indent="-463550">
              <a:lnSpc>
                <a:spcPct val="100000"/>
              </a:lnSpc>
              <a:spcBef>
                <a:spcPts val="0"/>
              </a:spcBef>
              <a:spcAft>
                <a:spcPts val="1200"/>
              </a:spcAft>
              <a:buFont typeface="Wingdings" panose="05000000000000000000" pitchFamily="2" charset="2"/>
              <a:buChar char="Ø"/>
            </a:pPr>
            <a:r>
              <a:rPr lang="en-US" sz="2600" b="1" dirty="0"/>
              <a:t>Online programming </a:t>
            </a:r>
            <a:r>
              <a:rPr lang="en-US" sz="2600" dirty="0"/>
              <a:t>for virtual service delivery to expand availability/ accessibility.</a:t>
            </a:r>
          </a:p>
          <a:p>
            <a:pPr marL="692150" lvl="1" indent="-463550">
              <a:lnSpc>
                <a:spcPct val="100000"/>
              </a:lnSpc>
              <a:spcBef>
                <a:spcPts val="0"/>
              </a:spcBef>
              <a:spcAft>
                <a:spcPts val="1200"/>
              </a:spcAft>
              <a:buFont typeface="Wingdings" panose="05000000000000000000" pitchFamily="2" charset="2"/>
              <a:buChar char="Ø"/>
            </a:pPr>
            <a:r>
              <a:rPr lang="en-US" sz="2600" b="1" dirty="0"/>
              <a:t>Statewide Partnerships:</a:t>
            </a:r>
          </a:p>
          <a:p>
            <a:pPr marL="1371600" lvl="2" indent="-457200">
              <a:lnSpc>
                <a:spcPct val="100000"/>
              </a:lnSpc>
              <a:spcBef>
                <a:spcPts val="0"/>
              </a:spcBef>
              <a:spcAft>
                <a:spcPts val="1200"/>
              </a:spcAft>
              <a:buFont typeface="Wingdings" panose="05000000000000000000" pitchFamily="2" charset="2"/>
              <a:buChar char="§"/>
            </a:pPr>
            <a:r>
              <a:rPr lang="en-US" sz="2600" b="1" dirty="0"/>
              <a:t>Junior Achievement</a:t>
            </a:r>
            <a:r>
              <a:rPr lang="en-US" sz="2600" dirty="0"/>
              <a:t> – career speakers, soft skills, job shadowing, financial literacy, soft skills training.</a:t>
            </a:r>
          </a:p>
          <a:p>
            <a:pPr marL="1371600" lvl="2" indent="-457200">
              <a:lnSpc>
                <a:spcPct val="100000"/>
              </a:lnSpc>
              <a:spcBef>
                <a:spcPts val="0"/>
              </a:spcBef>
              <a:spcAft>
                <a:spcPts val="1200"/>
              </a:spcAft>
              <a:buFont typeface="Wingdings" panose="05000000000000000000" pitchFamily="2" charset="2"/>
              <a:buChar char="§"/>
            </a:pPr>
            <a:r>
              <a:rPr lang="en-US" sz="2600" b="1" dirty="0"/>
              <a:t>Aerospace Joint Apprenticeship Committee (AJAC) Workshops.</a:t>
            </a:r>
          </a:p>
          <a:p>
            <a:pPr marL="1371600" lvl="2" indent="-457200">
              <a:lnSpc>
                <a:spcPct val="100000"/>
              </a:lnSpc>
              <a:spcBef>
                <a:spcPts val="0"/>
              </a:spcBef>
              <a:spcAft>
                <a:spcPts val="1800"/>
              </a:spcAft>
              <a:buFont typeface="Wingdings" panose="05000000000000000000" pitchFamily="2" charset="2"/>
              <a:buChar char="§"/>
            </a:pPr>
            <a:r>
              <a:rPr lang="en-US" sz="2600" b="1" dirty="0"/>
              <a:t>Motivational Enhancement Group Intervention (MEGI)</a:t>
            </a:r>
            <a:r>
              <a:rPr lang="en-US" sz="2600" dirty="0"/>
              <a:t> – Career Exploration and Self-Advocacy Curriculum/Intervention.</a:t>
            </a:r>
          </a:p>
          <a:p>
            <a:pPr marL="685800" indent="-457200">
              <a:lnSpc>
                <a:spcPct val="100000"/>
              </a:lnSpc>
              <a:spcBef>
                <a:spcPts val="0"/>
              </a:spcBef>
              <a:spcAft>
                <a:spcPts val="1200"/>
              </a:spcAft>
              <a:buFont typeface="Wingdings" panose="05000000000000000000" pitchFamily="2" charset="2"/>
              <a:buChar char="Ø"/>
            </a:pPr>
            <a:r>
              <a:rPr lang="en-US" sz="2600" b="1" dirty="0"/>
              <a:t>Statewide Transition Forum in Summer 2021 and 2022.</a:t>
            </a:r>
          </a:p>
        </p:txBody>
      </p:sp>
      <p:pic>
        <p:nvPicPr>
          <p:cNvPr id="6" name="Picture 5" descr="Logo of the Transition Services Self-Assessment">
            <a:extLst>
              <a:ext uri="{FF2B5EF4-FFF2-40B4-BE49-F238E27FC236}">
                <a16:creationId xmlns:a16="http://schemas.microsoft.com/office/drawing/2014/main" id="{FAB2AFE9-9AF0-1D44-92AF-2F4D500EF9CA}"/>
              </a:ext>
            </a:extLst>
          </p:cNvPr>
          <p:cNvPicPr>
            <a:picLocks noChangeAspect="1"/>
          </p:cNvPicPr>
          <p:nvPr/>
        </p:nvPicPr>
        <p:blipFill rotWithShape="1">
          <a:blip r:embed="rId3"/>
          <a:srcRect b="56711"/>
          <a:stretch/>
        </p:blipFill>
        <p:spPr>
          <a:xfrm>
            <a:off x="9285847" y="6318180"/>
            <a:ext cx="1978868" cy="374308"/>
          </a:xfrm>
          <a:prstGeom prst="rect">
            <a:avLst/>
          </a:prstGeom>
        </p:spPr>
      </p:pic>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69214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9875"/>
            <a:ext cx="10515600" cy="1325563"/>
          </a:xfrm>
        </p:spPr>
        <p:txBody>
          <a:bodyPr>
            <a:noAutofit/>
          </a:bodyPr>
          <a:lstStyle/>
          <a:p>
            <a:pPr algn="ctr">
              <a:lnSpc>
                <a:spcPct val="100000"/>
              </a:lnSpc>
            </a:pPr>
            <a:r>
              <a:rPr lang="en-US" sz="4000" b="1" dirty="0"/>
              <a:t>Operationalizing Collaboration:</a:t>
            </a:r>
            <a:br>
              <a:rPr lang="en-US" sz="4000" b="1" dirty="0"/>
            </a:br>
            <a:r>
              <a:rPr lang="en-US" sz="4000" b="1" dirty="0"/>
              <a:t>Exploring a Job Foundations Pilot</a:t>
            </a:r>
          </a:p>
        </p:txBody>
      </p:sp>
      <p:sp>
        <p:nvSpPr>
          <p:cNvPr id="4" name="Content Placeholder 2"/>
          <p:cNvSpPr>
            <a:spLocks noGrp="1"/>
          </p:cNvSpPr>
          <p:nvPr>
            <p:ph idx="1"/>
          </p:nvPr>
        </p:nvSpPr>
        <p:spPr>
          <a:xfrm>
            <a:off x="476250" y="1773923"/>
            <a:ext cx="11258550" cy="4283977"/>
          </a:xfrm>
        </p:spPr>
        <p:txBody>
          <a:bodyPr>
            <a:normAutofit/>
          </a:bodyPr>
          <a:lstStyle/>
          <a:p>
            <a:pPr marL="341313" indent="-341313">
              <a:lnSpc>
                <a:spcPct val="110000"/>
              </a:lnSpc>
              <a:spcBef>
                <a:spcPts val="0"/>
              </a:spcBef>
              <a:spcAft>
                <a:spcPts val="1200"/>
              </a:spcAft>
              <a:buClr>
                <a:schemeClr val="tx1"/>
              </a:buClr>
            </a:pPr>
            <a:r>
              <a:rPr lang="en-US" sz="2400" dirty="0"/>
              <a:t>Value Based Payment project  includes Job Foundations pilot.</a:t>
            </a:r>
          </a:p>
          <a:p>
            <a:pPr marL="341313" indent="-341313">
              <a:lnSpc>
                <a:spcPct val="110000"/>
              </a:lnSpc>
              <a:spcBef>
                <a:spcPts val="0"/>
              </a:spcBef>
              <a:spcAft>
                <a:spcPts val="1200"/>
              </a:spcAft>
              <a:buClr>
                <a:schemeClr val="tx1"/>
              </a:buClr>
            </a:pPr>
            <a:r>
              <a:rPr lang="en-US" sz="2400" dirty="0"/>
              <a:t>Joint planning through the workgroup, including DDA, DVR, Health Care Authority, OSPI, counties, and providers.</a:t>
            </a:r>
          </a:p>
          <a:p>
            <a:pPr marL="341313" indent="-341313">
              <a:lnSpc>
                <a:spcPct val="110000"/>
              </a:lnSpc>
              <a:spcBef>
                <a:spcPts val="0"/>
              </a:spcBef>
              <a:spcAft>
                <a:spcPts val="1200"/>
              </a:spcAft>
              <a:buClr>
                <a:schemeClr val="tx1"/>
              </a:buClr>
            </a:pPr>
            <a:r>
              <a:rPr lang="en-US" sz="2400" dirty="0"/>
              <a:t>The goal is a seamless transition from school to post-school life for students with developmental disabilities.</a:t>
            </a:r>
          </a:p>
          <a:p>
            <a:pPr marL="341313" indent="-341313">
              <a:lnSpc>
                <a:spcPct val="110000"/>
              </a:lnSpc>
              <a:spcBef>
                <a:spcPts val="0"/>
              </a:spcBef>
              <a:spcAft>
                <a:spcPts val="1200"/>
              </a:spcAft>
              <a:buClr>
                <a:schemeClr val="tx1"/>
              </a:buClr>
            </a:pPr>
            <a:r>
              <a:rPr lang="en-US" sz="2400" dirty="0"/>
              <a:t>Activities to focus on building statewide capacity for transition supports, fostering partnerships between school staff and providers.</a:t>
            </a:r>
          </a:p>
          <a:p>
            <a:pPr marL="0" indent="0">
              <a:lnSpc>
                <a:spcPct val="110000"/>
              </a:lnSpc>
              <a:spcBef>
                <a:spcPts val="0"/>
              </a:spcBef>
              <a:spcAft>
                <a:spcPts val="1200"/>
              </a:spcAft>
              <a:buClr>
                <a:schemeClr val="tx1"/>
              </a:buClr>
              <a:buNone/>
            </a:pPr>
            <a:r>
              <a:rPr lang="en-US" sz="2400"/>
              <a:t>    </a:t>
            </a:r>
            <a:r>
              <a:rPr lang="en-US" sz="2000"/>
              <a:t>Link</a:t>
            </a:r>
            <a:r>
              <a:rPr lang="en-US" sz="2000" dirty="0"/>
              <a:t>:  </a:t>
            </a:r>
            <a:r>
              <a:rPr lang="en-US" sz="2000" dirty="0">
                <a:hlinkClick r:id="rId3"/>
              </a:rPr>
              <a:t>Job-Foundation.pdf</a:t>
            </a:r>
            <a:endParaRPr lang="en-US" sz="2000" dirty="0"/>
          </a:p>
        </p:txBody>
      </p:sp>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75414175"/>
      </p:ext>
    </p:extLst>
  </p:cSld>
  <p:clrMapOvr>
    <a:masterClrMapping/>
  </p:clrMapOvr>
  <mc:AlternateContent xmlns:mc="http://schemas.openxmlformats.org/markup-compatibility/2006" xmlns:p14="http://schemas.microsoft.com/office/powerpoint/2010/main">
    <mc:Choice Requires="p14">
      <p:transition spd="slow" p14:dur="2000" advTm="140886"/>
    </mc:Choice>
    <mc:Fallback xmlns="">
      <p:transition spd="slow" advTm="14088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70589"/>
            <a:ext cx="10515600" cy="951720"/>
          </a:xfrm>
        </p:spPr>
        <p:txBody>
          <a:bodyPr>
            <a:normAutofit fontScale="90000"/>
          </a:bodyPr>
          <a:lstStyle/>
          <a:p>
            <a:pPr algn="ctr"/>
            <a:r>
              <a:rPr lang="en-US" b="1" dirty="0"/>
              <a:t>Participating Counties </a:t>
            </a:r>
            <a:br>
              <a:rPr lang="en-US" b="1" dirty="0"/>
            </a:br>
            <a:r>
              <a:rPr lang="en-US" sz="2700" b="1" dirty="0">
                <a:hlinkClick r:id="rId3"/>
              </a:rPr>
              <a:t>https://informingfamilies.org/hs-jobs/</a:t>
            </a:r>
            <a:r>
              <a:rPr lang="en-US" sz="2700" b="1" dirty="0"/>
              <a:t>  Pilot locator  </a:t>
            </a:r>
          </a:p>
        </p:txBody>
      </p:sp>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45" y="1194318"/>
            <a:ext cx="9201361" cy="56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9733206" y="1446254"/>
          <a:ext cx="1225211" cy="4497343"/>
        </p:xfrm>
        <a:graphic>
          <a:graphicData uri="http://schemas.openxmlformats.org/drawingml/2006/table">
            <a:tbl>
              <a:tblPr firstRow="1" firstCol="1" bandRow="1">
                <a:tableStyleId>{5C22544A-7EE6-4342-B048-85BDC9FD1C3A}</a:tableStyleId>
              </a:tblPr>
              <a:tblGrid>
                <a:gridCol w="1225211">
                  <a:extLst>
                    <a:ext uri="{9D8B030D-6E8A-4147-A177-3AD203B41FA5}">
                      <a16:colId xmlns:a16="http://schemas.microsoft.com/office/drawing/2014/main" val="3502918446"/>
                    </a:ext>
                  </a:extLst>
                </a:gridCol>
              </a:tblGrid>
              <a:tr h="229924">
                <a:tc>
                  <a:txBody>
                    <a:bodyPr/>
                    <a:lstStyle/>
                    <a:p>
                      <a:pPr marL="0" marR="0">
                        <a:spcBef>
                          <a:spcPts val="0"/>
                        </a:spcBef>
                        <a:spcAft>
                          <a:spcPts val="0"/>
                        </a:spcAft>
                      </a:pPr>
                      <a:r>
                        <a:rPr lang="en-US" sz="1400" dirty="0">
                          <a:effectLst/>
                        </a:rPr>
                        <a:t>Asotin</a:t>
                      </a:r>
                    </a:p>
                  </a:txBody>
                  <a:tcPr marL="51435" marR="51435" marT="0" marB="0" anchor="ctr"/>
                </a:tc>
                <a:extLst>
                  <a:ext uri="{0D108BD9-81ED-4DB2-BD59-A6C34878D82A}">
                    <a16:rowId xmlns:a16="http://schemas.microsoft.com/office/drawing/2014/main" val="3886625391"/>
                  </a:ext>
                </a:extLst>
              </a:tr>
              <a:tr h="224601">
                <a:tc>
                  <a:txBody>
                    <a:bodyPr/>
                    <a:lstStyle/>
                    <a:p>
                      <a:pPr marL="0" marR="0">
                        <a:spcBef>
                          <a:spcPts val="0"/>
                        </a:spcBef>
                        <a:spcAft>
                          <a:spcPts val="0"/>
                        </a:spcAft>
                      </a:pPr>
                      <a:r>
                        <a:rPr lang="en-US" sz="1400" dirty="0">
                          <a:effectLst/>
                        </a:rPr>
                        <a:t>Clark</a:t>
                      </a:r>
                    </a:p>
                  </a:txBody>
                  <a:tcPr marL="51435" marR="51435" marT="0" marB="0" anchor="ctr"/>
                </a:tc>
                <a:extLst>
                  <a:ext uri="{0D108BD9-81ED-4DB2-BD59-A6C34878D82A}">
                    <a16:rowId xmlns:a16="http://schemas.microsoft.com/office/drawing/2014/main" val="3360004123"/>
                  </a:ext>
                </a:extLst>
              </a:tr>
              <a:tr h="224601">
                <a:tc>
                  <a:txBody>
                    <a:bodyPr/>
                    <a:lstStyle/>
                    <a:p>
                      <a:pPr marL="0" marR="0">
                        <a:spcBef>
                          <a:spcPts val="0"/>
                        </a:spcBef>
                        <a:spcAft>
                          <a:spcPts val="0"/>
                        </a:spcAft>
                      </a:pPr>
                      <a:r>
                        <a:rPr lang="en-US" sz="1400" dirty="0">
                          <a:effectLst/>
                        </a:rPr>
                        <a:t>Ferry</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768085344"/>
                  </a:ext>
                </a:extLst>
              </a:tr>
              <a:tr h="224601">
                <a:tc>
                  <a:txBody>
                    <a:bodyPr/>
                    <a:lstStyle/>
                    <a:p>
                      <a:pPr marL="0" marR="0">
                        <a:spcBef>
                          <a:spcPts val="0"/>
                        </a:spcBef>
                        <a:spcAft>
                          <a:spcPts val="0"/>
                        </a:spcAft>
                      </a:pPr>
                      <a:r>
                        <a:rPr lang="en-US" sz="1400" dirty="0">
                          <a:effectLst/>
                        </a:rPr>
                        <a:t>Island</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831897927"/>
                  </a:ext>
                </a:extLst>
              </a:tr>
              <a:tr h="224601">
                <a:tc>
                  <a:txBody>
                    <a:bodyPr/>
                    <a:lstStyle/>
                    <a:p>
                      <a:pPr marL="0" marR="0">
                        <a:spcBef>
                          <a:spcPts val="0"/>
                        </a:spcBef>
                        <a:spcAft>
                          <a:spcPts val="0"/>
                        </a:spcAft>
                      </a:pPr>
                      <a:r>
                        <a:rPr lang="en-US" sz="1400" dirty="0">
                          <a:effectLst/>
                        </a:rPr>
                        <a:t>Jefferson</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591267585"/>
                  </a:ext>
                </a:extLst>
              </a:tr>
              <a:tr h="224601">
                <a:tc>
                  <a:txBody>
                    <a:bodyPr/>
                    <a:lstStyle/>
                    <a:p>
                      <a:pPr marL="0" marR="0">
                        <a:spcBef>
                          <a:spcPts val="0"/>
                        </a:spcBef>
                        <a:spcAft>
                          <a:spcPts val="0"/>
                        </a:spcAft>
                      </a:pPr>
                      <a:r>
                        <a:rPr lang="en-US" sz="1400">
                          <a:effectLst/>
                        </a:rPr>
                        <a:t>King</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270160010"/>
                  </a:ext>
                </a:extLst>
              </a:tr>
              <a:tr h="224601">
                <a:tc>
                  <a:txBody>
                    <a:bodyPr/>
                    <a:lstStyle/>
                    <a:p>
                      <a:pPr marL="0" marR="0">
                        <a:spcBef>
                          <a:spcPts val="0"/>
                        </a:spcBef>
                        <a:spcAft>
                          <a:spcPts val="0"/>
                        </a:spcAft>
                      </a:pPr>
                      <a:r>
                        <a:rPr lang="en-US" sz="1400" dirty="0">
                          <a:effectLst/>
                        </a:rPr>
                        <a:t>Kitsap</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566165884"/>
                  </a:ext>
                </a:extLst>
              </a:tr>
              <a:tr h="224601">
                <a:tc>
                  <a:txBody>
                    <a:bodyPr/>
                    <a:lstStyle/>
                    <a:p>
                      <a:pPr marL="0" marR="0">
                        <a:spcBef>
                          <a:spcPts val="0"/>
                        </a:spcBef>
                        <a:spcAft>
                          <a:spcPts val="0"/>
                        </a:spcAft>
                      </a:pPr>
                      <a:r>
                        <a:rPr lang="en-US" sz="1400" dirty="0">
                          <a:effectLst/>
                        </a:rPr>
                        <a:t>Lewis</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566123773"/>
                  </a:ext>
                </a:extLst>
              </a:tr>
              <a:tr h="224601">
                <a:tc>
                  <a:txBody>
                    <a:bodyPr/>
                    <a:lstStyle/>
                    <a:p>
                      <a:pPr marL="0" marR="0">
                        <a:spcBef>
                          <a:spcPts val="0"/>
                        </a:spcBef>
                        <a:spcAft>
                          <a:spcPts val="0"/>
                        </a:spcAft>
                      </a:pPr>
                      <a:r>
                        <a:rPr lang="en-US" sz="1400" dirty="0">
                          <a:effectLst/>
                        </a:rPr>
                        <a:t>Lincoln</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212563308"/>
                  </a:ext>
                </a:extLst>
              </a:tr>
              <a:tr h="224601">
                <a:tc>
                  <a:txBody>
                    <a:bodyPr/>
                    <a:lstStyle/>
                    <a:p>
                      <a:pPr marL="0" marR="0">
                        <a:spcBef>
                          <a:spcPts val="0"/>
                        </a:spcBef>
                        <a:spcAft>
                          <a:spcPts val="0"/>
                        </a:spcAft>
                      </a:pPr>
                      <a:r>
                        <a:rPr lang="en-US" sz="1400">
                          <a:effectLst/>
                        </a:rPr>
                        <a:t>Mason</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977692788"/>
                  </a:ext>
                </a:extLst>
              </a:tr>
              <a:tr h="224601">
                <a:tc>
                  <a:txBody>
                    <a:bodyPr/>
                    <a:lstStyle/>
                    <a:p>
                      <a:pPr marL="0" marR="0">
                        <a:spcBef>
                          <a:spcPts val="0"/>
                        </a:spcBef>
                        <a:spcAft>
                          <a:spcPts val="0"/>
                        </a:spcAft>
                      </a:pPr>
                      <a:r>
                        <a:rPr lang="en-US" sz="1400">
                          <a:effectLst/>
                        </a:rPr>
                        <a:t>Okanogan</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444531242"/>
                  </a:ext>
                </a:extLst>
              </a:tr>
              <a:tr h="224601">
                <a:tc>
                  <a:txBody>
                    <a:bodyPr/>
                    <a:lstStyle/>
                    <a:p>
                      <a:pPr marL="0" marR="0">
                        <a:spcBef>
                          <a:spcPts val="0"/>
                        </a:spcBef>
                        <a:spcAft>
                          <a:spcPts val="0"/>
                        </a:spcAft>
                      </a:pPr>
                      <a:r>
                        <a:rPr lang="en-US" sz="1400">
                          <a:effectLst/>
                        </a:rPr>
                        <a:t>Pend Orielle</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3862941263"/>
                  </a:ext>
                </a:extLst>
              </a:tr>
              <a:tr h="224601">
                <a:tc>
                  <a:txBody>
                    <a:bodyPr/>
                    <a:lstStyle/>
                    <a:p>
                      <a:pPr marL="0" marR="0">
                        <a:spcBef>
                          <a:spcPts val="0"/>
                        </a:spcBef>
                        <a:spcAft>
                          <a:spcPts val="0"/>
                        </a:spcAft>
                      </a:pPr>
                      <a:r>
                        <a:rPr lang="en-US" sz="1400" dirty="0">
                          <a:effectLst/>
                        </a:rPr>
                        <a:t>Pierce</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3308568544"/>
                  </a:ext>
                </a:extLst>
              </a:tr>
              <a:tr h="224601">
                <a:tc>
                  <a:txBody>
                    <a:bodyPr/>
                    <a:lstStyle/>
                    <a:p>
                      <a:pPr marL="0" marR="0">
                        <a:spcBef>
                          <a:spcPts val="0"/>
                        </a:spcBef>
                        <a:spcAft>
                          <a:spcPts val="0"/>
                        </a:spcAft>
                      </a:pPr>
                      <a:r>
                        <a:rPr lang="en-US" sz="1400">
                          <a:effectLst/>
                        </a:rPr>
                        <a:t>Snohomish</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331180320"/>
                  </a:ext>
                </a:extLst>
              </a:tr>
              <a:tr h="224601">
                <a:tc>
                  <a:txBody>
                    <a:bodyPr/>
                    <a:lstStyle/>
                    <a:p>
                      <a:pPr marL="0" marR="0">
                        <a:spcBef>
                          <a:spcPts val="0"/>
                        </a:spcBef>
                        <a:spcAft>
                          <a:spcPts val="0"/>
                        </a:spcAft>
                      </a:pPr>
                      <a:r>
                        <a:rPr lang="en-US" sz="1400" dirty="0">
                          <a:effectLst/>
                        </a:rPr>
                        <a:t>Spokane</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3984301331"/>
                  </a:ext>
                </a:extLst>
              </a:tr>
              <a:tr h="224601">
                <a:tc>
                  <a:txBody>
                    <a:bodyPr/>
                    <a:lstStyle/>
                    <a:p>
                      <a:pPr marL="0" marR="0">
                        <a:spcBef>
                          <a:spcPts val="0"/>
                        </a:spcBef>
                        <a:spcAft>
                          <a:spcPts val="0"/>
                        </a:spcAft>
                      </a:pPr>
                      <a:r>
                        <a:rPr lang="en-US" sz="1400">
                          <a:effectLst/>
                        </a:rPr>
                        <a:t>Stevens</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3749975325"/>
                  </a:ext>
                </a:extLst>
              </a:tr>
              <a:tr h="224601">
                <a:tc>
                  <a:txBody>
                    <a:bodyPr/>
                    <a:lstStyle/>
                    <a:p>
                      <a:pPr marL="0" marR="0">
                        <a:spcBef>
                          <a:spcPts val="0"/>
                        </a:spcBef>
                        <a:spcAft>
                          <a:spcPts val="0"/>
                        </a:spcAft>
                      </a:pPr>
                      <a:r>
                        <a:rPr lang="en-US" sz="1400">
                          <a:effectLst/>
                        </a:rPr>
                        <a:t>Thurston</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171483676"/>
                  </a:ext>
                </a:extLst>
              </a:tr>
              <a:tr h="224601">
                <a:tc>
                  <a:txBody>
                    <a:bodyPr/>
                    <a:lstStyle/>
                    <a:p>
                      <a:pPr marL="0" marR="0">
                        <a:spcBef>
                          <a:spcPts val="0"/>
                        </a:spcBef>
                        <a:spcAft>
                          <a:spcPts val="0"/>
                        </a:spcAft>
                      </a:pPr>
                      <a:r>
                        <a:rPr lang="en-US" sz="1400" dirty="0">
                          <a:effectLst/>
                        </a:rPr>
                        <a:t>Whatcom</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524866838"/>
                  </a:ext>
                </a:extLst>
              </a:tr>
              <a:tr h="224601">
                <a:tc>
                  <a:txBody>
                    <a:bodyPr/>
                    <a:lstStyle/>
                    <a:p>
                      <a:pPr marL="0" marR="0">
                        <a:spcBef>
                          <a:spcPts val="0"/>
                        </a:spcBef>
                        <a:spcAft>
                          <a:spcPts val="0"/>
                        </a:spcAft>
                      </a:pPr>
                      <a:r>
                        <a:rPr lang="en-US" sz="1400">
                          <a:effectLst/>
                        </a:rPr>
                        <a:t>Whitman</a:t>
                      </a:r>
                      <a:endParaRPr lang="en-US" sz="14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720188593"/>
                  </a:ext>
                </a:extLst>
              </a:tr>
              <a:tr h="224601">
                <a:tc>
                  <a:txBody>
                    <a:bodyPr/>
                    <a:lstStyle/>
                    <a:p>
                      <a:pPr marL="0" marR="0">
                        <a:spcBef>
                          <a:spcPts val="0"/>
                        </a:spcBef>
                        <a:spcAft>
                          <a:spcPts val="0"/>
                        </a:spcAft>
                      </a:pPr>
                      <a:r>
                        <a:rPr lang="en-US" sz="1400" dirty="0">
                          <a:effectLst/>
                        </a:rPr>
                        <a:t>Yakima</a:t>
                      </a:r>
                      <a:endParaRPr lang="en-US" sz="14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600431864"/>
                  </a:ext>
                </a:extLst>
              </a:tr>
            </a:tbl>
          </a:graphicData>
        </a:graphic>
      </p:graphicFrame>
      <p:sp>
        <p:nvSpPr>
          <p:cNvPr id="4" name="Slide Number Placeholder 3"/>
          <p:cNvSpPr>
            <a:spLocks noGrp="1"/>
          </p:cNvSpPr>
          <p:nvPr>
            <p:ph type="sldNum" sz="quarter" idx="4294967295"/>
          </p:nvPr>
        </p:nvSpPr>
        <p:spPr>
          <a:xfrm>
            <a:off x="11547475" y="6253163"/>
            <a:ext cx="64452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7E2C9-1CF6-48E2-8BD5-79A0048E473F}"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83783757"/>
      </p:ext>
    </p:extLst>
  </p:cSld>
  <p:clrMapOvr>
    <a:masterClrMapping/>
  </p:clrMapOvr>
  <mc:AlternateContent xmlns:mc="http://schemas.openxmlformats.org/markup-compatibility/2006" xmlns:p14="http://schemas.microsoft.com/office/powerpoint/2010/main">
    <mc:Choice Requires="p14">
      <p:transition spd="slow" p14:dur="2000" advTm="64495"/>
    </mc:Choice>
    <mc:Fallback xmlns="">
      <p:transition spd="slow" advTm="6449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763" y="218821"/>
            <a:ext cx="10515600" cy="823595"/>
          </a:xfrm>
        </p:spPr>
        <p:txBody>
          <a:bodyPr>
            <a:normAutofit/>
          </a:bodyPr>
          <a:lstStyle/>
          <a:p>
            <a:pPr algn="ctr"/>
            <a:r>
              <a:rPr lang="en-US" b="1" dirty="0"/>
              <a:t>Collaboration Process Overview</a:t>
            </a:r>
          </a:p>
        </p:txBody>
      </p:sp>
      <p:pic>
        <p:nvPicPr>
          <p:cNvPr id="7" name="Picture 6" descr="Infographic for the Job Foundations, Job Development, and Job Support initiative">
            <a:extLst>
              <a:ext uri="{FF2B5EF4-FFF2-40B4-BE49-F238E27FC236}">
                <a16:creationId xmlns:a16="http://schemas.microsoft.com/office/drawing/2014/main" id="{C3D69B86-EF6B-47D7-8611-FFED1BBC6EE4}"/>
              </a:ext>
            </a:extLst>
          </p:cNvPr>
          <p:cNvPicPr>
            <a:picLocks noChangeAspect="1"/>
          </p:cNvPicPr>
          <p:nvPr/>
        </p:nvPicPr>
        <p:blipFill>
          <a:blip r:embed="rId3"/>
          <a:stretch>
            <a:fillRect/>
          </a:stretch>
        </p:blipFill>
        <p:spPr>
          <a:xfrm>
            <a:off x="1040034" y="1042416"/>
            <a:ext cx="10167057" cy="5569991"/>
          </a:xfrm>
          <a:prstGeom prst="rect">
            <a:avLst/>
          </a:prstGeom>
        </p:spPr>
      </p:pic>
      <p:sp>
        <p:nvSpPr>
          <p:cNvPr id="4" name="Slide Number Placeholder 3"/>
          <p:cNvSpPr>
            <a:spLocks noGrp="1"/>
          </p:cNvSpPr>
          <p:nvPr>
            <p:ph type="sldNum" sz="quarter" idx="4294967295"/>
          </p:nvPr>
        </p:nvSpPr>
        <p:spPr>
          <a:xfrm>
            <a:off x="11547475" y="6253163"/>
            <a:ext cx="64452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7E2C9-1CF6-48E2-8BD5-79A0048E473F}"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217873645"/>
      </p:ext>
    </p:extLst>
  </p:cSld>
  <p:clrMapOvr>
    <a:masterClrMapping/>
  </p:clrMapOvr>
  <mc:AlternateContent xmlns:mc="http://schemas.openxmlformats.org/markup-compatibility/2006" xmlns:p14="http://schemas.microsoft.com/office/powerpoint/2010/main">
    <mc:Choice Requires="p14">
      <p:transition spd="slow" p14:dur="2000" advTm="44087"/>
    </mc:Choice>
    <mc:Fallback xmlns="">
      <p:transition spd="slow" advTm="440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2924-74F3-426A-99E0-5A2BC4FACE5E}"/>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dirty="0"/>
              <a:t>Job Foundations Report excerpt</a:t>
            </a:r>
          </a:p>
        </p:txBody>
      </p:sp>
      <p:graphicFrame>
        <p:nvGraphicFramePr>
          <p:cNvPr id="5" name="Table 4">
            <a:extLst>
              <a:ext uri="{FF2B5EF4-FFF2-40B4-BE49-F238E27FC236}">
                <a16:creationId xmlns:a16="http://schemas.microsoft.com/office/drawing/2014/main" id="{7B34BBBD-E885-4D58-BA9F-7A7006135C0A}"/>
              </a:ext>
            </a:extLst>
          </p:cNvPr>
          <p:cNvGraphicFramePr>
            <a:graphicFrameLocks noGrp="1"/>
          </p:cNvGraphicFramePr>
          <p:nvPr/>
        </p:nvGraphicFramePr>
        <p:xfrm>
          <a:off x="302030" y="258498"/>
          <a:ext cx="11587940" cy="6408438"/>
        </p:xfrm>
        <a:graphic>
          <a:graphicData uri="http://schemas.openxmlformats.org/drawingml/2006/table">
            <a:tbl>
              <a:tblPr firstRow="1" firstCol="1" bandRow="1"/>
              <a:tblGrid>
                <a:gridCol w="2335032">
                  <a:extLst>
                    <a:ext uri="{9D8B030D-6E8A-4147-A177-3AD203B41FA5}">
                      <a16:colId xmlns:a16="http://schemas.microsoft.com/office/drawing/2014/main" val="2149680316"/>
                    </a:ext>
                  </a:extLst>
                </a:gridCol>
                <a:gridCol w="4692492">
                  <a:extLst>
                    <a:ext uri="{9D8B030D-6E8A-4147-A177-3AD203B41FA5}">
                      <a16:colId xmlns:a16="http://schemas.microsoft.com/office/drawing/2014/main" val="631329043"/>
                    </a:ext>
                  </a:extLst>
                </a:gridCol>
                <a:gridCol w="4560416">
                  <a:extLst>
                    <a:ext uri="{9D8B030D-6E8A-4147-A177-3AD203B41FA5}">
                      <a16:colId xmlns:a16="http://schemas.microsoft.com/office/drawing/2014/main" val="1853558497"/>
                    </a:ext>
                  </a:extLst>
                </a:gridCol>
              </a:tblGrid>
              <a:tr h="534756">
                <a:tc>
                  <a:txBody>
                    <a:bodyPr/>
                    <a:lstStyle/>
                    <a:p>
                      <a:pPr marL="0" marR="0" algn="ctr">
                        <a:lnSpc>
                          <a:spcPct val="100000"/>
                        </a:lnSpc>
                        <a:spcBef>
                          <a:spcPts val="200"/>
                        </a:spcBef>
                        <a:spcAft>
                          <a:spcPts val="0"/>
                        </a:spcAft>
                      </a:pPr>
                      <a:r>
                        <a:rPr lang="en-US" sz="1800" b="1" dirty="0">
                          <a:solidFill>
                            <a:schemeClr val="tx1">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Communication Skills</a:t>
                      </a:r>
                      <a:endParaRPr lang="en-US" sz="1600" b="1" dirty="0">
                        <a:solidFill>
                          <a:schemeClr val="tx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200"/>
                        </a:spcBef>
                        <a:spcAft>
                          <a:spcPts val="0"/>
                        </a:spcAft>
                      </a:pPr>
                      <a:r>
                        <a:rPr lang="en-US" sz="1800" b="1" dirty="0">
                          <a:solidFill>
                            <a:schemeClr val="tx1">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Description of capabilities and strengths</a:t>
                      </a:r>
                      <a:endParaRPr lang="en-US" sz="1600" b="1" dirty="0">
                        <a:solidFill>
                          <a:schemeClr val="tx1">
                            <a:lumMod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200"/>
                        </a:spcBef>
                        <a:spcAft>
                          <a:spcPts val="0"/>
                        </a:spcAft>
                      </a:pPr>
                      <a:r>
                        <a:rPr lang="en-US" sz="1700" b="1" dirty="0">
                          <a:solidFill>
                            <a:schemeClr val="tx1">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Description of supports needed for success</a:t>
                      </a: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64087767"/>
                  </a:ext>
                </a:extLst>
              </a:tr>
              <a:tr h="1078741">
                <a:tc>
                  <a:txBody>
                    <a:bodyPr/>
                    <a:lstStyle/>
                    <a:p>
                      <a:pPr marL="0" marR="0" indent="0">
                        <a:lnSpc>
                          <a:spcPct val="100000"/>
                        </a:lnSpc>
                        <a:spcBef>
                          <a:spcPts val="0"/>
                        </a:spcBef>
                        <a:spcAft>
                          <a:spcPts val="0"/>
                        </a:spcAft>
                      </a:pPr>
                      <a:r>
                        <a:rPr lang="en-US" sz="1700" b="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Ability to communicate with others (verbal, assistive technology)</a:t>
                      </a: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Does the student have a functional way to communicate? Which technology platforms does the student use?</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Are certain environmental conditions more conducive for communication (noise level, activity level, setting, etc.)? </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842244"/>
                  </a:ext>
                </a:extLst>
              </a:tr>
              <a:tr h="1198928">
                <a:tc>
                  <a:txBody>
                    <a:bodyPr/>
                    <a:lstStyle/>
                    <a:p>
                      <a:pPr marL="0" marR="0" indent="0">
                        <a:lnSpc>
                          <a:spcPct val="100000"/>
                        </a:lnSpc>
                        <a:spcBef>
                          <a:spcPts val="0"/>
                        </a:spcBef>
                        <a:spcAft>
                          <a:spcPts val="0"/>
                        </a:spcAft>
                      </a:pPr>
                      <a:r>
                        <a:rPr lang="en-US" sz="1700" b="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Tools to manage behavioral communication</a:t>
                      </a: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Does the student have an effective mode of communication to express themselves (indicate no, express concerns, need for a break, etc.)?</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What are effective strategies to prevent challenging behaviors in the future?</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99697"/>
                  </a:ext>
                </a:extLst>
              </a:tr>
              <a:tr h="1113249">
                <a:tc>
                  <a:txBody>
                    <a:bodyPr/>
                    <a:lstStyle/>
                    <a:p>
                      <a:pPr marL="0" marR="0" indent="0">
                        <a:lnSpc>
                          <a:spcPct val="100000"/>
                        </a:lnSpc>
                        <a:spcBef>
                          <a:spcPts val="0"/>
                        </a:spcBef>
                        <a:spcAft>
                          <a:spcPts val="0"/>
                        </a:spcAft>
                      </a:pPr>
                      <a:r>
                        <a:rPr lang="en-US" sz="1700" b="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Other communication related information </a:t>
                      </a:r>
                    </a:p>
                  </a:txBody>
                  <a:tcPr marL="50684" marR="50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Does the student initiate conversations?</a:t>
                      </a:r>
                    </a:p>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Are there language differences at home (other languages as the primary language)?</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Will interpreters be needed for person-centered services and effective communication with the family?</a:t>
                      </a: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008541"/>
                  </a:ext>
                </a:extLst>
              </a:tr>
              <a:tr h="2123927">
                <a:tc gridSpan="3">
                  <a:txBody>
                    <a:bodyPr/>
                    <a:lstStyle/>
                    <a:p>
                      <a:pPr marL="0" marR="0">
                        <a:lnSpc>
                          <a:spcPct val="100000"/>
                        </a:lnSpc>
                        <a:spcBef>
                          <a:spcPts val="0"/>
                        </a:spcBef>
                        <a:spcAft>
                          <a:spcPts val="0"/>
                        </a:spcAft>
                      </a:pPr>
                      <a:r>
                        <a:rPr lang="en-US" sz="1800" b="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Recommendations:</a:t>
                      </a:r>
                      <a:endParaRPr lang="en-US" sz="1800"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0"/>
                        </a:spcAft>
                      </a:pP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Example: The student uses behaviors to communicate that would present a challenge in a workplace. Would certain workplaces be better to allow for certain behaviors, such as loud vocalizations? Is technical assistance from a behaviorist needed? Does the school offer this?  If not,</a:t>
                      </a:r>
                      <a:r>
                        <a:rPr lang="en-US" sz="1800" baseline="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does the County or the student’s waiver have a resource</a:t>
                      </a:r>
                    </a:p>
                    <a:p>
                      <a:pPr marL="0" marR="0">
                        <a:lnSpc>
                          <a:spcPct val="100000"/>
                        </a:lnSpc>
                        <a:spcBef>
                          <a:spcPts val="0"/>
                        </a:spcBef>
                        <a:spcAft>
                          <a:spcPts val="0"/>
                        </a:spcAft>
                      </a:pPr>
                      <a:endPar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0"/>
                        </a:spcAft>
                      </a:pP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hlinkClick r:id="rId3"/>
                        </a:rPr>
                        <a:t>DDA County Best Practice web site</a:t>
                      </a:r>
                      <a:r>
                        <a:rPr lang="en-US"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scroll to the bottom of the page</a:t>
                      </a:r>
                      <a:r>
                        <a:rPr lang="en-US" sz="1800" i="1" baseline="0"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 for Job Foundation documents – see under Value Based Payment Project</a:t>
                      </a:r>
                      <a:endPar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0"/>
                        </a:spcAft>
                      </a:pPr>
                      <a:endPar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0"/>
                        </a:spcAft>
                      </a:pPr>
                      <a:endParaRPr lang="en-US"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endParaRPr>
                    </a:p>
                  </a:txBody>
                  <a:tcPr marL="50684" marR="50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746016"/>
                  </a:ext>
                </a:extLst>
              </a:tr>
            </a:tbl>
          </a:graphicData>
        </a:graphic>
      </p:graphicFrame>
      <p:sp>
        <p:nvSpPr>
          <p:cNvPr id="6" name="Slide Number Placeholder 3">
            <a:extLst>
              <a:ext uri="{FF2B5EF4-FFF2-40B4-BE49-F238E27FC236}">
                <a16:creationId xmlns:a16="http://schemas.microsoft.com/office/drawing/2014/main" id="{E8297363-4C69-4388-BC22-D12717F614DA}"/>
              </a:ext>
            </a:extLst>
          </p:cNvPr>
          <p:cNvSpPr txBox="1">
            <a:spLocks/>
          </p:cNvSpPr>
          <p:nvPr/>
        </p:nvSpPr>
        <p:spPr>
          <a:xfrm>
            <a:off x="11321946" y="6308099"/>
            <a:ext cx="64447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Arial"/>
              <a:sym typeface="Arial"/>
            </a:endParaRPr>
          </a:p>
        </p:txBody>
      </p:sp>
    </p:spTree>
    <p:extLst>
      <p:ext uri="{BB962C8B-B14F-4D97-AF65-F5344CB8AC3E}">
        <p14:creationId xmlns:p14="http://schemas.microsoft.com/office/powerpoint/2010/main" val="3254737756"/>
      </p:ext>
    </p:extLst>
  </p:cSld>
  <p:clrMapOvr>
    <a:masterClrMapping/>
  </p:clrMapOvr>
  <mc:AlternateContent xmlns:mc="http://schemas.openxmlformats.org/markup-compatibility/2006" xmlns:p14="http://schemas.microsoft.com/office/powerpoint/2010/main">
    <mc:Choice Requires="p14">
      <p:transition spd="slow" p14:dur="2000" advTm="92232"/>
    </mc:Choice>
    <mc:Fallback xmlns="">
      <p:transition spd="slow" advTm="9223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06102"/>
            <a:ext cx="10768584" cy="589028"/>
          </a:xfrm>
        </p:spPr>
        <p:txBody>
          <a:bodyPr>
            <a:normAutofit fontScale="90000"/>
          </a:bodyPr>
          <a:lstStyle/>
          <a:p>
            <a:pPr algn="ctr"/>
            <a:r>
              <a:rPr lang="en-US" b="1" dirty="0"/>
              <a:t>Job Foundation Opportunities</a:t>
            </a:r>
          </a:p>
        </p:txBody>
      </p:sp>
      <p:sp>
        <p:nvSpPr>
          <p:cNvPr id="3" name="Content Placeholder 2"/>
          <p:cNvSpPr>
            <a:spLocks noGrp="1"/>
          </p:cNvSpPr>
          <p:nvPr>
            <p:ph idx="1"/>
          </p:nvPr>
        </p:nvSpPr>
        <p:spPr>
          <a:xfrm>
            <a:off x="353568" y="963143"/>
            <a:ext cx="11571732" cy="2933001"/>
          </a:xfrm>
        </p:spPr>
        <p:txBody>
          <a:bodyPr>
            <a:noAutofit/>
          </a:bodyPr>
          <a:lstStyle/>
          <a:p>
            <a:pPr marL="0" indent="0">
              <a:lnSpc>
                <a:spcPct val="100000"/>
              </a:lnSpc>
              <a:buNone/>
            </a:pPr>
            <a:r>
              <a:rPr lang="en-US" sz="2200" b="1" dirty="0"/>
              <a:t>For Students:</a:t>
            </a:r>
          </a:p>
          <a:p>
            <a:pPr marL="576263" indent="-404813">
              <a:lnSpc>
                <a:spcPct val="100000"/>
              </a:lnSpc>
              <a:buFont typeface="Wingdings" panose="05000000000000000000" pitchFamily="2" charset="2"/>
              <a:buChar char="Ø"/>
            </a:pPr>
            <a:r>
              <a:rPr lang="en-US" sz="2100" b="1" dirty="0"/>
              <a:t>Engage students earlier </a:t>
            </a:r>
            <a:r>
              <a:rPr lang="en-US" sz="2100" dirty="0"/>
              <a:t>in employment planning and connection to adult services. </a:t>
            </a:r>
          </a:p>
          <a:p>
            <a:pPr marL="576263" indent="-404813">
              <a:lnSpc>
                <a:spcPct val="100000"/>
              </a:lnSpc>
              <a:buFont typeface="Wingdings" panose="05000000000000000000" pitchFamily="2" charset="2"/>
              <a:buChar char="Ø"/>
            </a:pPr>
            <a:r>
              <a:rPr lang="en-US" sz="2100" dirty="0"/>
              <a:t>Gather important foundational information about needed </a:t>
            </a:r>
            <a:r>
              <a:rPr lang="en-US" sz="2100" b="1" dirty="0"/>
              <a:t>employment</a:t>
            </a:r>
            <a:r>
              <a:rPr lang="en-US" sz="2100" dirty="0"/>
              <a:t> </a:t>
            </a:r>
            <a:r>
              <a:rPr lang="en-US" sz="2100" b="1" dirty="0"/>
              <a:t>skills/supports.</a:t>
            </a:r>
          </a:p>
          <a:p>
            <a:pPr marL="576263" indent="-404813">
              <a:lnSpc>
                <a:spcPct val="100000"/>
              </a:lnSpc>
              <a:buFont typeface="Wingdings" panose="05000000000000000000" pitchFamily="2" charset="2"/>
              <a:buChar char="Ø"/>
            </a:pPr>
            <a:r>
              <a:rPr lang="en-US" sz="2100" b="1" dirty="0"/>
              <a:t>Develop actionable next steps for employment </a:t>
            </a:r>
            <a:r>
              <a:rPr lang="en-US" sz="2100" dirty="0"/>
              <a:t>for a student to support alignment of high school and beyond planning and IEP transition planning.</a:t>
            </a:r>
          </a:p>
          <a:p>
            <a:pPr marL="576263" indent="-404813">
              <a:lnSpc>
                <a:spcPct val="100000"/>
              </a:lnSpc>
              <a:buFont typeface="Wingdings" panose="05000000000000000000" pitchFamily="2" charset="2"/>
              <a:buChar char="Ø"/>
            </a:pPr>
            <a:r>
              <a:rPr lang="en-US" sz="2100" b="1" dirty="0"/>
              <a:t>Increase a seamless transition programs from school to employment </a:t>
            </a:r>
            <a:r>
              <a:rPr lang="en-US" sz="2100" dirty="0"/>
              <a:t>or secondary education connection.</a:t>
            </a:r>
          </a:p>
        </p:txBody>
      </p:sp>
      <p:sp>
        <p:nvSpPr>
          <p:cNvPr id="4" name="Content Placeholder 2">
            <a:extLst>
              <a:ext uri="{FF2B5EF4-FFF2-40B4-BE49-F238E27FC236}">
                <a16:creationId xmlns:a16="http://schemas.microsoft.com/office/drawing/2014/main" id="{E6584F89-2C70-4FC5-84CD-FE8F3F74C600}"/>
              </a:ext>
            </a:extLst>
          </p:cNvPr>
          <p:cNvSpPr txBox="1">
            <a:spLocks/>
          </p:cNvSpPr>
          <p:nvPr/>
        </p:nvSpPr>
        <p:spPr>
          <a:xfrm>
            <a:off x="290256" y="3995534"/>
            <a:ext cx="11571732" cy="1948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mn-cs"/>
              </a:rPr>
              <a:t>For School Staff:</a:t>
            </a:r>
          </a:p>
          <a:p>
            <a:pPr marL="517525" marR="0" lvl="0" indent="-398463"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40403D"/>
                </a:solidFill>
                <a:effectLst/>
                <a:uLnTx/>
                <a:uFillTx/>
                <a:latin typeface="Segoe UI"/>
                <a:ea typeface="+mn-ea"/>
                <a:cs typeface="+mn-cs"/>
              </a:rPr>
              <a:t>Expertise to support school staff </a:t>
            </a:r>
            <a:r>
              <a:rPr kumimoji="0" lang="en-US" sz="2100" b="0" i="0" u="none" strike="noStrike" kern="1200" cap="none" spc="0" normalizeH="0" baseline="0" noProof="0" dirty="0">
                <a:ln>
                  <a:noFill/>
                </a:ln>
                <a:solidFill>
                  <a:srgbClr val="40403D"/>
                </a:solidFill>
                <a:effectLst/>
                <a:uLnTx/>
                <a:uFillTx/>
                <a:latin typeface="Segoe UI"/>
                <a:ea typeface="+mn-ea"/>
                <a:cs typeface="+mn-cs"/>
              </a:rPr>
              <a:t>with leveraging school-based vocational, academic, and life skill preparation. </a:t>
            </a:r>
          </a:p>
          <a:p>
            <a:pPr marL="517525" marR="0" lvl="0" indent="-398463"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srgbClr val="40403D"/>
                </a:solidFill>
                <a:effectLst/>
                <a:uLnTx/>
                <a:uFillTx/>
                <a:latin typeface="Segoe UI"/>
                <a:ea typeface="+mn-ea"/>
                <a:cs typeface="+mn-cs"/>
              </a:rPr>
              <a:t>Stronger agency linkages with DDA and DVR </a:t>
            </a:r>
            <a:r>
              <a:rPr kumimoji="0" lang="en-US" sz="2100" b="0" i="0" u="none" strike="noStrike" kern="1200" cap="none" spc="0" normalizeH="0" baseline="0" noProof="0" dirty="0">
                <a:ln>
                  <a:noFill/>
                </a:ln>
                <a:solidFill>
                  <a:srgbClr val="40403D"/>
                </a:solidFill>
                <a:effectLst/>
                <a:uLnTx/>
                <a:uFillTx/>
                <a:latin typeface="Segoe UI"/>
                <a:ea typeface="+mn-ea"/>
                <a:cs typeface="+mn-cs"/>
              </a:rPr>
              <a:t>in either a CBA or Job Placement plan in the final year of school.</a:t>
            </a:r>
          </a:p>
        </p:txBody>
      </p:sp>
    </p:spTree>
    <p:custDataLst>
      <p:tags r:id="rId1"/>
    </p:custDataLst>
    <p:extLst>
      <p:ext uri="{BB962C8B-B14F-4D97-AF65-F5344CB8AC3E}">
        <p14:creationId xmlns:p14="http://schemas.microsoft.com/office/powerpoint/2010/main" val="267489414"/>
      </p:ext>
    </p:extLst>
  </p:cSld>
  <p:clrMapOvr>
    <a:masterClrMapping/>
  </p:clrMapOvr>
  <mc:AlternateContent xmlns:mc="http://schemas.openxmlformats.org/markup-compatibility/2006" xmlns:p14="http://schemas.microsoft.com/office/powerpoint/2010/main">
    <mc:Choice Requires="p14">
      <p:transition spd="slow" p14:dur="2000" advTm="6279"/>
    </mc:Choice>
    <mc:Fallback xmlns="">
      <p:transition spd="slow" advTm="6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48" y="284162"/>
            <a:ext cx="11117335" cy="1325563"/>
          </a:xfrm>
        </p:spPr>
        <p:txBody>
          <a:bodyPr>
            <a:normAutofit/>
          </a:bodyPr>
          <a:lstStyle/>
          <a:p>
            <a:pPr algn="ctr"/>
            <a:r>
              <a:rPr lang="en-US" b="1" dirty="0"/>
              <a:t>Stakeholder Engagement Efforts</a:t>
            </a:r>
          </a:p>
        </p:txBody>
      </p:sp>
      <p:sp>
        <p:nvSpPr>
          <p:cNvPr id="3" name="Content Placeholder 2"/>
          <p:cNvSpPr>
            <a:spLocks noGrp="1"/>
          </p:cNvSpPr>
          <p:nvPr>
            <p:ph idx="1"/>
          </p:nvPr>
        </p:nvSpPr>
        <p:spPr>
          <a:xfrm>
            <a:off x="565148" y="1609725"/>
            <a:ext cx="11061704" cy="4516755"/>
          </a:xfrm>
        </p:spPr>
        <p:txBody>
          <a:bodyPr>
            <a:normAutofit/>
          </a:bodyPr>
          <a:lstStyle/>
          <a:p>
            <a:pPr marL="457200" indent="-457200">
              <a:lnSpc>
                <a:spcPct val="100000"/>
              </a:lnSpc>
              <a:spcBef>
                <a:spcPts val="0"/>
              </a:spcBef>
              <a:spcAft>
                <a:spcPts val="2400"/>
              </a:spcAft>
              <a:buFont typeface="Wingdings" panose="05000000000000000000" pitchFamily="2" charset="2"/>
              <a:buChar char="Ø"/>
            </a:pPr>
            <a:r>
              <a:rPr lang="en-US" sz="3200" dirty="0"/>
              <a:t>Members of the collaborative are assigned as stakeholder liaisons to provide regular and ongoing updates;</a:t>
            </a:r>
          </a:p>
          <a:p>
            <a:pPr marL="457200" indent="-457200">
              <a:lnSpc>
                <a:spcPct val="100000"/>
              </a:lnSpc>
              <a:spcBef>
                <a:spcPts val="0"/>
              </a:spcBef>
              <a:spcAft>
                <a:spcPts val="2400"/>
              </a:spcAft>
              <a:buFont typeface="Wingdings" panose="05000000000000000000" pitchFamily="2" charset="2"/>
              <a:buChar char="Ø"/>
            </a:pPr>
            <a:r>
              <a:rPr lang="en-US" sz="3200" dirty="0"/>
              <a:t>We have present together at in-state conferences, community/parent meetings, provider meetings; and</a:t>
            </a:r>
          </a:p>
          <a:p>
            <a:pPr marL="457200" indent="-457200">
              <a:lnSpc>
                <a:spcPct val="100000"/>
              </a:lnSpc>
              <a:spcBef>
                <a:spcPts val="0"/>
              </a:spcBef>
              <a:spcAft>
                <a:spcPts val="2400"/>
              </a:spcAft>
              <a:buFont typeface="Wingdings" panose="05000000000000000000" pitchFamily="2" charset="2"/>
              <a:buChar char="Ø"/>
            </a:pPr>
            <a:r>
              <a:rPr lang="en-US" sz="3200" dirty="0"/>
              <a:t>We are conducting phone interviews with transition stakeholders, including individuals with disabilities, family members, educators, and providers.</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908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pPr algn="ctr"/>
            <a:r>
              <a:rPr lang="en-US" b="1" dirty="0"/>
              <a:t>Next Steps for the Collaborative</a:t>
            </a:r>
          </a:p>
        </p:txBody>
      </p:sp>
      <p:sp>
        <p:nvSpPr>
          <p:cNvPr id="3" name="Content Placeholder 2"/>
          <p:cNvSpPr>
            <a:spLocks noGrp="1"/>
          </p:cNvSpPr>
          <p:nvPr>
            <p:ph idx="1"/>
          </p:nvPr>
        </p:nvSpPr>
        <p:spPr>
          <a:xfrm>
            <a:off x="490728" y="1460500"/>
            <a:ext cx="11210544" cy="4502150"/>
          </a:xfrm>
        </p:spPr>
        <p:txBody>
          <a:bodyPr>
            <a:normAutofit/>
          </a:bodyPr>
          <a:lstStyle/>
          <a:p>
            <a:pPr marL="514350" indent="-514350">
              <a:lnSpc>
                <a:spcPct val="100000"/>
              </a:lnSpc>
              <a:spcBef>
                <a:spcPts val="0"/>
              </a:spcBef>
              <a:spcAft>
                <a:spcPts val="1500"/>
              </a:spcAft>
              <a:buFont typeface="Wingdings" panose="05000000000000000000" pitchFamily="2" charset="2"/>
              <a:buChar char="Ø"/>
              <a:tabLst>
                <a:tab pos="342900" algn="l"/>
              </a:tabLst>
            </a:pPr>
            <a:r>
              <a:rPr lang="en-US" dirty="0"/>
              <a:t>Final report to the state legislature by November 2020 – recommendations for next steps and legislative priorities.</a:t>
            </a:r>
          </a:p>
          <a:p>
            <a:pPr lvl="2" indent="-457200">
              <a:lnSpc>
                <a:spcPct val="100000"/>
              </a:lnSpc>
              <a:spcBef>
                <a:spcPts val="0"/>
              </a:spcBef>
              <a:spcAft>
                <a:spcPts val="1500"/>
              </a:spcAft>
              <a:buFont typeface="Wingdings" panose="05000000000000000000" pitchFamily="2" charset="2"/>
              <a:buChar char="§"/>
              <a:tabLst>
                <a:tab pos="341313" algn="l"/>
              </a:tabLst>
            </a:pPr>
            <a:r>
              <a:rPr lang="en-US" sz="2800" dirty="0"/>
              <a:t>Feasibility and costs of a statewide transition council;</a:t>
            </a:r>
          </a:p>
          <a:p>
            <a:pPr lvl="2" indent="-457200">
              <a:lnSpc>
                <a:spcPct val="100000"/>
              </a:lnSpc>
              <a:spcBef>
                <a:spcPts val="0"/>
              </a:spcBef>
              <a:spcAft>
                <a:spcPts val="1500"/>
              </a:spcAft>
              <a:buFont typeface="Wingdings" panose="05000000000000000000" pitchFamily="2" charset="2"/>
              <a:buChar char="§"/>
              <a:tabLst>
                <a:tab pos="341313" algn="l"/>
              </a:tabLst>
            </a:pPr>
            <a:r>
              <a:rPr lang="en-US" sz="2800" dirty="0"/>
              <a:t>Criteria and funding for regional interagency transition networks, statewide, including state agencies, school districts, and counties coordinating services; and</a:t>
            </a:r>
          </a:p>
          <a:p>
            <a:pPr lvl="2" indent="-457200">
              <a:lnSpc>
                <a:spcPct val="100000"/>
              </a:lnSpc>
              <a:spcBef>
                <a:spcPts val="0"/>
              </a:spcBef>
              <a:spcAft>
                <a:spcPts val="1500"/>
              </a:spcAft>
              <a:buFont typeface="Wingdings" panose="05000000000000000000" pitchFamily="2" charset="2"/>
              <a:buChar char="§"/>
              <a:tabLst>
                <a:tab pos="341313" algn="l"/>
              </a:tabLst>
            </a:pPr>
            <a:r>
              <a:rPr lang="en-US" sz="2800" dirty="0"/>
              <a:t>Data collection, data sharing, and data reporting considerations.</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2160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18" y="324182"/>
            <a:ext cx="11267364" cy="1325563"/>
          </a:xfrm>
        </p:spPr>
        <p:txBody>
          <a:bodyPr/>
          <a:lstStyle/>
          <a:p>
            <a:r>
              <a:rPr lang="en-US" b="1" dirty="0"/>
              <a:t>Career-Connected Learning Opportunities</a:t>
            </a:r>
          </a:p>
        </p:txBody>
      </p:sp>
      <p:sp>
        <p:nvSpPr>
          <p:cNvPr id="3" name="Content Placeholder 2"/>
          <p:cNvSpPr>
            <a:spLocks noGrp="1"/>
          </p:cNvSpPr>
          <p:nvPr>
            <p:ph idx="1"/>
          </p:nvPr>
        </p:nvSpPr>
        <p:spPr>
          <a:xfrm>
            <a:off x="285750" y="1789625"/>
            <a:ext cx="11591214" cy="4162939"/>
          </a:xfrm>
        </p:spPr>
        <p:txBody>
          <a:bodyPr>
            <a:normAutofit fontScale="92500" lnSpcReduction="10000"/>
          </a:bodyPr>
          <a:lstStyle/>
          <a:p>
            <a:pPr marL="0" indent="0">
              <a:lnSpc>
                <a:spcPct val="110000"/>
              </a:lnSpc>
              <a:spcBef>
                <a:spcPts val="0"/>
              </a:spcBef>
              <a:spcAft>
                <a:spcPts val="1800"/>
              </a:spcAft>
              <a:buNone/>
            </a:pPr>
            <a:r>
              <a:rPr lang="en-US" sz="3200" dirty="0"/>
              <a:t>Career Connect Washington:</a:t>
            </a:r>
          </a:p>
          <a:p>
            <a:pPr marL="798513" lvl="1" indent="-341313">
              <a:lnSpc>
                <a:spcPct val="110000"/>
              </a:lnSpc>
              <a:spcBef>
                <a:spcPts val="0"/>
              </a:spcBef>
              <a:spcAft>
                <a:spcPts val="1800"/>
              </a:spcAft>
              <a:buSzPct val="100000"/>
            </a:pPr>
            <a:r>
              <a:rPr lang="en-US" sz="2800" dirty="0"/>
              <a:t>Research-based recommendations for embedding universal design for learning (UDL) into the Career Connect Washington initiative</a:t>
            </a:r>
          </a:p>
          <a:p>
            <a:pPr marL="798513" lvl="1" indent="-341313">
              <a:lnSpc>
                <a:spcPct val="110000"/>
              </a:lnSpc>
              <a:spcBef>
                <a:spcPts val="0"/>
              </a:spcBef>
              <a:spcAft>
                <a:spcPts val="1800"/>
              </a:spcAft>
              <a:buSzPct val="100000"/>
            </a:pPr>
            <a:r>
              <a:rPr lang="en-US" sz="2800" dirty="0"/>
              <a:t>Input on recruitment of regional networks and funding to include UDL and Language Access concepts.</a:t>
            </a:r>
          </a:p>
          <a:p>
            <a:pPr marL="798513" lvl="1" indent="-341313">
              <a:lnSpc>
                <a:spcPct val="110000"/>
              </a:lnSpc>
              <a:spcBef>
                <a:spcPts val="0"/>
              </a:spcBef>
              <a:spcAft>
                <a:spcPts val="1800"/>
              </a:spcAft>
              <a:buSzPct val="100000"/>
            </a:pPr>
            <a:r>
              <a:rPr lang="en-US" sz="2800" dirty="0"/>
              <a:t>Input on the Equity &amp; Student Support Survey</a:t>
            </a:r>
          </a:p>
          <a:p>
            <a:pPr marL="798513" lvl="1" indent="-341313">
              <a:lnSpc>
                <a:spcPct val="110000"/>
              </a:lnSpc>
              <a:spcBef>
                <a:spcPts val="0"/>
              </a:spcBef>
              <a:spcAft>
                <a:spcPts val="1800"/>
              </a:spcAft>
              <a:buSzPct val="100000"/>
            </a:pPr>
            <a:r>
              <a:rPr lang="en-US" sz="2800" dirty="0"/>
              <a:t>Career Launch: </a:t>
            </a:r>
            <a:r>
              <a:rPr lang="en-US" sz="2800" dirty="0">
                <a:solidFill>
                  <a:srgbClr val="0072C3"/>
                </a:solidFill>
                <a:hlinkClick r:id="rId3">
                  <a:extLst>
                    <a:ext uri="{A12FA001-AC4F-418D-AE19-62706E023703}">
                      <ahyp:hlinkClr xmlns:ahyp="http://schemas.microsoft.com/office/drawing/2018/hyperlinkcolor" val="tx"/>
                    </a:ext>
                  </a:extLst>
                </a:hlinkClick>
              </a:rPr>
              <a:t>careerconnectathome.org </a:t>
            </a:r>
            <a:endParaRPr lang="en-US" sz="2800" dirty="0">
              <a:solidFill>
                <a:srgbClr val="0072C3"/>
              </a:solidFill>
            </a:endParaRPr>
          </a:p>
          <a:p>
            <a:pPr marL="798513" lvl="1" indent="-341313">
              <a:lnSpc>
                <a:spcPct val="110000"/>
              </a:lnSpc>
              <a:spcBef>
                <a:spcPts val="0"/>
              </a:spcBef>
              <a:spcAft>
                <a:spcPts val="1800"/>
              </a:spcAft>
              <a:buSzPct val="100000"/>
            </a:pPr>
            <a:endParaRPr lang="en-US" sz="3200" dirty="0"/>
          </a:p>
          <a:p>
            <a:pPr>
              <a:lnSpc>
                <a:spcPct val="110000"/>
              </a:lnSpc>
              <a:spcBef>
                <a:spcPts val="0"/>
              </a:spcBef>
              <a:spcAft>
                <a:spcPts val="1800"/>
              </a:spcAft>
            </a:pPr>
            <a:endParaRPr lang="en-US" sz="3200" dirty="0"/>
          </a:p>
          <a:p>
            <a:pPr>
              <a:lnSpc>
                <a:spcPct val="110000"/>
              </a:lnSpc>
              <a:spcBef>
                <a:spcPts val="0"/>
              </a:spcBef>
              <a:spcAft>
                <a:spcPts val="1800"/>
              </a:spcAft>
            </a:pPr>
            <a:endParaRPr lang="en-US" sz="32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9149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CBD0-59A6-4F14-ADAA-FE2750C4AE6C}"/>
              </a:ext>
            </a:extLst>
          </p:cNvPr>
          <p:cNvSpPr>
            <a:spLocks noGrp="1"/>
          </p:cNvSpPr>
          <p:nvPr>
            <p:ph type="title"/>
          </p:nvPr>
        </p:nvSpPr>
        <p:spPr>
          <a:xfrm>
            <a:off x="838200" y="365126"/>
            <a:ext cx="10515600" cy="938158"/>
          </a:xfrm>
        </p:spPr>
        <p:txBody>
          <a:bodyPr/>
          <a:lstStyle/>
          <a:p>
            <a:pPr algn="ctr"/>
            <a:r>
              <a:rPr lang="en-US" b="1" dirty="0"/>
              <a:t>Join Us for a Live Q&amp;A Session!!</a:t>
            </a:r>
          </a:p>
        </p:txBody>
      </p:sp>
      <p:sp>
        <p:nvSpPr>
          <p:cNvPr id="3" name="Content Placeholder 2">
            <a:extLst>
              <a:ext uri="{FF2B5EF4-FFF2-40B4-BE49-F238E27FC236}">
                <a16:creationId xmlns:a16="http://schemas.microsoft.com/office/drawing/2014/main" id="{FD258D0E-B574-4B22-9B01-9577F5C55487}"/>
              </a:ext>
            </a:extLst>
          </p:cNvPr>
          <p:cNvSpPr>
            <a:spLocks noGrp="1"/>
          </p:cNvSpPr>
          <p:nvPr>
            <p:ph idx="1"/>
          </p:nvPr>
        </p:nvSpPr>
        <p:spPr>
          <a:xfrm>
            <a:off x="1128548" y="1677761"/>
            <a:ext cx="9934903" cy="4255861"/>
          </a:xfrm>
        </p:spPr>
        <p:txBody>
          <a:bodyPr/>
          <a:lstStyle/>
          <a:p>
            <a:pPr marL="0" indent="0">
              <a:lnSpc>
                <a:spcPct val="100000"/>
              </a:lnSpc>
              <a:spcBef>
                <a:spcPts val="0"/>
              </a:spcBef>
              <a:buNone/>
            </a:pPr>
            <a:r>
              <a:rPr lang="en-US" dirty="0"/>
              <a:t>As a follow-up to this video, the members of the Transition Collaborative welcome stakeholders to participate in a live question &amp; answer session.</a:t>
            </a:r>
          </a:p>
          <a:p>
            <a:pPr marL="0" indent="0">
              <a:lnSpc>
                <a:spcPct val="100000"/>
              </a:lnSpc>
              <a:spcBef>
                <a:spcPts val="0"/>
              </a:spcBef>
              <a:buNone/>
            </a:pPr>
            <a:endParaRPr lang="en-US" dirty="0"/>
          </a:p>
          <a:p>
            <a:pPr marL="0" indent="0">
              <a:lnSpc>
                <a:spcPct val="100000"/>
              </a:lnSpc>
              <a:spcBef>
                <a:spcPts val="0"/>
              </a:spcBef>
              <a:spcAft>
                <a:spcPts val="1800"/>
              </a:spcAft>
              <a:buNone/>
            </a:pPr>
            <a:r>
              <a:rPr lang="en-US" dirty="0"/>
              <a:t>Please register for one of the following sessions:</a:t>
            </a:r>
          </a:p>
          <a:p>
            <a:pPr marL="514350" indent="-346075">
              <a:lnSpc>
                <a:spcPct val="100000"/>
              </a:lnSpc>
              <a:spcBef>
                <a:spcPts val="0"/>
              </a:spcBef>
              <a:spcAft>
                <a:spcPts val="1800"/>
              </a:spcAft>
              <a:buFont typeface="Wingdings" panose="05000000000000000000" pitchFamily="2" charset="2"/>
              <a:buChar char="Ø"/>
            </a:pPr>
            <a:r>
              <a:rPr lang="en-US" dirty="0"/>
              <a:t> </a:t>
            </a:r>
            <a:r>
              <a:rPr lang="en-US" dirty="0">
                <a:solidFill>
                  <a:srgbClr val="0070C0"/>
                </a:solidFill>
                <a:hlinkClick r:id="rId3">
                  <a:extLst>
                    <a:ext uri="{A12FA001-AC4F-418D-AE19-62706E023703}">
                      <ahyp:hlinkClr xmlns:ahyp="http://schemas.microsoft.com/office/drawing/2018/hyperlinkcolor" val="tx"/>
                    </a:ext>
                  </a:extLst>
                </a:hlinkClick>
              </a:rPr>
              <a:t>Thursday, September 24, from 11 am to noon</a:t>
            </a:r>
            <a:r>
              <a:rPr lang="en-US" dirty="0"/>
              <a:t> </a:t>
            </a:r>
          </a:p>
          <a:p>
            <a:pPr marL="514350" indent="-346075">
              <a:lnSpc>
                <a:spcPct val="100000"/>
              </a:lnSpc>
              <a:spcBef>
                <a:spcPts val="0"/>
              </a:spcBef>
              <a:spcAft>
                <a:spcPts val="1800"/>
              </a:spcAft>
              <a:buFont typeface="Wingdings" panose="05000000000000000000" pitchFamily="2" charset="2"/>
              <a:buChar char="Ø"/>
            </a:pPr>
            <a:r>
              <a:rPr lang="en-US" dirty="0"/>
              <a:t> </a:t>
            </a:r>
            <a:r>
              <a:rPr lang="en-US" dirty="0">
                <a:solidFill>
                  <a:srgbClr val="0070C0"/>
                </a:solidFill>
                <a:hlinkClick r:id="rId4">
                  <a:extLst>
                    <a:ext uri="{A12FA001-AC4F-418D-AE19-62706E023703}">
                      <ahyp:hlinkClr xmlns:ahyp="http://schemas.microsoft.com/office/drawing/2018/hyperlinkcolor" val="tx"/>
                    </a:ext>
                  </a:extLst>
                </a:hlinkClick>
              </a:rPr>
              <a:t>Thursday, September 24, from 3 to 4 pm</a:t>
            </a:r>
            <a:endParaRPr lang="en-US" dirty="0">
              <a:solidFill>
                <a:srgbClr val="0070C0"/>
              </a:solidFill>
            </a:endParaRPr>
          </a:p>
        </p:txBody>
      </p:sp>
      <p:sp>
        <p:nvSpPr>
          <p:cNvPr id="4" name="Slide Number Placeholder 3">
            <a:extLst>
              <a:ext uri="{FF2B5EF4-FFF2-40B4-BE49-F238E27FC236}">
                <a16:creationId xmlns:a16="http://schemas.microsoft.com/office/drawing/2014/main" id="{BD6DE252-E0EB-4C67-9F65-F61B21CE788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8451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mage of green pencil and checklist with green check marks."/>
          <p:cNvGrpSpPr/>
          <p:nvPr/>
        </p:nvGrpSpPr>
        <p:grpSpPr>
          <a:xfrm>
            <a:off x="8429727" y="184776"/>
            <a:ext cx="3536690" cy="3024570"/>
            <a:chOff x="7681290" y="-388579"/>
            <a:chExt cx="4323052" cy="4330384"/>
          </a:xfrm>
        </p:grpSpPr>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290" y="-289782"/>
              <a:ext cx="4231588" cy="4231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06067" y="-388579"/>
              <a:ext cx="4098275" cy="363540"/>
            </a:xfrm>
            <a:prstGeom prst="rect">
              <a:avLst/>
            </a:prstGeom>
          </p:spPr>
          <p:txBody>
            <a:bodyPr wrap="square">
              <a:spAutoFit/>
            </a:bodyPr>
            <a:lstStyle/>
            <a:p>
              <a:pPr algn="r"/>
              <a:r>
                <a:rPr lang="en-US" sz="1050" dirty="0">
                  <a:hlinkClick r:id="rId4"/>
                </a:rPr>
                <a:t>http://clipart-library.com/data_images/141710.jpg</a:t>
              </a:r>
              <a:r>
                <a:rPr lang="en-US" sz="1050" dirty="0"/>
                <a:t> </a:t>
              </a:r>
            </a:p>
          </p:txBody>
        </p:sp>
      </p:grpSp>
      <p:sp>
        <p:nvSpPr>
          <p:cNvPr id="2" name="Title 4"/>
          <p:cNvSpPr>
            <a:spLocks noGrp="1"/>
          </p:cNvSpPr>
          <p:nvPr>
            <p:ph type="title"/>
          </p:nvPr>
        </p:nvSpPr>
        <p:spPr>
          <a:xfrm>
            <a:off x="304046" y="284046"/>
            <a:ext cx="10515600" cy="1047216"/>
          </a:xfrm>
          <a:noFill/>
        </p:spPr>
        <p:txBody>
          <a:bodyPr>
            <a:noAutofit/>
          </a:bodyPr>
          <a:lstStyle/>
          <a:p>
            <a:r>
              <a:rPr lang="en-US" sz="4800" b="1" dirty="0">
                <a:solidFill>
                  <a:schemeClr val="tx2">
                    <a:lumMod val="75000"/>
                  </a:schemeClr>
                </a:solidFill>
                <a:latin typeface="Segoe UI" panose="020B0502040204020203" pitchFamily="34" charset="0"/>
                <a:cs typeface="Segoe UI" panose="020B0502040204020203" pitchFamily="34" charset="0"/>
              </a:rPr>
              <a:t>Today’s Discussion:</a:t>
            </a:r>
          </a:p>
        </p:txBody>
      </p:sp>
      <p:sp>
        <p:nvSpPr>
          <p:cNvPr id="3" name="Content Placeholder 5"/>
          <p:cNvSpPr>
            <a:spLocks noGrp="1"/>
          </p:cNvSpPr>
          <p:nvPr>
            <p:ph idx="1"/>
          </p:nvPr>
        </p:nvSpPr>
        <p:spPr>
          <a:xfrm>
            <a:off x="526612" y="1291597"/>
            <a:ext cx="10873820" cy="4550839"/>
          </a:xfrm>
        </p:spPr>
        <p:txBody>
          <a:bodyPr>
            <a:noAutofit/>
          </a:bodyPr>
          <a:lstStyle/>
          <a:p>
            <a:pPr marL="568325" indent="-568325">
              <a:lnSpc>
                <a:spcPct val="150000"/>
              </a:lnSpc>
              <a:spcBef>
                <a:spcPts val="0"/>
              </a:spcBef>
              <a:buClr>
                <a:schemeClr val="tx1"/>
              </a:buClr>
              <a:buSzPct val="90000"/>
              <a:buFont typeface="Wingdings" panose="05000000000000000000" pitchFamily="2" charset="2"/>
              <a:buChar char="q"/>
            </a:pPr>
            <a:r>
              <a:rPr lang="en-US" sz="3600" dirty="0"/>
              <a:t>Partnership Updates:</a:t>
            </a:r>
            <a:endParaRPr lang="en-US" sz="3600" b="1" dirty="0">
              <a:cs typeface="Segoe UI" panose="020B0502040204020203" pitchFamily="34" charset="0"/>
            </a:endParaRPr>
          </a:p>
          <a:p>
            <a:pPr marL="1152525" lvl="1" indent="-457200">
              <a:lnSpc>
                <a:spcPct val="150000"/>
              </a:lnSpc>
              <a:spcBef>
                <a:spcPts val="0"/>
              </a:spcBef>
              <a:buClr>
                <a:schemeClr val="tx1"/>
              </a:buClr>
              <a:buSzPct val="90000"/>
              <a:buFont typeface="Wingdings" panose="05000000000000000000" pitchFamily="2" charset="2"/>
              <a:buChar char="Ø"/>
            </a:pPr>
            <a:r>
              <a:rPr lang="en-US" sz="3200" dirty="0"/>
              <a:t>Center for Change in Transition Services</a:t>
            </a:r>
          </a:p>
          <a:p>
            <a:pPr marL="1152525" lvl="1" indent="-457200">
              <a:lnSpc>
                <a:spcPct val="150000"/>
              </a:lnSpc>
              <a:spcBef>
                <a:spcPts val="0"/>
              </a:spcBef>
              <a:buClr>
                <a:schemeClr val="tx1"/>
              </a:buClr>
              <a:buSzPct val="90000"/>
              <a:buFont typeface="Wingdings" panose="05000000000000000000" pitchFamily="2" charset="2"/>
              <a:buChar char="Ø"/>
            </a:pPr>
            <a:r>
              <a:rPr lang="en-US" sz="3200" dirty="0"/>
              <a:t>Division of Vocational Rehabilitation</a:t>
            </a:r>
          </a:p>
          <a:p>
            <a:pPr marL="1152525" lvl="1" indent="-457200">
              <a:lnSpc>
                <a:spcPct val="150000"/>
              </a:lnSpc>
              <a:spcBef>
                <a:spcPts val="0"/>
              </a:spcBef>
              <a:buClr>
                <a:schemeClr val="tx1"/>
              </a:buClr>
              <a:buSzPct val="90000"/>
              <a:buFont typeface="Wingdings" panose="05000000000000000000" pitchFamily="2" charset="2"/>
              <a:buChar char="Ø"/>
            </a:pPr>
            <a:r>
              <a:rPr lang="en-US" sz="3200" dirty="0"/>
              <a:t>Developmental Disabilities Administration</a:t>
            </a:r>
          </a:p>
          <a:p>
            <a:pPr marL="568325" indent="-568325">
              <a:lnSpc>
                <a:spcPct val="150000"/>
              </a:lnSpc>
              <a:spcBef>
                <a:spcPts val="0"/>
              </a:spcBef>
              <a:buClr>
                <a:schemeClr val="tx1"/>
              </a:buClr>
              <a:buSzPct val="90000"/>
              <a:buFont typeface="Wingdings" panose="05000000000000000000" pitchFamily="2" charset="2"/>
              <a:buChar char="q"/>
            </a:pPr>
            <a:r>
              <a:rPr lang="en-US" sz="3600" dirty="0"/>
              <a:t>Stakeholder Engagement</a:t>
            </a:r>
          </a:p>
          <a:p>
            <a:pPr marL="568325" indent="-568325">
              <a:lnSpc>
                <a:spcPct val="150000"/>
              </a:lnSpc>
              <a:spcBef>
                <a:spcPts val="0"/>
              </a:spcBef>
              <a:buClr>
                <a:schemeClr val="tx1"/>
              </a:buClr>
              <a:buSzPct val="90000"/>
              <a:buFont typeface="Wingdings" panose="05000000000000000000" pitchFamily="2" charset="2"/>
              <a:buChar char="q"/>
            </a:pPr>
            <a:r>
              <a:rPr lang="en-US" sz="3600" dirty="0"/>
              <a:t>Final Report and Recommendations</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743011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lstStyle/>
          <a:p>
            <a:r>
              <a:rPr lang="en-US" b="1" dirty="0">
                <a:latin typeface="+mn-lt"/>
              </a:rPr>
              <a:t>Contact Information</a:t>
            </a:r>
          </a:p>
        </p:txBody>
      </p:sp>
      <p:sp>
        <p:nvSpPr>
          <p:cNvPr id="8" name="Content Placeholder 2">
            <a:extLst>
              <a:ext uri="{FF2B5EF4-FFF2-40B4-BE49-F238E27FC236}">
                <a16:creationId xmlns:a16="http://schemas.microsoft.com/office/drawing/2014/main" id="{543BC5C8-094E-48EC-A00F-97345BEC77EE}"/>
              </a:ext>
            </a:extLst>
          </p:cNvPr>
          <p:cNvSpPr txBox="1">
            <a:spLocks/>
          </p:cNvSpPr>
          <p:nvPr/>
        </p:nvSpPr>
        <p:spPr>
          <a:xfrm>
            <a:off x="838200" y="1673225"/>
            <a:ext cx="4560518" cy="4255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200" b="1" dirty="0"/>
              <a:t>Tania May </a:t>
            </a:r>
          </a:p>
          <a:p>
            <a:pPr marL="457200" lvl="1" indent="0">
              <a:lnSpc>
                <a:spcPct val="100000"/>
              </a:lnSpc>
              <a:spcBef>
                <a:spcPts val="600"/>
              </a:spcBef>
              <a:buFont typeface="Arial" panose="020B0604020202020204" pitchFamily="34" charset="0"/>
              <a:buNone/>
            </a:pPr>
            <a:r>
              <a:rPr lang="en-US" dirty="0">
                <a:hlinkClick r:id="rId3"/>
              </a:rPr>
              <a:t>tania.may@k12.wa.us</a:t>
            </a:r>
            <a:endParaRPr lang="en-US" dirty="0"/>
          </a:p>
          <a:p>
            <a:pPr>
              <a:lnSpc>
                <a:spcPct val="100000"/>
              </a:lnSpc>
              <a:spcBef>
                <a:spcPts val="600"/>
              </a:spcBef>
            </a:pPr>
            <a:r>
              <a:rPr lang="en-US" sz="3200" b="1" dirty="0"/>
              <a:t>Cinda Johnson</a:t>
            </a:r>
          </a:p>
          <a:p>
            <a:pPr marL="457200" lvl="1" indent="0">
              <a:lnSpc>
                <a:spcPct val="100000"/>
              </a:lnSpc>
              <a:spcBef>
                <a:spcPts val="600"/>
              </a:spcBef>
              <a:buFont typeface="Arial" panose="020B0604020202020204" pitchFamily="34" charset="0"/>
              <a:buNone/>
            </a:pPr>
            <a:r>
              <a:rPr lang="en-US" dirty="0">
                <a:hlinkClick r:id="rId4"/>
              </a:rPr>
              <a:t>cinda@seattleu.edu</a:t>
            </a:r>
            <a:r>
              <a:rPr lang="en-US" dirty="0"/>
              <a:t> </a:t>
            </a:r>
          </a:p>
          <a:p>
            <a:pPr>
              <a:lnSpc>
                <a:spcPct val="100000"/>
              </a:lnSpc>
              <a:spcBef>
                <a:spcPts val="600"/>
              </a:spcBef>
            </a:pPr>
            <a:r>
              <a:rPr lang="en-US" sz="3200" b="1" dirty="0"/>
              <a:t>Kris Hirschmann </a:t>
            </a:r>
          </a:p>
          <a:p>
            <a:pPr marL="457200" lvl="1" indent="0">
              <a:lnSpc>
                <a:spcPct val="100000"/>
              </a:lnSpc>
              <a:spcBef>
                <a:spcPts val="600"/>
              </a:spcBef>
              <a:buFont typeface="Arial" panose="020B0604020202020204" pitchFamily="34" charset="0"/>
              <a:buNone/>
            </a:pPr>
            <a:r>
              <a:rPr lang="en-US" dirty="0">
                <a:hlinkClick r:id="rId5"/>
              </a:rPr>
              <a:t>hirschmk@seattleu.edu</a:t>
            </a:r>
            <a:endParaRPr lang="en-US" dirty="0"/>
          </a:p>
          <a:p>
            <a:pPr>
              <a:lnSpc>
                <a:spcPct val="100000"/>
              </a:lnSpc>
              <a:spcBef>
                <a:spcPts val="600"/>
              </a:spcBef>
            </a:pPr>
            <a:r>
              <a:rPr lang="en-US" sz="3200" b="1" dirty="0"/>
              <a:t>Branda Matson</a:t>
            </a:r>
          </a:p>
          <a:p>
            <a:pPr marL="457200" lvl="1" indent="0">
              <a:lnSpc>
                <a:spcPct val="100000"/>
              </a:lnSpc>
              <a:spcBef>
                <a:spcPts val="600"/>
              </a:spcBef>
              <a:buFont typeface="Arial" panose="020B0604020202020204" pitchFamily="34" charset="0"/>
              <a:buNone/>
            </a:pPr>
            <a:r>
              <a:rPr lang="en-US" dirty="0">
                <a:hlinkClick r:id="rId6"/>
              </a:rPr>
              <a:t>matsobk@dshs.wa.gov</a:t>
            </a:r>
            <a:r>
              <a:rPr lang="en-US" dirty="0"/>
              <a:t> </a:t>
            </a:r>
          </a:p>
        </p:txBody>
      </p:sp>
      <p:sp>
        <p:nvSpPr>
          <p:cNvPr id="4" name="Content Placeholder 2"/>
          <p:cNvSpPr txBox="1">
            <a:spLocks/>
          </p:cNvSpPr>
          <p:nvPr/>
        </p:nvSpPr>
        <p:spPr>
          <a:xfrm>
            <a:off x="6460386" y="1673225"/>
            <a:ext cx="4861560" cy="4390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Tammie Doyle</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7"/>
              </a:rPr>
              <a:t>doylet@dshs.wa.gov</a:t>
            </a: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Shelby Satko </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8"/>
              </a:rPr>
              <a:t>satkosm@dshs.wa.gov</a:t>
            </a: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Adrienne Stuart</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9"/>
              </a:rPr>
              <a:t>adrienne.stuart@ddc.wa.gov</a:t>
            </a:r>
            <a:endPar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Emily Rogers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10"/>
              </a:rPr>
              <a:t>emily.rogers@ddc.wa.gov</a:t>
            </a:r>
            <a:endPar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50968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6F33-2AAB-43BA-B6E2-B3397E36E83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grpSp>
        <p:nvGrpSpPr>
          <p:cNvPr id="5" name="Group 4" title="Visual of Thank you in multiple languages"/>
          <p:cNvGrpSpPr/>
          <p:nvPr/>
        </p:nvGrpSpPr>
        <p:grpSpPr>
          <a:xfrm>
            <a:off x="1077831" y="698905"/>
            <a:ext cx="10036337" cy="5171893"/>
            <a:chOff x="1077831" y="582421"/>
            <a:chExt cx="10036337" cy="5171893"/>
          </a:xfrm>
        </p:grpSpPr>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5785" b="4072"/>
            <a:stretch/>
          </p:blipFill>
          <p:spPr bwMode="auto">
            <a:xfrm>
              <a:off x="1077831" y="582421"/>
              <a:ext cx="10036337" cy="51718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13934" y="948213"/>
              <a:ext cx="2440092" cy="215444"/>
            </a:xfrm>
            <a:prstGeom prst="rect">
              <a:avLst/>
            </a:prstGeom>
          </p:spPr>
          <p:txBody>
            <a:bodyPr wrap="none">
              <a:spAutoFit/>
            </a:bodyPr>
            <a:lstStyle/>
            <a:p>
              <a:r>
                <a:rPr lang="en-US" sz="800" dirty="0">
                  <a:hlinkClick r:id="rId4"/>
                </a:rPr>
                <a:t>https://pbs.twimg.com/media/CyBBuVCXAAAryfY.jpg</a:t>
              </a:r>
              <a:r>
                <a:rPr lang="en-US" sz="800" dirty="0"/>
                <a:t> </a:t>
              </a:r>
            </a:p>
          </p:txBody>
        </p:sp>
      </p:grpSp>
      <p:sp>
        <p:nvSpPr>
          <p:cNvPr id="4" name="Rectangle 3"/>
          <p:cNvSpPr/>
          <p:nvPr/>
        </p:nvSpPr>
        <p:spPr>
          <a:xfrm>
            <a:off x="7713934" y="977334"/>
            <a:ext cx="2440092" cy="215444"/>
          </a:xfrm>
          <a:prstGeom prst="rect">
            <a:avLst/>
          </a:prstGeom>
        </p:spPr>
        <p:txBody>
          <a:bodyPr wrap="none">
            <a:spAutoFit/>
          </a:bodyPr>
          <a:lstStyle/>
          <a:p>
            <a:r>
              <a:rPr lang="en-US" sz="800" dirty="0">
                <a:hlinkClick r:id="rId4"/>
              </a:rPr>
              <a:t>https://pbs.twimg.com/media/CyBBuVCXAAAryfY.jpg</a:t>
            </a:r>
            <a:r>
              <a:rPr lang="en-US" sz="800" dirty="0"/>
              <a:t> </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461506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Copyright Information</a:t>
            </a:r>
          </a:p>
        </p:txBody>
      </p:sp>
      <p:sp>
        <p:nvSpPr>
          <p:cNvPr id="5" name="Content Placeholder 4"/>
          <p:cNvSpPr>
            <a:spLocks noGrp="1"/>
          </p:cNvSpPr>
          <p:nvPr>
            <p:ph idx="1"/>
          </p:nvPr>
        </p:nvSpPr>
        <p:spPr>
          <a:xfrm>
            <a:off x="838200" y="1981998"/>
            <a:ext cx="10515600" cy="3269818"/>
          </a:xfrm>
        </p:spPr>
        <p:txBody>
          <a:bodyPr>
            <a:normAutofit/>
          </a:bodyPr>
          <a:lstStyle/>
          <a:p>
            <a:pPr marL="0" indent="0">
              <a:lnSpc>
                <a:spcPct val="100000"/>
              </a:lnSpc>
              <a:buNone/>
            </a:pPr>
            <a:r>
              <a:rPr lang="en-US" sz="1800" dirty="0">
                <a:latin typeface="Segoe UI" panose="020B0502040204020203" pitchFamily="34" charset="0"/>
              </a:rPr>
              <a:t>Except where otherwise noted, this work by the </a:t>
            </a:r>
            <a:r>
              <a:rPr lang="en-US" sz="1800" dirty="0">
                <a:latin typeface="Segoe UI" panose="020B0502040204020203" pitchFamily="34" charset="0"/>
                <a:hlinkClick r:id="rId3"/>
              </a:rPr>
              <a:t>Office of Superintendent of Public Instruction</a:t>
            </a:r>
            <a:r>
              <a:rPr lang="en-US" sz="1800" dirty="0">
                <a:latin typeface="Segoe UI" panose="020B0502040204020203" pitchFamily="34" charset="0"/>
              </a:rPr>
              <a:t> is licensed under a </a:t>
            </a:r>
            <a:r>
              <a:rPr lang="en-US" sz="1800" dirty="0">
                <a:latin typeface="Segoe UI" panose="020B0502040204020203" pitchFamily="34" charset="0"/>
                <a:hlinkClick r:id="rId4"/>
              </a:rPr>
              <a:t>Creative Commons Attribution License</a:t>
            </a:r>
            <a:r>
              <a:rPr lang="en-US" sz="1800" dirty="0">
                <a:latin typeface="Segoe UI" panose="020B0502040204020203" pitchFamily="34" charset="0"/>
              </a:rPr>
              <a:t>.</a:t>
            </a:r>
          </a:p>
          <a:p>
            <a:pPr marL="0" indent="0">
              <a:lnSpc>
                <a:spcPct val="100000"/>
              </a:lnSpc>
              <a:buNone/>
            </a:pPr>
            <a:r>
              <a:rPr lang="en-US" sz="1800" i="1" dirty="0">
                <a:latin typeface="Segoe UI" panose="020B0502040204020203" pitchFamily="34" charset="0"/>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p>
        </p:txBody>
      </p:sp>
      <p:pic>
        <p:nvPicPr>
          <p:cNvPr id="9" name="Picture 8" descr="Creative Commons"/>
          <p:cNvPicPr/>
          <p:nvPr/>
        </p:nvPicPr>
        <p:blipFill>
          <a:blip r:embed="rId5">
            <a:extLst>
              <a:ext uri="{28A0092B-C50C-407E-A947-70E740481C1C}">
                <a14:useLocalDpi xmlns:a14="http://schemas.microsoft.com/office/drawing/2010/main" val="0"/>
              </a:ext>
            </a:extLst>
          </a:blip>
          <a:stretch>
            <a:fillRect/>
          </a:stretch>
        </p:blipFill>
        <p:spPr>
          <a:xfrm>
            <a:off x="1141988" y="1331124"/>
            <a:ext cx="1072978" cy="410608"/>
          </a:xfrm>
          <a:prstGeom prst="rect">
            <a:avLst/>
          </a:prstGeom>
        </p:spPr>
      </p:pic>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29597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05" y="367269"/>
            <a:ext cx="11328849" cy="940725"/>
          </a:xfrm>
        </p:spPr>
        <p:txBody>
          <a:bodyPr>
            <a:normAutofit/>
          </a:bodyPr>
          <a:lstStyle/>
          <a:p>
            <a:pPr algn="ctr"/>
            <a:r>
              <a:rPr lang="en-US" dirty="0">
                <a:solidFill>
                  <a:schemeClr val="bg2"/>
                </a:solidFill>
              </a:rPr>
              <a:t>Washington’s Call to Action</a:t>
            </a:r>
          </a:p>
        </p:txBody>
      </p:sp>
      <p:sp>
        <p:nvSpPr>
          <p:cNvPr id="4" name="Slide Number Placeholder 3"/>
          <p:cNvSpPr>
            <a:spLocks noGrp="1"/>
          </p:cNvSpPr>
          <p:nvPr>
            <p:ph type="sldNum" sz="quarter" idx="4"/>
          </p:nvPr>
        </p:nvSpPr>
        <p:spPr>
          <a:xfrm>
            <a:off x="9370826" y="6481719"/>
            <a:ext cx="2666073" cy="350129"/>
          </a:xfrm>
          <a:prstGeom prst="rect">
            <a:avLst/>
          </a:prstGeom>
        </p:spPr>
        <p:txBody>
          <a:bodyPr vert="horz" lIns="91440" tIns="45720" rIns="91440" bIns="45720" rtlCol="0" anchor="b"/>
          <a:lstStyle>
            <a:defPPr>
              <a:defRPr lang="en-US"/>
            </a:defPPr>
            <a:lvl1pPr marL="0" algn="r" defTabSz="457200" rtl="0" eaLnBrk="1" latinLnBrk="0" hangingPunct="1">
              <a:defRPr sz="1800" b="0" kern="1200">
                <a:ln>
                  <a:noFill/>
                </a:ln>
                <a:solidFill>
                  <a:schemeClr val="bg1"/>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E5C0E1-43FA-41F7-A388-2476FD51B1AF}" type="slidenum">
              <a:rPr kumimoji="0" lang="en-US" sz="1800" b="0" i="0" u="none" strike="noStrike" kern="1200" cap="none" spc="0" normalizeH="0" baseline="0" noProof="0" smtClean="0">
                <a:ln>
                  <a:noFill/>
                </a:ln>
                <a:solidFill>
                  <a:srgbClr val="F7F5EB"/>
                </a:solidFill>
                <a:effectLst/>
                <a:uLnTx/>
                <a:uFillTx/>
                <a:latin typeface="Segoe UI" panose="020B0502040204020203" pitchFamily="34" charset="0"/>
                <a:ea typeface="+mn-ea"/>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F7F5EB"/>
              </a:solidFill>
              <a:effectLst/>
              <a:uLnTx/>
              <a:uFillTx/>
              <a:latin typeface="Segoe UI" panose="020B0502040204020203" pitchFamily="34" charset="0"/>
              <a:ea typeface="+mn-ea"/>
              <a:cs typeface="Segoe UI" panose="020B0502040204020203" pitchFamily="34" charset="0"/>
            </a:endParaRPr>
          </a:p>
        </p:txBody>
      </p:sp>
      <p:sp>
        <p:nvSpPr>
          <p:cNvPr id="5" name="Content Placeholder 4"/>
          <p:cNvSpPr>
            <a:spLocks noGrp="1"/>
          </p:cNvSpPr>
          <p:nvPr>
            <p:ph idx="1"/>
          </p:nvPr>
        </p:nvSpPr>
        <p:spPr>
          <a:xfrm>
            <a:off x="396406" y="1307995"/>
            <a:ext cx="11640492" cy="4818762"/>
          </a:xfrm>
        </p:spPr>
        <p:txBody>
          <a:bodyPr>
            <a:noAutofit/>
          </a:bodyPr>
          <a:lstStyle/>
          <a:p>
            <a:pPr marL="342900">
              <a:lnSpc>
                <a:spcPct val="100000"/>
              </a:lnSpc>
              <a:spcBef>
                <a:spcPts val="0"/>
              </a:spcBef>
              <a:spcAft>
                <a:spcPts val="2400"/>
              </a:spcAft>
              <a:buClr>
                <a:srgbClr val="40403D"/>
              </a:buClr>
              <a:buSzPct val="85000"/>
              <a:buFont typeface="Wingdings" panose="05000000000000000000" pitchFamily="2" charset="2"/>
              <a:buChar char="Ø"/>
            </a:pPr>
            <a:r>
              <a:rPr lang="en-US" sz="2600" dirty="0"/>
              <a:t>General education access = improved outcomes. Washington ranks 44</a:t>
            </a:r>
            <a:r>
              <a:rPr lang="en-US" sz="2600" baseline="30000" dirty="0"/>
              <a:t>th</a:t>
            </a:r>
            <a:r>
              <a:rPr lang="en-US" sz="2600" dirty="0"/>
              <a:t> out of 50 states for inclusive practices.</a:t>
            </a:r>
          </a:p>
          <a:p>
            <a:pPr marL="342900">
              <a:lnSpc>
                <a:spcPct val="100000"/>
              </a:lnSpc>
              <a:spcBef>
                <a:spcPts val="0"/>
              </a:spcBef>
              <a:spcAft>
                <a:spcPts val="2400"/>
              </a:spcAft>
              <a:buClr>
                <a:srgbClr val="40403D"/>
              </a:buClr>
              <a:buSzPct val="85000"/>
              <a:buFont typeface="Wingdings" panose="05000000000000000000" pitchFamily="2" charset="2"/>
              <a:buChar char="Ø"/>
            </a:pPr>
            <a:r>
              <a:rPr lang="en-US" sz="2600" dirty="0"/>
              <a:t>57.7% of students with disabilities access general education for 80-100% of the day. </a:t>
            </a:r>
            <a:r>
              <a:rPr lang="en-US" sz="2600" dirty="0">
                <a:solidFill>
                  <a:schemeClr val="bg2"/>
                </a:solidFill>
              </a:rPr>
              <a:t>For students of color, that level of access falls to 48.7%.</a:t>
            </a:r>
          </a:p>
          <a:p>
            <a:pPr marL="342900" lvl="1">
              <a:lnSpc>
                <a:spcPct val="100000"/>
              </a:lnSpc>
              <a:spcBef>
                <a:spcPts val="0"/>
              </a:spcBef>
              <a:spcAft>
                <a:spcPts val="2400"/>
              </a:spcAft>
              <a:buClr>
                <a:srgbClr val="40403D"/>
              </a:buClr>
              <a:buSzPct val="85000"/>
              <a:buFont typeface="Wingdings" panose="05000000000000000000" pitchFamily="2" charset="2"/>
              <a:buChar char="Ø"/>
            </a:pPr>
            <a:r>
              <a:rPr lang="en-US" sz="2600" dirty="0">
                <a:latin typeface="Segoe UI" panose="020B0502040204020203" pitchFamily="34" charset="0"/>
                <a:cs typeface="Segoe UI" panose="020B0502040204020203" pitchFamily="34" charset="0"/>
              </a:rPr>
              <a:t>20% of graduates with disabilities completed a diploma pathway at grade-level standard and 70% pursued an alternative option.</a:t>
            </a:r>
          </a:p>
          <a:p>
            <a:pPr marL="342900" lvl="1">
              <a:lnSpc>
                <a:spcPct val="100000"/>
              </a:lnSpc>
              <a:spcBef>
                <a:spcPts val="0"/>
              </a:spcBef>
              <a:spcAft>
                <a:spcPts val="2400"/>
              </a:spcAft>
              <a:buClr>
                <a:srgbClr val="40403D"/>
              </a:buClr>
              <a:buSzPct val="85000"/>
              <a:buFont typeface="Wingdings" panose="05000000000000000000" pitchFamily="2" charset="2"/>
              <a:buChar char="Ø"/>
            </a:pPr>
            <a:r>
              <a:rPr lang="en-US" sz="2600" dirty="0">
                <a:latin typeface="Segoe UI" panose="020B0502040204020203" pitchFamily="34" charset="0"/>
                <a:cs typeface="Segoe UI" panose="020B0502040204020203" pitchFamily="34" charset="0"/>
              </a:rPr>
              <a:t>25% of students with disabilities are not engaged in </a:t>
            </a:r>
            <a:r>
              <a:rPr lang="en-US" sz="2600" i="1" dirty="0">
                <a:latin typeface="Segoe UI" panose="020B0502040204020203" pitchFamily="34" charset="0"/>
                <a:cs typeface="Segoe UI" panose="020B0502040204020203" pitchFamily="34" charset="0"/>
              </a:rPr>
              <a:t>any</a:t>
            </a:r>
            <a:r>
              <a:rPr lang="en-US" sz="2600" dirty="0">
                <a:latin typeface="Segoe UI" panose="020B0502040204020203" pitchFamily="34" charset="0"/>
                <a:cs typeface="Segoe UI" panose="020B0502040204020203" pitchFamily="34" charset="0"/>
              </a:rPr>
              <a:t> post-secondary activities one year after leaving school. That rises to 50% for students with intellectual and developmental disabilities.</a:t>
            </a:r>
          </a:p>
        </p:txBody>
      </p:sp>
      <p:sp>
        <p:nvSpPr>
          <p:cNvPr id="7" name="Slide Number Placeholder 1">
            <a:extLst>
              <a:ext uri="{FF2B5EF4-FFF2-40B4-BE49-F238E27FC236}">
                <a16:creationId xmlns:a16="http://schemas.microsoft.com/office/drawing/2014/main" id="{01C937CE-C721-477E-824D-72125FCEDEA2}"/>
              </a:ext>
            </a:extLst>
          </p:cNvPr>
          <p:cNvSpPr>
            <a:spLocks noGrp="1"/>
          </p:cNvSpPr>
          <p:nvPr>
            <p:ph type="sldNum" idx="12"/>
          </p:nvPr>
        </p:nvSpPr>
        <p:spPr>
          <a:xfrm>
            <a:off x="11321946" y="6308099"/>
            <a:ext cx="644471" cy="365125"/>
          </a:xfrm>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4</a:t>
            </a:fld>
            <a:endParaRPr kumimoji="0" lang="en" sz="1600" b="0" i="0" u="none" strike="noStrike" kern="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36535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20" y="503853"/>
            <a:ext cx="11524168" cy="951723"/>
          </a:xfrm>
        </p:spPr>
        <p:txBody>
          <a:bodyPr>
            <a:noAutofit/>
          </a:bodyPr>
          <a:lstStyle/>
          <a:p>
            <a:r>
              <a:rPr lang="en-US" sz="3200" dirty="0"/>
              <a:t>WA Students with Disabilities, Transition Age, 2019</a:t>
            </a:r>
          </a:p>
        </p:txBody>
      </p:sp>
      <p:graphicFrame>
        <p:nvGraphicFramePr>
          <p:cNvPr id="7" name="Content Placeholder 8" descr="Bar chart. Data table on next slide. " title="Any Engagement by Disability">
            <a:extLst>
              <a:ext uri="{FF2B5EF4-FFF2-40B4-BE49-F238E27FC236}">
                <a16:creationId xmlns:a16="http://schemas.microsoft.com/office/drawing/2014/main" id="{F37EB56A-1B17-423E-BED5-1C7B426AC4E2}"/>
              </a:ext>
            </a:extLst>
          </p:cNvPr>
          <p:cNvGraphicFramePr>
            <a:graphicFrameLocks/>
          </p:cNvGraphicFramePr>
          <p:nvPr>
            <p:extLst>
              <p:ext uri="{D42A27DB-BD31-4B8C-83A1-F6EECF244321}">
                <p14:modId xmlns:p14="http://schemas.microsoft.com/office/powerpoint/2010/main" val="3964818813"/>
              </p:ext>
            </p:extLst>
          </p:nvPr>
        </p:nvGraphicFramePr>
        <p:xfrm>
          <a:off x="264712" y="1217029"/>
          <a:ext cx="7463117" cy="43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descr="Bar chart. Data table on next slide. " title="No Engagement by Disability"/>
          <p:cNvGraphicFramePr>
            <a:graphicFrameLocks/>
          </p:cNvGraphicFramePr>
          <p:nvPr/>
        </p:nvGraphicFramePr>
        <p:xfrm>
          <a:off x="3996270" y="1236788"/>
          <a:ext cx="7463117" cy="43670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B5722B7-3ECA-43BD-80C4-429A915C69F3}"/>
              </a:ext>
            </a:extLst>
          </p:cNvPr>
          <p:cNvSpPr/>
          <p:nvPr/>
        </p:nvSpPr>
        <p:spPr>
          <a:xfrm>
            <a:off x="403120" y="5734084"/>
            <a:ext cx="1139558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40403D"/>
                </a:solidFill>
                <a:effectLst/>
                <a:uLnTx/>
                <a:uFillTx/>
                <a:latin typeface="Arial" panose="020B0604020202020204" pitchFamily="34" charset="0"/>
                <a:ea typeface="+mn-ea"/>
                <a:cs typeface="Arial" panose="020B0604020202020204" pitchFamily="34" charset="0"/>
              </a:rPr>
              <a:t>Source: Special Education Federal Child Count, Office of Superintendent of Public Instruction, 2019</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 name="Slide Number Placeholder 2">
            <a:extLst>
              <a:ext uri="{FF2B5EF4-FFF2-40B4-BE49-F238E27FC236}">
                <a16:creationId xmlns:a16="http://schemas.microsoft.com/office/drawing/2014/main" id="{0488A7F5-07DA-4FAC-9E6B-4491F111C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536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1374690" cy="1121747"/>
          </a:xfrm>
        </p:spPr>
        <p:txBody>
          <a:bodyPr>
            <a:noAutofit/>
          </a:bodyPr>
          <a:lstStyle/>
          <a:p>
            <a:r>
              <a:rPr lang="en-US" sz="3200"/>
              <a:t>WA Students with Disabilities, Transition Age, 2019 - table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4" descr="Data table. Also available by logging in to the TSF 2.0 at www.cctsTSF.com.">
            <a:extLst>
              <a:ext uri="{FF2B5EF4-FFF2-40B4-BE49-F238E27FC236}">
                <a16:creationId xmlns:a16="http://schemas.microsoft.com/office/drawing/2014/main" id="{B004A5EC-BB19-4AC1-ACF8-2B433ECC5F45}"/>
              </a:ext>
            </a:extLst>
          </p:cNvPr>
          <p:cNvGraphicFramePr>
            <a:graphicFrameLocks noGrp="1"/>
          </p:cNvGraphicFramePr>
          <p:nvPr>
            <p:ph idx="1"/>
            <p:extLst>
              <p:ext uri="{D42A27DB-BD31-4B8C-83A1-F6EECF244321}">
                <p14:modId xmlns:p14="http://schemas.microsoft.com/office/powerpoint/2010/main" val="4238382368"/>
              </p:ext>
            </p:extLst>
          </p:nvPr>
        </p:nvGraphicFramePr>
        <p:xfrm>
          <a:off x="266700" y="1482551"/>
          <a:ext cx="11602213" cy="4492052"/>
        </p:xfrm>
        <a:graphic>
          <a:graphicData uri="http://schemas.openxmlformats.org/drawingml/2006/table">
            <a:tbl>
              <a:tblPr firstRow="1" firstCol="1" bandRow="1">
                <a:tableStyleId>{69CF1AB2-1976-4502-BF36-3FF5EA218861}</a:tableStyleId>
              </a:tblPr>
              <a:tblGrid>
                <a:gridCol w="4362450">
                  <a:extLst>
                    <a:ext uri="{9D8B030D-6E8A-4147-A177-3AD203B41FA5}">
                      <a16:colId xmlns:a16="http://schemas.microsoft.com/office/drawing/2014/main" val="2856604871"/>
                    </a:ext>
                  </a:extLst>
                </a:gridCol>
                <a:gridCol w="1905000">
                  <a:extLst>
                    <a:ext uri="{9D8B030D-6E8A-4147-A177-3AD203B41FA5}">
                      <a16:colId xmlns:a16="http://schemas.microsoft.com/office/drawing/2014/main" val="3740984598"/>
                    </a:ext>
                  </a:extLst>
                </a:gridCol>
                <a:gridCol w="1695450">
                  <a:extLst>
                    <a:ext uri="{9D8B030D-6E8A-4147-A177-3AD203B41FA5}">
                      <a16:colId xmlns:a16="http://schemas.microsoft.com/office/drawing/2014/main" val="1894680706"/>
                    </a:ext>
                  </a:extLst>
                </a:gridCol>
                <a:gridCol w="1924050">
                  <a:extLst>
                    <a:ext uri="{9D8B030D-6E8A-4147-A177-3AD203B41FA5}">
                      <a16:colId xmlns:a16="http://schemas.microsoft.com/office/drawing/2014/main" val="1574827078"/>
                    </a:ext>
                  </a:extLst>
                </a:gridCol>
                <a:gridCol w="1715263">
                  <a:extLst>
                    <a:ext uri="{9D8B030D-6E8A-4147-A177-3AD203B41FA5}">
                      <a16:colId xmlns:a16="http://schemas.microsoft.com/office/drawing/2014/main" val="2775681161"/>
                    </a:ext>
                  </a:extLst>
                </a:gridCol>
              </a:tblGrid>
              <a:tr h="892268">
                <a:tc>
                  <a:txBody>
                    <a:bodyPr/>
                    <a:lstStyle/>
                    <a:p>
                      <a:pPr algn="ctr" fontAlgn="b"/>
                      <a:r>
                        <a:rPr lang="en-US" sz="2400" b="1" i="0" u="none" strike="noStrike" dirty="0">
                          <a:solidFill>
                            <a:schemeClr val="tx1"/>
                          </a:solidFill>
                          <a:effectLst/>
                          <a:latin typeface="Arial" panose="020B0604020202020204" pitchFamily="34" charset="0"/>
                          <a:cs typeface="Arial" panose="020B0604020202020204" pitchFamily="34" charset="0"/>
                        </a:rPr>
                        <a:t>Disability Category</a:t>
                      </a:r>
                    </a:p>
                  </a:txBody>
                  <a:tcPr marL="6350" marR="6350" marT="6350" marB="0" anchor="ctr"/>
                </a:tc>
                <a:tc>
                  <a:txBody>
                    <a:bodyPr/>
                    <a:lstStyle/>
                    <a:p>
                      <a:pPr algn="ctr" fontAlgn="b"/>
                      <a:r>
                        <a:rPr lang="en-US" sz="2000" u="none" strike="noStrike" dirty="0">
                          <a:effectLst/>
                          <a:latin typeface="Arial" panose="020B0604020202020204" pitchFamily="34" charset="0"/>
                          <a:cs typeface="Arial" panose="020B0604020202020204" pitchFamily="34" charset="0"/>
                        </a:rPr>
                        <a:t>Ages 6-21 Sample</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Size</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dirty="0">
                          <a:effectLst/>
                          <a:latin typeface="Arial" panose="020B0604020202020204" pitchFamily="34" charset="0"/>
                          <a:cs typeface="Arial" panose="020B0604020202020204" pitchFamily="34" charset="0"/>
                        </a:rPr>
                        <a:t>Ages 6-21 %</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Ages 15-21 Sample Size</a:t>
                      </a:r>
                    </a:p>
                  </a:txBody>
                  <a:tcPr marL="6350" marR="6350" marT="6350" marB="0" anchor="ctr"/>
                </a:tc>
                <a:tc>
                  <a:txBody>
                    <a:bodyPr/>
                    <a:lstStyle/>
                    <a:p>
                      <a:pPr algn="ctr" fontAlgn="b"/>
                      <a:r>
                        <a:rPr lang="en-US" sz="2000" u="none" strike="noStrike" dirty="0">
                          <a:effectLst/>
                          <a:latin typeface="Arial" panose="020B0604020202020204" pitchFamily="34" charset="0"/>
                          <a:cs typeface="Arial" panose="020B0604020202020204" pitchFamily="34" charset="0"/>
                        </a:rPr>
                        <a:t>Ages 15-21 %</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40270008"/>
                  </a:ext>
                </a:extLst>
              </a:tr>
              <a:tr h="449973">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Developmental Delays</a:t>
                      </a: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8979</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6.7%</a:t>
                      </a:r>
                    </a:p>
                  </a:txBody>
                  <a:tcPr marL="4763" marR="4763" marT="4763" marB="0" anchor="b"/>
                </a:tc>
                <a:tc>
                  <a:txBody>
                    <a:bodyPr/>
                    <a:lstStyle/>
                    <a:p>
                      <a:pPr algn="ctr"/>
                      <a:r>
                        <a:rPr lang="en-US" sz="2400">
                          <a:latin typeface="Arial" panose="020B0604020202020204" pitchFamily="34" charset="0"/>
                          <a:cs typeface="Arial" panose="020B0604020202020204" pitchFamily="34" charset="0"/>
                        </a:rPr>
                        <a:t>NA</a:t>
                      </a:r>
                    </a:p>
                  </a:txBody>
                  <a:tcPr marL="4763" marR="4763" marT="4763" marB="0" anchor="b"/>
                </a:tc>
                <a:tc>
                  <a:txBody>
                    <a:bodyPr/>
                    <a:lstStyle/>
                    <a:p>
                      <a:pPr algn="ctr"/>
                      <a:r>
                        <a:rPr lang="en-US" sz="2400">
                          <a:latin typeface="Arial" panose="020B0604020202020204" pitchFamily="34" charset="0"/>
                          <a:cs typeface="Arial" panose="020B0604020202020204" pitchFamily="34" charset="0"/>
                        </a:rPr>
                        <a:t>NA</a:t>
                      </a:r>
                    </a:p>
                  </a:txBody>
                  <a:tcPr marL="4763" marR="4763" marT="4763" marB="0" anchor="b"/>
                </a:tc>
                <a:extLst>
                  <a:ext uri="{0D108BD9-81ED-4DB2-BD59-A6C34878D82A}">
                    <a16:rowId xmlns:a16="http://schemas.microsoft.com/office/drawing/2014/main" val="3107549269"/>
                  </a:ext>
                </a:extLst>
              </a:tr>
              <a:tr h="449973">
                <a:tc>
                  <a:txBody>
                    <a:bodyPr/>
                    <a:lstStyle/>
                    <a:p>
                      <a:pPr algn="l" fontAlgn="b"/>
                      <a:r>
                        <a:rPr lang="en-US" sz="2400" b="0" kern="1200">
                          <a:effectLst/>
                          <a:latin typeface="Arial" panose="020B0604020202020204" pitchFamily="34" charset="0"/>
                          <a:cs typeface="Arial" panose="020B0604020202020204" pitchFamily="34" charset="0"/>
                        </a:rPr>
                        <a:t>Emotional/Behavioral Disability</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5633</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4.2%</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1691</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4.8%</a:t>
                      </a:r>
                    </a:p>
                  </a:txBody>
                  <a:tcPr marL="4763" marR="4763" marT="4763" marB="0" anchor="b"/>
                </a:tc>
                <a:extLst>
                  <a:ext uri="{0D108BD9-81ED-4DB2-BD59-A6C34878D82A}">
                    <a16:rowId xmlns:a16="http://schemas.microsoft.com/office/drawing/2014/main" val="811257695"/>
                  </a:ext>
                </a:extLst>
              </a:tr>
              <a:tr h="449973">
                <a:tc>
                  <a:txBody>
                    <a:bodyPr/>
                    <a:lstStyle/>
                    <a:p>
                      <a:pPr algn="l" fontAlgn="b"/>
                      <a:r>
                        <a:rPr lang="en-US" sz="2400" b="0" kern="1200">
                          <a:effectLst/>
                          <a:latin typeface="Arial" panose="020B0604020202020204" pitchFamily="34" charset="0"/>
                          <a:cs typeface="Arial" panose="020B0604020202020204" pitchFamily="34" charset="0"/>
                        </a:rPr>
                        <a:t>Other Health Impairment</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27913</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20.8%</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9260</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26.5%</a:t>
                      </a:r>
                    </a:p>
                  </a:txBody>
                  <a:tcPr marL="4763" marR="4763" marT="4763" marB="0" anchor="b"/>
                </a:tc>
                <a:extLst>
                  <a:ext uri="{0D108BD9-81ED-4DB2-BD59-A6C34878D82A}">
                    <a16:rowId xmlns:a16="http://schemas.microsoft.com/office/drawing/2014/main" val="358263020"/>
                  </a:ext>
                </a:extLst>
              </a:tr>
              <a:tr h="449973">
                <a:tc>
                  <a:txBody>
                    <a:bodyPr/>
                    <a:lstStyle/>
                    <a:p>
                      <a:pPr algn="l" fontAlgn="b"/>
                      <a:r>
                        <a:rPr lang="en-US" sz="2400" b="0" kern="1200">
                          <a:effectLst/>
                          <a:latin typeface="Arial" panose="020B0604020202020204" pitchFamily="34" charset="0"/>
                          <a:cs typeface="Arial" panose="020B0604020202020204" pitchFamily="34" charset="0"/>
                        </a:rPr>
                        <a:t>Specific Learning Disability</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48076</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35.8%</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14914</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42.6%</a:t>
                      </a:r>
                    </a:p>
                  </a:txBody>
                  <a:tcPr marL="4763" marR="4763" marT="4763" marB="0" anchor="b"/>
                </a:tc>
                <a:extLst>
                  <a:ext uri="{0D108BD9-81ED-4DB2-BD59-A6C34878D82A}">
                    <a16:rowId xmlns:a16="http://schemas.microsoft.com/office/drawing/2014/main" val="2886491983"/>
                  </a:ext>
                </a:extLst>
              </a:tr>
              <a:tr h="449973">
                <a:tc>
                  <a:txBody>
                    <a:bodyPr/>
                    <a:lstStyle/>
                    <a:p>
                      <a:pPr algn="l" fontAlgn="b"/>
                      <a:r>
                        <a:rPr lang="en-US" sz="2400" b="0" kern="1200">
                          <a:effectLst/>
                          <a:latin typeface="Arial" panose="020B0604020202020204" pitchFamily="34" charset="0"/>
                          <a:cs typeface="Arial" panose="020B0604020202020204" pitchFamily="34" charset="0"/>
                        </a:rPr>
                        <a:t>Intellectual Disability</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5010</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3.7%</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2230</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6.4%</a:t>
                      </a:r>
                    </a:p>
                  </a:txBody>
                  <a:tcPr marL="4763" marR="4763" marT="4763" marB="0" anchor="b"/>
                </a:tc>
                <a:extLst>
                  <a:ext uri="{0D108BD9-81ED-4DB2-BD59-A6C34878D82A}">
                    <a16:rowId xmlns:a16="http://schemas.microsoft.com/office/drawing/2014/main" val="3042382621"/>
                  </a:ext>
                </a:extLst>
              </a:tr>
              <a:tr h="449973">
                <a:tc>
                  <a:txBody>
                    <a:bodyPr/>
                    <a:lstStyle/>
                    <a:p>
                      <a:pPr algn="l" fontAlgn="b"/>
                      <a:r>
                        <a:rPr lang="en-US" sz="2400" b="0" kern="1200">
                          <a:effectLst/>
                          <a:latin typeface="Arial" panose="020B0604020202020204" pitchFamily="34" charset="0"/>
                          <a:cs typeface="Arial" panose="020B0604020202020204" pitchFamily="34" charset="0"/>
                        </a:rPr>
                        <a:t>Sensory Impairment</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1435</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1.1%</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391</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1.1%</a:t>
                      </a:r>
                    </a:p>
                  </a:txBody>
                  <a:tcPr marL="4763" marR="4763" marT="4763" marB="0" anchor="b"/>
                </a:tc>
                <a:extLst>
                  <a:ext uri="{0D108BD9-81ED-4DB2-BD59-A6C34878D82A}">
                    <a16:rowId xmlns:a16="http://schemas.microsoft.com/office/drawing/2014/main" val="294420928"/>
                  </a:ext>
                </a:extLst>
              </a:tr>
              <a:tr h="449973">
                <a:tc>
                  <a:txBody>
                    <a:bodyPr/>
                    <a:lstStyle/>
                    <a:p>
                      <a:pPr algn="l" fontAlgn="b"/>
                      <a:r>
                        <a:rPr lang="en-US" sz="2400" b="0" kern="1200">
                          <a:effectLst/>
                          <a:latin typeface="Arial" panose="020B0604020202020204" pitchFamily="34" charset="0"/>
                          <a:cs typeface="Arial" panose="020B0604020202020204" pitchFamily="34" charset="0"/>
                        </a:rPr>
                        <a:t>Autism</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15383</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11.5%</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4549</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13.0%</a:t>
                      </a:r>
                    </a:p>
                  </a:txBody>
                  <a:tcPr marL="4763" marR="4763" marT="4763" marB="0" anchor="b"/>
                </a:tc>
                <a:extLst>
                  <a:ext uri="{0D108BD9-81ED-4DB2-BD59-A6C34878D82A}">
                    <a16:rowId xmlns:a16="http://schemas.microsoft.com/office/drawing/2014/main" val="541372273"/>
                  </a:ext>
                </a:extLst>
              </a:tr>
              <a:tr h="449973">
                <a:tc>
                  <a:txBody>
                    <a:bodyPr/>
                    <a:lstStyle/>
                    <a:p>
                      <a:pPr algn="l" fontAlgn="b"/>
                      <a:r>
                        <a:rPr lang="en-US" sz="2400" b="0" u="none" strike="noStrike">
                          <a:effectLst/>
                          <a:latin typeface="Arial" panose="020B0604020202020204" pitchFamily="34" charset="0"/>
                          <a:cs typeface="Arial" panose="020B0604020202020204" pitchFamily="34" charset="0"/>
                        </a:rPr>
                        <a:t>Other Disability</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21810</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16.2%</a:t>
                      </a:r>
                    </a:p>
                  </a:txBody>
                  <a:tcPr marL="4763" marR="4763" marT="4763" marB="0" anchor="b"/>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1965</a:t>
                      </a:r>
                    </a:p>
                  </a:txBody>
                  <a:tcPr marL="4763" marR="4763" marT="4763" marB="0" anchor="b"/>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5.6%</a:t>
                      </a:r>
                    </a:p>
                  </a:txBody>
                  <a:tcPr marL="4763" marR="4763" marT="4763" marB="0" anchor="b"/>
                </a:tc>
                <a:extLst>
                  <a:ext uri="{0D108BD9-81ED-4DB2-BD59-A6C34878D82A}">
                    <a16:rowId xmlns:a16="http://schemas.microsoft.com/office/drawing/2014/main" val="3503734331"/>
                  </a:ext>
                </a:extLst>
              </a:tr>
            </a:tbl>
          </a:graphicData>
        </a:graphic>
      </p:graphicFrame>
    </p:spTree>
    <p:extLst>
      <p:ext uri="{BB962C8B-B14F-4D97-AF65-F5344CB8AC3E}">
        <p14:creationId xmlns:p14="http://schemas.microsoft.com/office/powerpoint/2010/main" val="294920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1813" y="365125"/>
            <a:ext cx="11660187" cy="1003300"/>
          </a:xfrm>
          <a:noFill/>
        </p:spPr>
        <p:txBody>
          <a:bodyPr>
            <a:noAutofit/>
          </a:bodyPr>
          <a:lstStyle/>
          <a:p>
            <a:r>
              <a:rPr lang="en-US" sz="3200" dirty="0">
                <a:cs typeface="Segoe UI" panose="020B0502040204020203" pitchFamily="34" charset="0"/>
              </a:rPr>
              <a:t>2017-18 Post-School Outcomes for Students with Disabilities</a:t>
            </a:r>
          </a:p>
        </p:txBody>
      </p:sp>
      <p:graphicFrame>
        <p:nvGraphicFramePr>
          <p:cNvPr id="7" name="Content Placeholder 8" descr="Table of engagement outcomes for graduation and nongraduates with disabilities in WA State in 2015-16."/>
          <p:cNvGraphicFramePr>
            <a:graphicFrameLocks noGrp="1"/>
          </p:cNvGraphicFramePr>
          <p:nvPr>
            <p:ph idx="4294967295"/>
          </p:nvPr>
        </p:nvGraphicFramePr>
        <p:xfrm>
          <a:off x="531813" y="1450975"/>
          <a:ext cx="11660187" cy="42560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48138" y="5737116"/>
            <a:ext cx="1049572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Arial" panose="020B0604020202020204" pitchFamily="34" charset="0"/>
                <a:ea typeface="+mn-ea"/>
                <a:cs typeface="Arial" panose="020B0604020202020204" pitchFamily="34" charset="0"/>
              </a:rPr>
              <a:t>Source: </a:t>
            </a:r>
            <a:r>
              <a:rPr kumimoji="0" lang="en-US" sz="1800" b="0" i="1" u="none" strike="noStrike" kern="1200" cap="none" spc="0" normalizeH="0" baseline="0" noProof="0">
                <a:ln>
                  <a:noFill/>
                </a:ln>
                <a:solidFill>
                  <a:srgbClr val="40403D"/>
                </a:solidFill>
                <a:effectLst/>
                <a:uLnTx/>
                <a:uFillTx/>
                <a:latin typeface="Arial" panose="020B0604020202020204" pitchFamily="34" charset="0"/>
                <a:ea typeface="+mn-ea"/>
                <a:cs typeface="Arial" panose="020B0604020202020204" pitchFamily="34" charset="0"/>
              </a:rPr>
              <a:t>CCTS 2020, Indicator B14 Post-School Outcome Report, Washington state, 2017-18</a:t>
            </a:r>
            <a:endParaRPr kumimoji="0" lang="en-US" sz="1800" b="0" i="0" u="none" strike="noStrike" kern="1200" cap="none" spc="0" normalizeH="0" baseline="0" noProof="0">
              <a:ln>
                <a:noFill/>
              </a:ln>
              <a:solidFill>
                <a:srgbClr val="40403D"/>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884CC56-AF47-48A9-9000-6DB48B2A6F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923636" y="4765960"/>
            <a:ext cx="9153237"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Segoe UI"/>
              <a:ea typeface="+mn-ea"/>
              <a:cs typeface="+mn-cs"/>
            </a:endParaRPr>
          </a:p>
        </p:txBody>
      </p:sp>
    </p:spTree>
    <p:extLst>
      <p:ext uri="{BB962C8B-B14F-4D97-AF65-F5344CB8AC3E}">
        <p14:creationId xmlns:p14="http://schemas.microsoft.com/office/powerpoint/2010/main" val="14064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26909-FD5D-4F7E-BAAF-CD614BF9CCCC}"/>
              </a:ext>
            </a:extLst>
          </p:cNvPr>
          <p:cNvSpPr>
            <a:spLocks noGrp="1"/>
          </p:cNvSpPr>
          <p:nvPr>
            <p:ph type="title"/>
          </p:nvPr>
        </p:nvSpPr>
        <p:spPr>
          <a:xfrm>
            <a:off x="639097" y="494257"/>
            <a:ext cx="10705077" cy="1081086"/>
          </a:xfrm>
        </p:spPr>
        <p:txBody>
          <a:bodyPr>
            <a:normAutofit/>
          </a:bodyPr>
          <a:lstStyle/>
          <a:p>
            <a:r>
              <a:rPr lang="en-US" dirty="0"/>
              <a:t>Post-School Outcomes</a:t>
            </a:r>
            <a:br>
              <a:rPr lang="en-US" dirty="0"/>
            </a:br>
            <a:r>
              <a:rPr lang="en-US" dirty="0"/>
              <a:t>Statewide data tables, 2017-18</a:t>
            </a:r>
          </a:p>
        </p:txBody>
      </p:sp>
      <p:graphicFrame>
        <p:nvGraphicFramePr>
          <p:cNvPr id="10" name="Table 3" descr="Data table. Also available by logging in to the TSF 2.0 at www.cctsTSF.com." title="State and District PSO Summary">
            <a:extLst>
              <a:ext uri="{FF2B5EF4-FFF2-40B4-BE49-F238E27FC236}">
                <a16:creationId xmlns:a16="http://schemas.microsoft.com/office/drawing/2014/main" id="{16A53C21-4798-4694-899B-1B3BE8D9E1DE}"/>
              </a:ext>
            </a:extLst>
          </p:cNvPr>
          <p:cNvGraphicFramePr>
            <a:graphicFrameLocks noGrp="1"/>
          </p:cNvGraphicFramePr>
          <p:nvPr>
            <p:ph sz="half" idx="1"/>
            <p:extLst>
              <p:ext uri="{D42A27DB-BD31-4B8C-83A1-F6EECF244321}">
                <p14:modId xmlns:p14="http://schemas.microsoft.com/office/powerpoint/2010/main" val="4015866417"/>
              </p:ext>
            </p:extLst>
          </p:nvPr>
        </p:nvGraphicFramePr>
        <p:xfrm>
          <a:off x="638996" y="1865313"/>
          <a:ext cx="10673031" cy="1081087"/>
        </p:xfrm>
        <a:graphic>
          <a:graphicData uri="http://schemas.openxmlformats.org/drawingml/2006/table">
            <a:tbl>
              <a:tblPr firstRow="1" firstCol="1" bandRow="1">
                <a:tableStyleId>{69CF1AB2-1976-4502-BF36-3FF5EA218861}</a:tableStyleId>
              </a:tblPr>
              <a:tblGrid>
                <a:gridCol w="3899137">
                  <a:extLst>
                    <a:ext uri="{9D8B030D-6E8A-4147-A177-3AD203B41FA5}">
                      <a16:colId xmlns:a16="http://schemas.microsoft.com/office/drawing/2014/main" val="2608274751"/>
                    </a:ext>
                  </a:extLst>
                </a:gridCol>
                <a:gridCol w="3200400">
                  <a:extLst>
                    <a:ext uri="{9D8B030D-6E8A-4147-A177-3AD203B41FA5}">
                      <a16:colId xmlns:a16="http://schemas.microsoft.com/office/drawing/2014/main" val="1782307884"/>
                    </a:ext>
                  </a:extLst>
                </a:gridCol>
                <a:gridCol w="3573494">
                  <a:extLst>
                    <a:ext uri="{9D8B030D-6E8A-4147-A177-3AD203B41FA5}">
                      <a16:colId xmlns:a16="http://schemas.microsoft.com/office/drawing/2014/main" val="1056807777"/>
                    </a:ext>
                  </a:extLst>
                </a:gridCol>
              </a:tblGrid>
              <a:tr h="563871">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Arial" panose="020B0604020202020204" pitchFamily="34" charset="0"/>
                          <a:cs typeface="Times New Roman" panose="02020603050405020304" pitchFamily="18" charset="0"/>
                        </a:rPr>
                        <a:t>Total number of leavers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Total Respondents</a:t>
                      </a:r>
                    </a:p>
                  </a:txBody>
                  <a:tcPr marL="68580" marR="68580" marT="0" marB="0" anchor="ct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Arial" panose="020B0604020202020204" pitchFamily="34" charset="0"/>
                          <a:cs typeface="Times New Roman" panose="02020603050405020304" pitchFamily="18" charset="0"/>
                        </a:rPr>
                        <a:t>Survey response rate</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4276890"/>
                  </a:ext>
                </a:extLst>
              </a:tr>
              <a:tr h="517216">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8,901</a:t>
                      </a:r>
                    </a:p>
                  </a:txBody>
                  <a:tcPr marL="6350" marR="6350" marT="6350" marB="0" anchor="ctr"/>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6,825</a:t>
                      </a:r>
                    </a:p>
                  </a:txBody>
                  <a:tcPr marL="6350" marR="6350" marT="6350" marB="0" anchor="ct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76.7%</a:t>
                      </a:r>
                    </a:p>
                  </a:txBody>
                  <a:tcPr marL="6350" marR="6350" marT="6350" marB="0" anchor="ctr"/>
                </a:tc>
                <a:extLst>
                  <a:ext uri="{0D108BD9-81ED-4DB2-BD59-A6C34878D82A}">
                    <a16:rowId xmlns:a16="http://schemas.microsoft.com/office/drawing/2014/main" val="3974610188"/>
                  </a:ext>
                </a:extLst>
              </a:tr>
            </a:tbl>
          </a:graphicData>
        </a:graphic>
      </p:graphicFrame>
      <p:graphicFrame>
        <p:nvGraphicFramePr>
          <p:cNvPr id="9" name="Table 3" descr="Data table. Also available by logging in to the TSF 2.0 at www.cctsTSF.com." title="State and District PSO Summary">
            <a:extLst>
              <a:ext uri="{FF2B5EF4-FFF2-40B4-BE49-F238E27FC236}">
                <a16:creationId xmlns:a16="http://schemas.microsoft.com/office/drawing/2014/main" id="{9672FB53-A4DC-426D-96E5-9974A2D61401}"/>
              </a:ext>
            </a:extLst>
          </p:cNvPr>
          <p:cNvGraphicFramePr>
            <a:graphicFrameLocks noGrp="1"/>
          </p:cNvGraphicFramePr>
          <p:nvPr>
            <p:ph sz="half" idx="2"/>
            <p:extLst>
              <p:ext uri="{D42A27DB-BD31-4B8C-83A1-F6EECF244321}">
                <p14:modId xmlns:p14="http://schemas.microsoft.com/office/powerpoint/2010/main" val="579283087"/>
              </p:ext>
            </p:extLst>
          </p:nvPr>
        </p:nvGraphicFramePr>
        <p:xfrm>
          <a:off x="638996" y="3635247"/>
          <a:ext cx="10673132" cy="1894555"/>
        </p:xfrm>
        <a:graphic>
          <a:graphicData uri="http://schemas.openxmlformats.org/drawingml/2006/table">
            <a:tbl>
              <a:tblPr firstRow="1" firstCol="1" bandRow="1">
                <a:tableStyleId>{69CF1AB2-1976-4502-BF36-3FF5EA218861}</a:tableStyleId>
              </a:tblPr>
              <a:tblGrid>
                <a:gridCol w="1289799">
                  <a:extLst>
                    <a:ext uri="{9D8B030D-6E8A-4147-A177-3AD203B41FA5}">
                      <a16:colId xmlns:a16="http://schemas.microsoft.com/office/drawing/2014/main" val="2608274751"/>
                    </a:ext>
                  </a:extLst>
                </a:gridCol>
                <a:gridCol w="1790163">
                  <a:extLst>
                    <a:ext uri="{9D8B030D-6E8A-4147-A177-3AD203B41FA5}">
                      <a16:colId xmlns:a16="http://schemas.microsoft.com/office/drawing/2014/main" val="1056807777"/>
                    </a:ext>
                  </a:extLst>
                </a:gridCol>
                <a:gridCol w="1944710">
                  <a:extLst>
                    <a:ext uri="{9D8B030D-6E8A-4147-A177-3AD203B41FA5}">
                      <a16:colId xmlns:a16="http://schemas.microsoft.com/office/drawing/2014/main" val="3527995630"/>
                    </a:ext>
                  </a:extLst>
                </a:gridCol>
                <a:gridCol w="1893194">
                  <a:extLst>
                    <a:ext uri="{9D8B030D-6E8A-4147-A177-3AD203B41FA5}">
                      <a16:colId xmlns:a16="http://schemas.microsoft.com/office/drawing/2014/main" val="3002199596"/>
                    </a:ext>
                  </a:extLst>
                </a:gridCol>
                <a:gridCol w="1880316">
                  <a:extLst>
                    <a:ext uri="{9D8B030D-6E8A-4147-A177-3AD203B41FA5}">
                      <a16:colId xmlns:a16="http://schemas.microsoft.com/office/drawing/2014/main" val="3587713390"/>
                    </a:ext>
                  </a:extLst>
                </a:gridCol>
                <a:gridCol w="1874950">
                  <a:extLst>
                    <a:ext uri="{9D8B030D-6E8A-4147-A177-3AD203B41FA5}">
                      <a16:colId xmlns:a16="http://schemas.microsoft.com/office/drawing/2014/main" val="179744690"/>
                    </a:ext>
                  </a:extLst>
                </a:gridCol>
              </a:tblGrid>
              <a:tr h="1231003">
                <a:tc>
                  <a:txBody>
                    <a:bodyPr/>
                    <a:lstStyle/>
                    <a:p>
                      <a:pPr algn="ctr" fontAlgn="b"/>
                      <a:r>
                        <a:rPr lang="en-US" sz="2000" u="none" strike="noStrike" dirty="0">
                          <a:effectLst/>
                          <a:latin typeface="Arial" panose="020B0604020202020204" pitchFamily="34" charset="0"/>
                          <a:cs typeface="Arial" panose="020B0604020202020204" pitchFamily="34" charset="0"/>
                        </a:rPr>
                        <a:t>Sample</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a:effectLst/>
                          <a:latin typeface="Arial" panose="020B0604020202020204" pitchFamily="34" charset="0"/>
                          <a:cs typeface="Arial" panose="020B0604020202020204" pitchFamily="34" charset="0"/>
                        </a:rPr>
                        <a:t>Size</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dirty="0">
                          <a:effectLst/>
                          <a:latin typeface="Arial" panose="020B0604020202020204" pitchFamily="34" charset="0"/>
                          <a:cs typeface="Arial" panose="020B0604020202020204" pitchFamily="34" charset="0"/>
                        </a:rPr>
                        <a:t>Higher Education</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dirty="0">
                          <a:effectLst/>
                          <a:latin typeface="Arial" panose="020B0604020202020204" pitchFamily="34" charset="0"/>
                          <a:cs typeface="Arial" panose="020B0604020202020204" pitchFamily="34" charset="0"/>
                        </a:rPr>
                        <a:t>Competitive Employment</a:t>
                      </a:r>
                      <a:endParaRPr lang="en-US" sz="20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a:effectLst/>
                          <a:latin typeface="Arial" panose="020B0604020202020204" pitchFamily="34" charset="0"/>
                          <a:cs typeface="Arial" panose="020B0604020202020204" pitchFamily="34" charset="0"/>
                        </a:rPr>
                        <a:t>Other Education</a:t>
                      </a:r>
                      <a:endParaRPr lang="en-US" sz="2000" b="0" i="0" u="none" strike="noStrike">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a:effectLst/>
                          <a:latin typeface="Arial" panose="020B0604020202020204" pitchFamily="34" charset="0"/>
                          <a:cs typeface="Arial" panose="020B0604020202020204" pitchFamily="34" charset="0"/>
                        </a:rPr>
                        <a:t>Other Employment</a:t>
                      </a:r>
                      <a:endParaRPr lang="en-US" sz="2000" b="0" i="0" u="none" strike="noStrike">
                        <a:solidFill>
                          <a:srgbClr val="FFFFFF"/>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2000" u="none" strike="noStrike">
                          <a:effectLst/>
                          <a:latin typeface="Arial" panose="020B0604020202020204" pitchFamily="34" charset="0"/>
                          <a:cs typeface="Arial" panose="020B0604020202020204" pitchFamily="34" charset="0"/>
                        </a:rPr>
                        <a:t>No Engagement</a:t>
                      </a:r>
                      <a:endParaRPr lang="en-US" sz="2000" b="0" i="0" u="none" strike="noStrike">
                        <a:solidFill>
                          <a:srgbClr val="FFFFFF"/>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554276890"/>
                  </a:ext>
                </a:extLst>
              </a:tr>
              <a:tr h="663552">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6,825</a:t>
                      </a:r>
                    </a:p>
                  </a:txBody>
                  <a:tcPr marL="45720" marR="45720" anchor="ctr"/>
                </a:tc>
                <a:tc>
                  <a:txBody>
                    <a:bodyPr/>
                    <a:lstStyle/>
                    <a:p>
                      <a:pPr algn="ctr"/>
                      <a:r>
                        <a:rPr lang="en-US" sz="2400">
                          <a:latin typeface="Arial" panose="020B0604020202020204" pitchFamily="34" charset="0"/>
                          <a:cs typeface="Arial" panose="020B0604020202020204" pitchFamily="34" charset="0"/>
                        </a:rPr>
                        <a:t>20.5%</a:t>
                      </a:r>
                    </a:p>
                  </a:txBody>
                  <a:tcPr marL="45720" marR="45720" anchor="ctr"/>
                </a:tc>
                <a:tc>
                  <a:txBody>
                    <a:bodyPr/>
                    <a:lstStyle/>
                    <a:p>
                      <a:pPr algn="ctr"/>
                      <a:r>
                        <a:rPr lang="en-US" sz="2400" dirty="0">
                          <a:latin typeface="Arial" panose="020B0604020202020204" pitchFamily="34" charset="0"/>
                          <a:cs typeface="Arial" panose="020B0604020202020204" pitchFamily="34" charset="0"/>
                        </a:rPr>
                        <a:t>36.2%</a:t>
                      </a:r>
                    </a:p>
                  </a:txBody>
                  <a:tcPr marL="45720" marR="45720" anchor="ct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4.0%</a:t>
                      </a:r>
                    </a:p>
                  </a:txBody>
                  <a:tcPr marL="45720" marR="45720" anchor="ct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14.0%</a:t>
                      </a:r>
                    </a:p>
                  </a:txBody>
                  <a:tcPr marL="45720" marR="45720" anchor="ct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25.3%</a:t>
                      </a:r>
                    </a:p>
                  </a:txBody>
                  <a:tcPr marL="45720" marR="45720" anchor="ctr"/>
                </a:tc>
                <a:extLst>
                  <a:ext uri="{0D108BD9-81ED-4DB2-BD59-A6C34878D82A}">
                    <a16:rowId xmlns:a16="http://schemas.microsoft.com/office/drawing/2014/main" val="3974610188"/>
                  </a:ext>
                </a:extLst>
              </a:tr>
            </a:tbl>
          </a:graphicData>
        </a:graphic>
      </p:graphicFrame>
      <p:sp>
        <p:nvSpPr>
          <p:cNvPr id="4" name="Slide Number Placeholder 3">
            <a:extLst>
              <a:ext uri="{FF2B5EF4-FFF2-40B4-BE49-F238E27FC236}">
                <a16:creationId xmlns:a16="http://schemas.microsoft.com/office/drawing/2014/main" id="{C553C702-5BF2-4A9D-A66B-E413EA8DF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511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Change in Transition Services</a:t>
            </a:r>
          </a:p>
        </p:txBody>
      </p:sp>
      <p:pic>
        <p:nvPicPr>
          <p:cNvPr id="10" name="Content Placeholder 9">
            <a:extLst>
              <a:ext uri="{FF2B5EF4-FFF2-40B4-BE49-F238E27FC236}">
                <a16:creationId xmlns:a16="http://schemas.microsoft.com/office/drawing/2014/main" id="{FB55EC10-534C-4C23-A5A4-2978B703266F}"/>
              </a:ex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99375" y="1721175"/>
            <a:ext cx="3406064" cy="3415650"/>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E541F671-25EF-4D34-9597-7E6FF4C94491}"/>
              </a:ext>
            </a:extLst>
          </p:cNvPr>
          <p:cNvSpPr>
            <a:spLocks noGrp="1"/>
          </p:cNvSpPr>
          <p:nvPr>
            <p:ph sz="half" idx="2"/>
          </p:nvPr>
        </p:nvSpPr>
        <p:spPr>
          <a:xfrm>
            <a:off x="3805440" y="2092036"/>
            <a:ext cx="7778188" cy="3512632"/>
          </a:xfrm>
        </p:spPr>
        <p:txBody>
          <a:bodyPr>
            <a:normAutofit/>
          </a:bodyPr>
          <a:lstStyle/>
          <a:p>
            <a:pPr>
              <a:spcBef>
                <a:spcPts val="0"/>
              </a:spcBef>
              <a:spcAft>
                <a:spcPts val="1600"/>
              </a:spcAft>
            </a:pPr>
            <a:r>
              <a:rPr lang="en-US" dirty="0"/>
              <a:t>Empowering educators to improve transition services for youth with disabilities through partnerships, research, and training</a:t>
            </a:r>
          </a:p>
          <a:p>
            <a:pPr>
              <a:spcBef>
                <a:spcPts val="0"/>
              </a:spcBef>
              <a:spcAft>
                <a:spcPts val="1600"/>
              </a:spcAft>
            </a:pPr>
            <a:r>
              <a:rPr lang="en-US" dirty="0"/>
              <a:t>OSPI Special Education State Needs Project, located at Seattle University</a:t>
            </a:r>
          </a:p>
        </p:txBody>
      </p:sp>
    </p:spTree>
    <p:extLst>
      <p:ext uri="{BB962C8B-B14F-4D97-AF65-F5344CB8AC3E}">
        <p14:creationId xmlns:p14="http://schemas.microsoft.com/office/powerpoint/2010/main" val="4073897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009459ED-073D-4A93-AB5F-D26B20499A52}" vid="{E9EBBC23-720F-4A9D-80D3-D661E22A6D4B}"/>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009459ED-073D-4A93-AB5F-D26B20499A52}" vid="{256AD4C9-68DB-4AF5-9A2E-13210AE614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D035C96-21EA-44ED-AAF2-924C4EA89477}" vid="{4E914CEB-C01E-43B6-ADB6-63DB2FD7F503}"/>
    </a:ext>
  </a:extLst>
</a:theme>
</file>

<file path=ppt/theme/theme4.xml><?xml version="1.0" encoding="utf-8"?>
<a:theme xmlns:a="http://schemas.openxmlformats.org/drawingml/2006/main" name="1_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009459ED-073D-4A93-AB5F-D26B20499A52}" vid="{256AD4C9-68DB-4AF5-9A2E-13210AE614C3}"/>
    </a:ext>
  </a:extLst>
</a:theme>
</file>

<file path=ppt/theme/theme6.xml><?xml version="1.0" encoding="utf-8"?>
<a:theme xmlns:a="http://schemas.openxmlformats.org/drawingml/2006/main" name="2_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009459ED-073D-4A93-AB5F-D26B20499A52}" vid="{E9EBBC23-720F-4A9D-80D3-D661E22A6D4B}"/>
    </a:ext>
  </a:extLst>
</a:theme>
</file>

<file path=ppt/theme/theme7.xml><?xml version="1.0" encoding="utf-8"?>
<a:theme xmlns:a="http://schemas.openxmlformats.org/drawingml/2006/main" name="1_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B4BAE73B4CA847B3F2B19D639B2C5E" ma:contentTypeVersion="13" ma:contentTypeDescription="Create a new document." ma:contentTypeScope="" ma:versionID="3813fa9b1d29e915fb06ff6ee60e9936">
  <xsd:schema xmlns:xsd="http://www.w3.org/2001/XMLSchema" xmlns:xs="http://www.w3.org/2001/XMLSchema" xmlns:p="http://schemas.microsoft.com/office/2006/metadata/properties" xmlns:ns3="cc1328a1-a31d-4f85-b01f-6654f2aed5bd" xmlns:ns4="053ff816-d8ae-4c4a-8b15-fb4af8825084" targetNamespace="http://schemas.microsoft.com/office/2006/metadata/properties" ma:root="true" ma:fieldsID="18fdc5c4fbf84675c11a74a9d5495134" ns3:_="" ns4:_="">
    <xsd:import namespace="cc1328a1-a31d-4f85-b01f-6654f2aed5bd"/>
    <xsd:import namespace="053ff816-d8ae-4c4a-8b15-fb4af88250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328a1-a31d-4f85-b01f-6654f2aed5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3ff816-d8ae-4c4a-8b15-fb4af882508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52C4DF-88E8-43FD-AA92-110720910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328a1-a31d-4f85-b01f-6654f2aed5bd"/>
    <ds:schemaRef ds:uri="053ff816-d8ae-4c4a-8b15-fb4af8825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8C3029-1FA2-4406-860F-06D2059660F3}">
  <ds:schemaRefs>
    <ds:schemaRef ds:uri="http://schemas.microsoft.com/sharepoint/v3/contenttype/forms"/>
  </ds:schemaRefs>
</ds:datastoreItem>
</file>

<file path=customXml/itemProps3.xml><?xml version="1.0" encoding="utf-8"?>
<ds:datastoreItem xmlns:ds="http://schemas.openxmlformats.org/officeDocument/2006/customXml" ds:itemID="{1CF67784-D90B-4416-9BE5-C88ECF5059A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053ff816-d8ae-4c4a-8b15-fb4af8825084"/>
    <ds:schemaRef ds:uri="http://schemas.openxmlformats.org/package/2006/metadata/core-properties"/>
    <ds:schemaRef ds:uri="http://purl.org/dc/terms/"/>
    <ds:schemaRef ds:uri="cc1328a1-a31d-4f85-b01f-6654f2aed5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5990</TotalTime>
  <Words>5763</Words>
  <Application>Microsoft Office PowerPoint</Application>
  <PresentationFormat>Widescreen</PresentationFormat>
  <Paragraphs>510</Paragraphs>
  <Slides>32</Slides>
  <Notes>32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32</vt:i4>
      </vt:variant>
    </vt:vector>
  </HeadingPairs>
  <TitlesOfParts>
    <vt:vector size="50" baseType="lpstr">
      <vt:lpstr>Arial</vt:lpstr>
      <vt:lpstr>Avenir Next</vt:lpstr>
      <vt:lpstr>Calibri</vt:lpstr>
      <vt:lpstr>Courier New</vt:lpstr>
      <vt:lpstr>Open Sans</vt:lpstr>
      <vt:lpstr>Palatino Linotype</vt:lpstr>
      <vt:lpstr>Quattrocento Sans</vt:lpstr>
      <vt:lpstr>Rockwell</vt:lpstr>
      <vt:lpstr>Segoe UI</vt:lpstr>
      <vt:lpstr>Segoe UI Historic</vt:lpstr>
      <vt:lpstr>Wingdings</vt:lpstr>
      <vt:lpstr>Title Slides</vt:lpstr>
      <vt:lpstr>Content Slides</vt:lpstr>
      <vt:lpstr>Office Theme</vt:lpstr>
      <vt:lpstr>1_Title Slides</vt:lpstr>
      <vt:lpstr>1_Content Slides</vt:lpstr>
      <vt:lpstr>2_Title Slides</vt:lpstr>
      <vt:lpstr>1_Office Theme</vt:lpstr>
      <vt:lpstr>Washington’s Cross-Agency Transition Collaborative</vt:lpstr>
      <vt:lpstr>Transition Collaborative Members</vt:lpstr>
      <vt:lpstr>Today’s Discussion:</vt:lpstr>
      <vt:lpstr>Washington’s Call to Action</vt:lpstr>
      <vt:lpstr>WA Students with Disabilities, Transition Age, 2019</vt:lpstr>
      <vt:lpstr>WA Students with Disabilities, Transition Age, 2019 - table</vt:lpstr>
      <vt:lpstr>2017-18 Post-School Outcomes for Students with Disabilities</vt:lpstr>
      <vt:lpstr>Post-School Outcomes Statewide data tables, 2017-18</vt:lpstr>
      <vt:lpstr>Center for Change in Transition Services</vt:lpstr>
      <vt:lpstr>CCTS Provides:</vt:lpstr>
      <vt:lpstr>CCTS Supports:</vt:lpstr>
      <vt:lpstr>Secondary Transition Training</vt:lpstr>
      <vt:lpstr>Post-School Survey and Post-School Outcomes</vt:lpstr>
      <vt:lpstr>Tools for Transition</vt:lpstr>
      <vt:lpstr>Additional Projects – Inclusionary Practices</vt:lpstr>
      <vt:lpstr>Connect with Us!</vt:lpstr>
      <vt:lpstr>WA-DVR: Statewide Needs Assessment</vt:lpstr>
      <vt:lpstr>WA-DVR: TSAT Recommendations</vt:lpstr>
      <vt:lpstr>WA-DVR: Programing Updates</vt:lpstr>
      <vt:lpstr>WA-DVR Programming Updates</vt:lpstr>
      <vt:lpstr>Operationalizing Collaboration: Exploring a Job Foundations Pilot</vt:lpstr>
      <vt:lpstr>Participating Counties  https://informingfamilies.org/hs-jobs/  Pilot locator  </vt:lpstr>
      <vt:lpstr>Collaboration Process Overview</vt:lpstr>
      <vt:lpstr>Job Foundations Report excerpt</vt:lpstr>
      <vt:lpstr>Job Foundation Opportunities</vt:lpstr>
      <vt:lpstr>Stakeholder Engagement Efforts</vt:lpstr>
      <vt:lpstr>Next Steps for the Collaborative</vt:lpstr>
      <vt:lpstr>Career-Connected Learning Opportunities</vt:lpstr>
      <vt:lpstr>Join Us for a Live Q&amp;A Session!!</vt:lpstr>
      <vt:lpstr>Contact Information</vt:lpstr>
      <vt:lpstr>Thank you!</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Washington’s Cross-Agency Transition Collaborative</dc:title>
  <dc:creator>OSPI, Special Education;DSHS;CCTS</dc:creator>
  <cp:lastModifiedBy>Amber O’Donnell</cp:lastModifiedBy>
  <cp:revision>617</cp:revision>
  <cp:lastPrinted>2019-10-23T21:58:01Z</cp:lastPrinted>
  <dcterms:created xsi:type="dcterms:W3CDTF">2018-07-25T20:53:30Z</dcterms:created>
  <dcterms:modified xsi:type="dcterms:W3CDTF">2020-09-02T18:40:47Z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0x01010041B4BAE73B4CA847B3F2B19D639B2C5E</vt:lpwstr>
  </property>
</Properties>
</file>