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5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1" autoAdjust="0"/>
    <p:restoredTop sz="94595" autoAdjust="0"/>
  </p:normalViewPr>
  <p:slideViewPr>
    <p:cSldViewPr>
      <p:cViewPr varScale="1">
        <p:scale>
          <a:sx n="124" d="100"/>
          <a:sy n="124" d="100"/>
        </p:scale>
        <p:origin x="576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0D93DA-8D25-4152-8781-262CFE7E362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424825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B6B6B3-E0E4-4406-9D60-364D2239098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33913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C50AD6-B7E6-4C01-89B6-E0B32339554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548912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141BD4-CD8E-4884-9BAD-959CA6D14B6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0640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6A065B-40C8-4CB1-9025-D345B23632A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21417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3CD25F-1407-4277-9FB1-31051A0EEC1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299263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3D87C7-390C-48BC-AEAB-8F99EB766DC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739321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62B973-2F74-4CE9-BF19-CE4387656C1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028178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F1D181-2F7D-4C86-9467-92B5DD46630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009719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9A8295-228B-49E1-B991-EAB865CA239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29227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5A7B6D-F0F6-465E-9CA1-4AEAB4D63D7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8694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479962B-E54E-4084-BECD-3D348D09036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7" r:id="rId2"/>
    <p:sldLayoutId id="2147483718" r:id="rId3"/>
    <p:sldLayoutId id="2147483719" r:id="rId4"/>
    <p:sldLayoutId id="2147483720" r:id="rId5"/>
    <p:sldLayoutId id="2147483721" r:id="rId6"/>
    <p:sldLayoutId id="2147483722" r:id="rId7"/>
    <p:sldLayoutId id="2147483723" r:id="rId8"/>
    <p:sldLayoutId id="2147483724" r:id="rId9"/>
    <p:sldLayoutId id="2147483725" r:id="rId10"/>
    <p:sldLayoutId id="2147483726" r:id="rId11"/>
  </p:sldLayoutIdLst>
  <p:txStyles>
    <p:titleStyle>
      <a:lvl1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2pPr>
      <a:lvl3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3pPr>
      <a:lvl4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4pPr>
      <a:lvl5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171450" indent="-171450" algn="l" defTabSz="685800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k12.wa.us/resources/YourChildsProgress.aspx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66775" y="1066800"/>
            <a:ext cx="7743825" cy="3276600"/>
          </a:xfrm>
        </p:spPr>
        <p:txBody>
          <a:bodyPr/>
          <a:lstStyle/>
          <a:p>
            <a:pPr eaLnBrk="1" hangingPunct="1"/>
            <a:r>
              <a:rPr lang="en-US" altLang="en-US" sz="6000" smtClean="0"/>
              <a:t>Overview of the </a:t>
            </a:r>
            <a:br>
              <a:rPr lang="en-US" altLang="en-US" sz="6000" smtClean="0"/>
            </a:br>
            <a:r>
              <a:rPr lang="en-US" altLang="en-US" sz="6000" smtClean="0"/>
              <a:t>Title I, Part A Program at </a:t>
            </a:r>
            <a:br>
              <a:rPr lang="en-US" altLang="en-US" sz="6000" smtClean="0"/>
            </a:br>
            <a:r>
              <a:rPr lang="en-US" altLang="en-US" sz="6000" smtClean="0">
                <a:solidFill>
                  <a:srgbClr val="FF0000"/>
                </a:solidFill>
              </a:rPr>
              <a:t>[school name]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66800" y="4572000"/>
            <a:ext cx="6858000" cy="1655763"/>
          </a:xfrm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rgbClr val="FF0000"/>
                </a:solidFill>
              </a:rPr>
              <a:t>[Presenter]</a:t>
            </a:r>
          </a:p>
          <a:p>
            <a:pPr eaLnBrk="1" hangingPunct="1"/>
            <a:r>
              <a:rPr lang="en-US" altLang="en-US" smtClean="0">
                <a:solidFill>
                  <a:srgbClr val="FF0000"/>
                </a:solidFill>
              </a:rPr>
              <a:t>[Date]</a:t>
            </a:r>
          </a:p>
          <a:p>
            <a:pPr eaLnBrk="1" hangingPunct="1"/>
            <a:r>
              <a:rPr lang="en-US" altLang="en-US" smtClean="0">
                <a:solidFill>
                  <a:srgbClr val="FF0000"/>
                </a:solidFill>
              </a:rPr>
              <a:t>[Location]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41325" y="644525"/>
            <a:ext cx="7886700" cy="1325563"/>
          </a:xfrm>
        </p:spPr>
        <p:txBody>
          <a:bodyPr/>
          <a:lstStyle/>
          <a:p>
            <a:pPr eaLnBrk="1" hangingPunct="1"/>
            <a:r>
              <a:rPr lang="en-US" altLang="en-US" smtClean="0"/>
              <a:t>Washington State K–12 Learning Standards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/>
          <a:lstStyle/>
          <a:p>
            <a:pPr eaLnBrk="1" hangingPunct="1"/>
            <a:r>
              <a:rPr lang="en-US" altLang="en-US" smtClean="0"/>
              <a:t>Your child will be taking the following tests:</a:t>
            </a:r>
          </a:p>
          <a:p>
            <a:pPr eaLnBrk="1" hangingPunct="1"/>
            <a:r>
              <a:rPr lang="en-US" altLang="en-US" smtClean="0"/>
              <a:t>Proficiency Levels </a:t>
            </a:r>
          </a:p>
          <a:p>
            <a:pPr eaLnBrk="1" hangingPunct="1"/>
            <a:r>
              <a:rPr lang="en-US" altLang="en-US" smtClean="0"/>
              <a:t>Our goal (and the State’s goal) is for your student to reach the “Proficient” level on WA State K-12 Learning Standards.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Assessment Results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You will be notified of your child’s assessment results.</a:t>
            </a:r>
          </a:p>
          <a:p>
            <a:pPr eaLnBrk="1" hangingPunct="1"/>
            <a:r>
              <a:rPr lang="en-US" altLang="en-US" smtClean="0"/>
              <a:t>Timeline:</a:t>
            </a:r>
          </a:p>
          <a:p>
            <a:pPr lvl="1" eaLnBrk="1" hangingPunct="1"/>
            <a:r>
              <a:rPr lang="en-US" altLang="en-US" smtClean="0"/>
              <a:t>State Assessments:  Fall after the test is taken</a:t>
            </a:r>
          </a:p>
          <a:p>
            <a:pPr lvl="1" eaLnBrk="1" hangingPunct="1"/>
            <a:r>
              <a:rPr lang="en-US" altLang="en-US" smtClean="0"/>
              <a:t>Other:</a:t>
            </a:r>
          </a:p>
          <a:p>
            <a:pPr lvl="1" eaLnBrk="1" hangingPunct="1"/>
            <a:r>
              <a:rPr lang="en-US" altLang="en-US" smtClean="0"/>
              <a:t>Other:</a:t>
            </a:r>
          </a:p>
          <a:p>
            <a:pPr lvl="1" eaLnBrk="1" hangingPunct="1"/>
            <a:r>
              <a:rPr lang="en-US" altLang="en-US" smtClean="0"/>
              <a:t>Other: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Process for Contacting Staff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If you have questions or concerns relating to your child’s performance in school or other issues, please contact the school.</a:t>
            </a:r>
          </a:p>
          <a:p>
            <a:pPr lvl="1" eaLnBrk="1" hangingPunct="1"/>
            <a:r>
              <a:rPr lang="en-US" altLang="en-US" smtClean="0"/>
              <a:t>Classroom Teacher</a:t>
            </a:r>
          </a:p>
          <a:p>
            <a:pPr lvl="1" eaLnBrk="1" hangingPunct="1"/>
            <a:r>
              <a:rPr lang="en-US" altLang="en-US" smtClean="0"/>
              <a:t>Title I Teacher</a:t>
            </a:r>
          </a:p>
          <a:p>
            <a:pPr lvl="1" eaLnBrk="1" hangingPunct="1"/>
            <a:r>
              <a:rPr lang="en-US" altLang="en-US" smtClean="0"/>
              <a:t>Principal</a:t>
            </a:r>
          </a:p>
          <a:p>
            <a:pPr lvl="1" eaLnBrk="1" hangingPunct="1"/>
            <a:r>
              <a:rPr lang="en-US" altLang="en-US" smtClean="0"/>
              <a:t>Others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Important Dates 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Parent Workshops</a:t>
            </a:r>
          </a:p>
          <a:p>
            <a:pPr eaLnBrk="1" hangingPunct="1"/>
            <a:r>
              <a:rPr lang="en-US" altLang="en-US" smtClean="0"/>
              <a:t>School Board Meetings</a:t>
            </a:r>
          </a:p>
          <a:p>
            <a:pPr eaLnBrk="1" hangingPunct="1"/>
            <a:r>
              <a:rPr lang="en-US" altLang="en-US" smtClean="0"/>
              <a:t>Principal Meetings</a:t>
            </a:r>
          </a:p>
          <a:p>
            <a:pPr eaLnBrk="1" hangingPunct="1"/>
            <a:r>
              <a:rPr lang="en-US" altLang="en-US" smtClean="0"/>
              <a:t>Advisory Council Meetings</a:t>
            </a:r>
          </a:p>
          <a:p>
            <a:pPr eaLnBrk="1" hangingPunct="1"/>
            <a:r>
              <a:rPr lang="en-US" altLang="en-US" smtClean="0"/>
              <a:t>Other</a:t>
            </a:r>
          </a:p>
          <a:p>
            <a:pPr eaLnBrk="1" hangingPunct="1"/>
            <a:r>
              <a:rPr lang="en-US" altLang="en-US" smtClean="0"/>
              <a:t>Other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D9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Parents’ Right-To-Know under ESSA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Receive individual report card that lets you know your child's progress</a:t>
            </a:r>
          </a:p>
          <a:p>
            <a:pPr eaLnBrk="1" hangingPunct="1"/>
            <a:r>
              <a:rPr lang="en-US" altLang="en-US" dirty="0" smtClean="0"/>
              <a:t>Timely Notice</a:t>
            </a:r>
          </a:p>
          <a:p>
            <a:pPr lvl="1" eaLnBrk="1" hangingPunct="1"/>
            <a:r>
              <a:rPr lang="en-US" altLang="en-US" dirty="0"/>
              <a:t>Teacher and paraprofessional qualifications</a:t>
            </a:r>
            <a:endParaRPr lang="en-US" altLang="en-US" dirty="0" smtClean="0"/>
          </a:p>
          <a:p>
            <a:pPr lvl="1" eaLnBrk="1" hangingPunct="1"/>
            <a:r>
              <a:rPr lang="en-US" altLang="en-US" dirty="0"/>
              <a:t>T</a:t>
            </a:r>
            <a:r>
              <a:rPr lang="en-US" altLang="en-US" smtClean="0"/>
              <a:t>eacher </a:t>
            </a:r>
            <a:r>
              <a:rPr lang="en-US" altLang="en-US" dirty="0" smtClean="0"/>
              <a:t>limited </a:t>
            </a:r>
            <a:r>
              <a:rPr lang="en-US" altLang="en-US" dirty="0" smtClean="0"/>
              <a:t>state certification and licensure</a:t>
            </a:r>
          </a:p>
          <a:p>
            <a:pPr eaLnBrk="1" hangingPunct="1"/>
            <a:r>
              <a:rPr lang="en-US" altLang="en-US" dirty="0" smtClean="0"/>
              <a:t>Information on State and Local Assessments</a:t>
            </a:r>
          </a:p>
          <a:p>
            <a:pPr eaLnBrk="1" hangingPunct="1"/>
            <a:r>
              <a:rPr lang="en-US" altLang="en-US" dirty="0" smtClean="0"/>
              <a:t>State and Local Educational Agency (LEA) Policy Participation in Assessments, if applicable</a:t>
            </a:r>
          </a:p>
          <a:p>
            <a:pPr eaLnBrk="1" hangingPunct="1"/>
            <a:endParaRPr lang="en-US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Questions</a:t>
            </a:r>
          </a:p>
        </p:txBody>
      </p:sp>
      <p:sp>
        <p:nvSpPr>
          <p:cNvPr id="16387" name="Rectangle 4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Thank You for Coming!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Purpose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Provide information about our school’s Title I program for parents &amp; families of students participating in the program.</a:t>
            </a:r>
          </a:p>
          <a:p>
            <a:pPr eaLnBrk="1" hangingPunct="1"/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Update on School’s Progress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Student Achievement Results</a:t>
            </a:r>
          </a:p>
          <a:p>
            <a:pPr eaLnBrk="1" hangingPunct="1"/>
            <a:r>
              <a:rPr lang="en-US" altLang="en-US" smtClean="0"/>
              <a:t>What does this mean?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Title I Program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What is “Title I”?</a:t>
            </a:r>
          </a:p>
          <a:p>
            <a:pPr lvl="1" eaLnBrk="1" hangingPunct="1"/>
            <a:r>
              <a:rPr lang="en-US" altLang="en-US" dirty="0" smtClean="0"/>
              <a:t>Funds to provide additional supports to help students reach achievement goals.</a:t>
            </a:r>
          </a:p>
          <a:p>
            <a:pPr lvl="1" eaLnBrk="1" hangingPunct="1"/>
            <a:r>
              <a:rPr lang="en-US" altLang="en-US" dirty="0" smtClean="0"/>
              <a:t>Funding provided under the Every Student Succeeds Act (ESSA)</a:t>
            </a:r>
          </a:p>
          <a:p>
            <a:pPr eaLnBrk="1" hangingPunct="1"/>
            <a:r>
              <a:rPr lang="en-US" altLang="en-US" dirty="0" smtClean="0"/>
              <a:t>Types of Programs:</a:t>
            </a:r>
          </a:p>
          <a:p>
            <a:pPr lvl="1" eaLnBrk="1" hangingPunct="1"/>
            <a:r>
              <a:rPr lang="en-US" altLang="en-US" dirty="0" smtClean="0"/>
              <a:t>Schoolwide – all students in the school</a:t>
            </a:r>
          </a:p>
          <a:p>
            <a:pPr lvl="1" eaLnBrk="1" hangingPunct="1"/>
            <a:r>
              <a:rPr lang="en-US" altLang="en-US" dirty="0" smtClean="0"/>
              <a:t>Targeted – only students identified for the program based on performance on assessments</a:t>
            </a:r>
          </a:p>
          <a:p>
            <a:pPr lvl="1" eaLnBrk="1" hangingPunct="1"/>
            <a:endParaRPr lang="en-US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Title I Funds in Our School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800" smtClean="0"/>
              <a:t>Program Funds</a:t>
            </a:r>
          </a:p>
          <a:p>
            <a:pPr lvl="1" eaLnBrk="1" hangingPunct="1"/>
            <a:r>
              <a:rPr lang="en-US" altLang="en-US" sz="2300" smtClean="0"/>
              <a:t>Amount of Funds available for this year:  $________________</a:t>
            </a:r>
          </a:p>
          <a:p>
            <a:pPr lvl="1" eaLnBrk="1" hangingPunct="1"/>
            <a:r>
              <a:rPr lang="en-US" altLang="en-US" sz="2300" smtClean="0"/>
              <a:t>Description of Title I Program</a:t>
            </a:r>
          </a:p>
          <a:p>
            <a:pPr eaLnBrk="1" hangingPunct="1"/>
            <a:r>
              <a:rPr lang="en-US" altLang="en-US" sz="2800" smtClean="0"/>
              <a:t>Title I Parent Involvement Funds</a:t>
            </a:r>
          </a:p>
          <a:p>
            <a:pPr lvl="1" eaLnBrk="1" hangingPunct="1"/>
            <a:r>
              <a:rPr lang="en-US" altLang="en-US" sz="2300" smtClean="0"/>
              <a:t>Amount of funds available for this year:  $________________</a:t>
            </a:r>
          </a:p>
          <a:p>
            <a:pPr lvl="1" eaLnBrk="1" hangingPunct="1"/>
            <a:r>
              <a:rPr lang="en-US" altLang="en-US" sz="2300" smtClean="0"/>
              <a:t>What parent involvement funds were used for last year.</a:t>
            </a:r>
          </a:p>
          <a:p>
            <a:pPr lvl="1" eaLnBrk="1" hangingPunct="1"/>
            <a:r>
              <a:rPr lang="en-US" altLang="en-US" sz="2300" smtClean="0"/>
              <a:t>How parents can be involved with deciding how funds are spent this year</a:t>
            </a:r>
          </a:p>
          <a:p>
            <a:pPr eaLnBrk="1" hangingPunct="1"/>
            <a:endParaRPr lang="en-US" altLang="en-US" sz="2800" smtClean="0"/>
          </a:p>
          <a:p>
            <a:pPr eaLnBrk="1" hangingPunct="1"/>
            <a:endParaRPr lang="en-US" altLang="en-US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Parent Involvement Requirements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Annual Title I Meeting (this meeting)</a:t>
            </a:r>
          </a:p>
          <a:p>
            <a:pPr eaLnBrk="1" hangingPunct="1"/>
            <a:r>
              <a:rPr lang="en-US" altLang="en-US" smtClean="0"/>
              <a:t>Title I District Level Parent Policy</a:t>
            </a:r>
          </a:p>
          <a:p>
            <a:pPr eaLnBrk="1" hangingPunct="1"/>
            <a:r>
              <a:rPr lang="en-US" altLang="en-US" smtClean="0"/>
              <a:t>Title I School Level Parent Policy</a:t>
            </a:r>
          </a:p>
          <a:p>
            <a:pPr eaLnBrk="1" hangingPunct="1"/>
            <a:r>
              <a:rPr lang="en-US" altLang="en-US" smtClean="0"/>
              <a:t>Title I School/Parent Compacts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Curriculum	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Our district uses this curriculum:</a:t>
            </a:r>
          </a:p>
          <a:p>
            <a:pPr lvl="1" eaLnBrk="1" hangingPunct="1"/>
            <a:r>
              <a:rPr lang="en-US" altLang="en-US" dirty="0" smtClean="0"/>
              <a:t>     </a:t>
            </a:r>
          </a:p>
          <a:p>
            <a:pPr eaLnBrk="1" hangingPunct="1"/>
            <a:r>
              <a:rPr lang="en-US" altLang="en-US" dirty="0" smtClean="0"/>
              <a:t>In these grade levels:</a:t>
            </a:r>
          </a:p>
          <a:p>
            <a:pPr lvl="1" eaLnBrk="1" hangingPunct="1"/>
            <a:r>
              <a:rPr lang="en-US" altLang="en-US" dirty="0" smtClean="0"/>
              <a:t>   </a:t>
            </a:r>
          </a:p>
          <a:p>
            <a:pPr eaLnBrk="1" hangingPunct="1"/>
            <a:r>
              <a:rPr lang="en-US" altLang="en-US" dirty="0" smtClean="0"/>
              <a:t>In order to help the children achieve the State Standards</a:t>
            </a:r>
          </a:p>
          <a:p>
            <a:pPr lvl="1" eaLnBrk="1" hangingPunct="1"/>
            <a:r>
              <a:rPr lang="en-US" dirty="0" smtClean="0">
                <a:hlinkClick r:id="rId2"/>
              </a:rPr>
              <a:t>Your </a:t>
            </a:r>
            <a:r>
              <a:rPr lang="en-US" dirty="0">
                <a:hlinkClick r:id="rId2"/>
              </a:rPr>
              <a:t>Child’s Progress – State learning standards and testing in grades </a:t>
            </a:r>
            <a:r>
              <a:rPr lang="en-US" dirty="0" smtClean="0">
                <a:hlinkClick r:id="rId2"/>
              </a:rPr>
              <a:t>K-12</a:t>
            </a:r>
            <a:endParaRPr lang="en-US" altLang="en-US" dirty="0" smtClean="0"/>
          </a:p>
          <a:p>
            <a:pPr marL="342900" lvl="1" indent="0" eaLnBrk="1" hangingPunct="1">
              <a:buNone/>
            </a:pPr>
            <a:endParaRPr lang="en-US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Title I Assessments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Assessments are used to help teachers determine if a student is understanding the content presented in the classroom.</a:t>
            </a:r>
          </a:p>
          <a:p>
            <a:pPr eaLnBrk="1" hangingPunct="1"/>
            <a:r>
              <a:rPr lang="en-US" altLang="en-US" smtClean="0"/>
              <a:t>We use the following assessments for all of our students:</a:t>
            </a:r>
          </a:p>
          <a:p>
            <a:pPr lvl="1" eaLnBrk="1" hangingPunct="1"/>
            <a:r>
              <a:rPr lang="en-US" altLang="en-US" smtClean="0"/>
              <a:t>   </a:t>
            </a:r>
          </a:p>
          <a:p>
            <a:pPr lvl="1" eaLnBrk="1" hangingPunct="1"/>
            <a:r>
              <a:rPr lang="en-US" altLang="en-US" smtClean="0"/>
              <a:t>   </a:t>
            </a:r>
          </a:p>
          <a:p>
            <a:pPr lvl="1" eaLnBrk="1" hangingPunct="1"/>
            <a:r>
              <a:rPr lang="en-US" altLang="en-US" smtClean="0"/>
              <a:t>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Proficiency Levels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If a child does not reach a certain proficiency level when they take an assessment, we consider them for additional help from our Title I program.</a:t>
            </a:r>
          </a:p>
          <a:p>
            <a:pPr eaLnBrk="1" hangingPunct="1"/>
            <a:r>
              <a:rPr lang="en-US" altLang="en-US" smtClean="0"/>
              <a:t>The proficiency levels for our assessments are:</a:t>
            </a:r>
          </a:p>
          <a:p>
            <a:pPr lvl="1" eaLnBrk="1" hangingPunct="1"/>
            <a:r>
              <a:rPr lang="en-US" altLang="en-US" smtClean="0"/>
              <a:t>  </a:t>
            </a:r>
          </a:p>
          <a:p>
            <a:pPr lvl="1" eaLnBrk="1" hangingPunct="1"/>
            <a:r>
              <a:rPr lang="en-US" altLang="en-US" smtClean="0"/>
              <a:t> </a:t>
            </a:r>
          </a:p>
          <a:p>
            <a:pPr lvl="1" eaLnBrk="1" hangingPunct="1"/>
            <a:r>
              <a:rPr lang="en-US" altLang="en-US" smtClean="0"/>
              <a:t> </a:t>
            </a:r>
          </a:p>
          <a:p>
            <a:pPr lvl="1" eaLnBrk="1" hangingPunct="1"/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Unknown Document Type" ma:contentTypeID="0x010104" ma:contentTypeVersion="0" ma:contentTypeDescription="" ma:contentTypeScope="" ma:versionID="05d83ceaa0bbd2e3bc716e6e66bd857a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b3d69fe45253d5ff147bb69036b756a7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6CBF28C-AD51-463E-B8CB-9BDB38F8B13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B3EF6AF-C65F-40FF-833D-D23B93267523}">
  <ds:schemaRefs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AB40599A-E479-4EC6-ABB7-475484135B2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146</TotalTime>
  <Words>472</Words>
  <Application>Microsoft Office PowerPoint</Application>
  <PresentationFormat>On-screen Show (4:3)</PresentationFormat>
  <Paragraphs>81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Wingdings</vt:lpstr>
      <vt:lpstr>Office Theme</vt:lpstr>
      <vt:lpstr>Overview of the  Title I, Part A Program at  [school name]</vt:lpstr>
      <vt:lpstr>Purpose</vt:lpstr>
      <vt:lpstr>Update on School’s Progress</vt:lpstr>
      <vt:lpstr>Title I Program</vt:lpstr>
      <vt:lpstr>Title I Funds in Our School</vt:lpstr>
      <vt:lpstr>Parent Involvement Requirements</vt:lpstr>
      <vt:lpstr>Curriculum </vt:lpstr>
      <vt:lpstr>Title I Assessments</vt:lpstr>
      <vt:lpstr>Proficiency Levels</vt:lpstr>
      <vt:lpstr>Washington State K–12 Learning Standards</vt:lpstr>
      <vt:lpstr>Assessment Results</vt:lpstr>
      <vt:lpstr>Process for Contacting Staff</vt:lpstr>
      <vt:lpstr>Important Dates </vt:lpstr>
      <vt:lpstr>Parents’ Right-To-Know under ESSA</vt:lpstr>
      <vt:lpstr>Questions</vt:lpstr>
    </vt:vector>
  </TitlesOfParts>
  <Company>PA Department of Education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Overview of the Title I Program at [school name]</dc:title>
  <dc:creator>PA Department of Education</dc:creator>
  <cp:lastModifiedBy>Penelope Mena</cp:lastModifiedBy>
  <cp:revision>40</cp:revision>
  <cp:lastPrinted>2017-03-20T20:20:52Z</cp:lastPrinted>
  <dcterms:created xsi:type="dcterms:W3CDTF">2008-04-10T13:30:53Z</dcterms:created>
  <dcterms:modified xsi:type="dcterms:W3CDTF">2018-09-12T19:48:40Z</dcterms:modified>
</cp:coreProperties>
</file>