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5" r:id="rId4"/>
    <p:sldMasterId id="2147483696" r:id="rId5"/>
    <p:sldMasterId id="2147483697" r:id="rId6"/>
    <p:sldMasterId id="2147483698" r:id="rId7"/>
    <p:sldMasterId id="2147483699" r:id="rId8"/>
  </p:sldMasterIdLst>
  <p:notesMasterIdLst>
    <p:notesMasterId r:id="rId30"/>
  </p:notesMasterIdLst>
  <p:sldIdLst>
    <p:sldId id="256" r:id="rId9"/>
    <p:sldId id="257" r:id="rId10"/>
    <p:sldId id="258" r:id="rId11"/>
    <p:sldId id="259" r:id="rId12"/>
    <p:sldId id="260" r:id="rId13"/>
    <p:sldId id="261" r:id="rId14"/>
    <p:sldId id="262" r:id="rId15"/>
    <p:sldId id="263" r:id="rId16"/>
    <p:sldId id="277" r:id="rId17"/>
    <p:sldId id="265" r:id="rId18"/>
    <p:sldId id="266" r:id="rId19"/>
    <p:sldId id="278" r:id="rId20"/>
    <p:sldId id="268" r:id="rId21"/>
    <p:sldId id="273" r:id="rId22"/>
    <p:sldId id="274" r:id="rId23"/>
    <p:sldId id="275" r:id="rId24"/>
    <p:sldId id="269" r:id="rId25"/>
    <p:sldId id="270" r:id="rId26"/>
    <p:sldId id="276" r:id="rId27"/>
    <p:sldId id="271" r:id="rId28"/>
    <p:sldId id="272" r:id="rId29"/>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7C5FC3-4EFF-4EB3-B156-95728D4E7557}">
  <a:tblStyle styleId="{5C7C5FC3-4EFF-4EB3-B156-95728D4E75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6" d="100"/>
          <a:sy n="96" d="100"/>
        </p:scale>
        <p:origin x="354" y="264"/>
      </p:cViewPr>
      <p:guideLst/>
    </p:cSldViewPr>
  </p:slideViewPr>
  <p:outlineViewPr>
    <p:cViewPr>
      <p:scale>
        <a:sx n="33" d="100"/>
        <a:sy n="33" d="100"/>
      </p:scale>
      <p:origin x="0" y="-90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5.xml"/></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D7D23-1424-4F63-982E-8E193BF3C46F}" type="doc">
      <dgm:prSet loTypeId="urn:microsoft.com/office/officeart/2005/8/layout/hProcess9" loCatId="process" qsTypeId="urn:microsoft.com/office/officeart/2005/8/quickstyle/simple1" qsCatId="simple" csTypeId="urn:microsoft.com/office/officeart/2005/8/colors/accent1_2" csCatId="accent1" phldr="1"/>
      <dgm:spPr/>
    </dgm:pt>
    <dgm:pt modelId="{3CE5C368-40E0-47F7-AC74-7A094E2B25A9}">
      <dgm:prSet phldrT="[Text]"/>
      <dgm:spPr/>
      <dgm:t>
        <a:bodyPr/>
        <a:lstStyle/>
        <a:p>
          <a:r>
            <a:rPr lang="en-US">
              <a:solidFill>
                <a:schemeClr val="tx1">
                  <a:lumMod val="20000"/>
                  <a:lumOff val="80000"/>
                </a:schemeClr>
              </a:solidFill>
            </a:rPr>
            <a:t>2021-22</a:t>
          </a:r>
        </a:p>
        <a:p>
          <a:r>
            <a:rPr lang="en-US"/>
            <a:t>Pilot of Revised Rubrics (.1 &amp; .2) </a:t>
          </a:r>
          <a:r>
            <a:rPr lang="en-US" i="1"/>
            <a:t>OR </a:t>
          </a:r>
          <a:r>
            <a:rPr lang="en-US"/>
            <a:t>Original Rubrics</a:t>
          </a:r>
        </a:p>
      </dgm:t>
    </dgm:pt>
    <dgm:pt modelId="{D1329CF2-8887-4B0B-9A76-212E36BB16E8}" type="parTrans" cxnId="{53BC5A0B-E1FB-4287-BCF6-25F5A6C94B08}">
      <dgm:prSet/>
      <dgm:spPr/>
      <dgm:t>
        <a:bodyPr/>
        <a:lstStyle/>
        <a:p>
          <a:endParaRPr lang="en-US"/>
        </a:p>
      </dgm:t>
    </dgm:pt>
    <dgm:pt modelId="{09D16A84-BF8B-44F0-BEB0-79984638827C}" type="sibTrans" cxnId="{53BC5A0B-E1FB-4287-BCF6-25F5A6C94B08}">
      <dgm:prSet/>
      <dgm:spPr/>
      <dgm:t>
        <a:bodyPr/>
        <a:lstStyle/>
        <a:p>
          <a:endParaRPr lang="en-US"/>
        </a:p>
      </dgm:t>
    </dgm:pt>
    <dgm:pt modelId="{CE86E7F8-8878-49E2-A0C2-4FE917878504}">
      <dgm:prSet phldrT="[Text]"/>
      <dgm:spPr/>
      <dgm:t>
        <a:bodyPr/>
        <a:lstStyle/>
        <a:p>
          <a:r>
            <a:rPr lang="en-US" dirty="0">
              <a:solidFill>
                <a:schemeClr val="tx1">
                  <a:lumMod val="20000"/>
                  <a:lumOff val="80000"/>
                </a:schemeClr>
              </a:solidFill>
            </a:rPr>
            <a:t>2022-23</a:t>
          </a:r>
        </a:p>
        <a:p>
          <a:r>
            <a:rPr lang="en-US" dirty="0"/>
            <a:t>First “Year of Preparation” for Revised Rubrics</a:t>
          </a:r>
        </a:p>
      </dgm:t>
    </dgm:pt>
    <dgm:pt modelId="{722C98CB-FA1F-4177-AEBA-32583826F208}" type="parTrans" cxnId="{D94AFB80-0657-49BD-889B-B23B600AB140}">
      <dgm:prSet/>
      <dgm:spPr/>
      <dgm:t>
        <a:bodyPr/>
        <a:lstStyle/>
        <a:p>
          <a:endParaRPr lang="en-US"/>
        </a:p>
      </dgm:t>
    </dgm:pt>
    <dgm:pt modelId="{9EA3C311-7D84-4CF7-8E7E-62728204426C}" type="sibTrans" cxnId="{D94AFB80-0657-49BD-889B-B23B600AB140}">
      <dgm:prSet/>
      <dgm:spPr/>
      <dgm:t>
        <a:bodyPr/>
        <a:lstStyle/>
        <a:p>
          <a:endParaRPr lang="en-US"/>
        </a:p>
      </dgm:t>
    </dgm:pt>
    <dgm:pt modelId="{51729490-C70C-4843-95DD-46A8A566F84C}">
      <dgm:prSet phldrT="[Text]"/>
      <dgm:spPr/>
      <dgm:t>
        <a:bodyPr/>
        <a:lstStyle/>
        <a:p>
          <a:r>
            <a:rPr lang="en-US" b="0" dirty="0">
              <a:solidFill>
                <a:schemeClr val="tx1">
                  <a:lumMod val="20000"/>
                  <a:lumOff val="80000"/>
                </a:schemeClr>
              </a:solidFill>
            </a:rPr>
            <a:t>2023-24</a:t>
          </a:r>
        </a:p>
        <a:p>
          <a:r>
            <a:rPr lang="en-US" dirty="0"/>
            <a:t>Second “Year of Preparation for Revised Rubrics </a:t>
          </a:r>
        </a:p>
      </dgm:t>
    </dgm:pt>
    <dgm:pt modelId="{C39CA515-D1F5-4BCF-B4F7-6D1041CF4C3E}" type="parTrans" cxnId="{D27C9759-F4DF-4612-891F-76C6CFC01123}">
      <dgm:prSet/>
      <dgm:spPr/>
      <dgm:t>
        <a:bodyPr/>
        <a:lstStyle/>
        <a:p>
          <a:endParaRPr lang="en-US"/>
        </a:p>
      </dgm:t>
    </dgm:pt>
    <dgm:pt modelId="{F0033466-AECD-4F60-944D-C64AA2110186}" type="sibTrans" cxnId="{D27C9759-F4DF-4612-891F-76C6CFC01123}">
      <dgm:prSet/>
      <dgm:spPr/>
      <dgm:t>
        <a:bodyPr/>
        <a:lstStyle/>
        <a:p>
          <a:endParaRPr lang="en-US"/>
        </a:p>
      </dgm:t>
    </dgm:pt>
    <dgm:pt modelId="{5CFAA810-D303-439A-8DC8-5CEEAFD783B7}">
      <dgm:prSet phldrT="[Text]" custT="1"/>
      <dgm:spPr/>
      <dgm:t>
        <a:bodyPr/>
        <a:lstStyle/>
        <a:p>
          <a:r>
            <a:rPr lang="en-US" sz="2200" kern="1200" dirty="0">
              <a:solidFill>
                <a:srgbClr val="40403D">
                  <a:lumMod val="20000"/>
                  <a:lumOff val="80000"/>
                </a:srgbClr>
              </a:solidFill>
              <a:latin typeface="Arial"/>
              <a:ea typeface="+mn-ea"/>
              <a:cs typeface="+mn-cs"/>
            </a:rPr>
            <a:t>2024-25</a:t>
          </a:r>
          <a:r>
            <a:rPr lang="en-US" sz="2200" kern="1200" dirty="0"/>
            <a:t> </a:t>
          </a:r>
        </a:p>
        <a:p>
          <a:r>
            <a:rPr lang="en-US" sz="2200" kern="1200" dirty="0"/>
            <a:t>Full Implementation of Revised Rubrics</a:t>
          </a:r>
        </a:p>
      </dgm:t>
    </dgm:pt>
    <dgm:pt modelId="{2AB3B56C-EF48-4EDE-AD69-7AC4D19A3328}" type="parTrans" cxnId="{6848B460-FB65-4024-B6DA-2D77D7F9863F}">
      <dgm:prSet/>
      <dgm:spPr/>
      <dgm:t>
        <a:bodyPr/>
        <a:lstStyle/>
        <a:p>
          <a:endParaRPr lang="en-US"/>
        </a:p>
      </dgm:t>
    </dgm:pt>
    <dgm:pt modelId="{3C17E2B6-F3DC-4CBE-A4DA-728BE54AFF91}" type="sibTrans" cxnId="{6848B460-FB65-4024-B6DA-2D77D7F9863F}">
      <dgm:prSet/>
      <dgm:spPr/>
      <dgm:t>
        <a:bodyPr/>
        <a:lstStyle/>
        <a:p>
          <a:endParaRPr lang="en-US"/>
        </a:p>
      </dgm:t>
    </dgm:pt>
    <dgm:pt modelId="{1E4D9B64-7C9E-4BF2-8859-68DE28217252}" type="pres">
      <dgm:prSet presAssocID="{E0BD7D23-1424-4F63-982E-8E193BF3C46F}" presName="CompostProcess" presStyleCnt="0">
        <dgm:presLayoutVars>
          <dgm:dir/>
          <dgm:resizeHandles val="exact"/>
        </dgm:presLayoutVars>
      </dgm:prSet>
      <dgm:spPr/>
    </dgm:pt>
    <dgm:pt modelId="{9A2B78F9-12DC-4B1C-B37A-FB754826ED1F}" type="pres">
      <dgm:prSet presAssocID="{E0BD7D23-1424-4F63-982E-8E193BF3C46F}" presName="arrow" presStyleLbl="bgShp" presStyleIdx="0" presStyleCnt="1"/>
      <dgm:spPr/>
    </dgm:pt>
    <dgm:pt modelId="{7AADBB58-33B3-4FCF-A0B8-AD93C587DC6C}" type="pres">
      <dgm:prSet presAssocID="{E0BD7D23-1424-4F63-982E-8E193BF3C46F}" presName="linearProcess" presStyleCnt="0"/>
      <dgm:spPr/>
    </dgm:pt>
    <dgm:pt modelId="{DCCB91C8-D3B9-433D-A0F2-0EF231709075}" type="pres">
      <dgm:prSet presAssocID="{3CE5C368-40E0-47F7-AC74-7A094E2B25A9}" presName="textNode" presStyleLbl="node1" presStyleIdx="0" presStyleCnt="4">
        <dgm:presLayoutVars>
          <dgm:bulletEnabled val="1"/>
        </dgm:presLayoutVars>
      </dgm:prSet>
      <dgm:spPr/>
    </dgm:pt>
    <dgm:pt modelId="{F64BB4CA-13EE-441E-A6F8-965EC18B5840}" type="pres">
      <dgm:prSet presAssocID="{09D16A84-BF8B-44F0-BEB0-79984638827C}" presName="sibTrans" presStyleCnt="0"/>
      <dgm:spPr/>
    </dgm:pt>
    <dgm:pt modelId="{7F1E330A-C75D-4FB1-9A44-4745C5EAE291}" type="pres">
      <dgm:prSet presAssocID="{CE86E7F8-8878-49E2-A0C2-4FE917878504}" presName="textNode" presStyleLbl="node1" presStyleIdx="1" presStyleCnt="4">
        <dgm:presLayoutVars>
          <dgm:bulletEnabled val="1"/>
        </dgm:presLayoutVars>
      </dgm:prSet>
      <dgm:spPr/>
    </dgm:pt>
    <dgm:pt modelId="{58F56727-EC7D-45C4-B220-CDECB44A98F7}" type="pres">
      <dgm:prSet presAssocID="{9EA3C311-7D84-4CF7-8E7E-62728204426C}" presName="sibTrans" presStyleCnt="0"/>
      <dgm:spPr/>
    </dgm:pt>
    <dgm:pt modelId="{FF13D440-C4AF-466F-A3CD-9DC4B2A2C10F}" type="pres">
      <dgm:prSet presAssocID="{51729490-C70C-4843-95DD-46A8A566F84C}" presName="textNode" presStyleLbl="node1" presStyleIdx="2" presStyleCnt="4" custLinFactNeighborX="36218">
        <dgm:presLayoutVars>
          <dgm:bulletEnabled val="1"/>
        </dgm:presLayoutVars>
      </dgm:prSet>
      <dgm:spPr/>
    </dgm:pt>
    <dgm:pt modelId="{C746A85D-AFF6-4696-B2DF-F0F2963D5E02}" type="pres">
      <dgm:prSet presAssocID="{F0033466-AECD-4F60-944D-C64AA2110186}" presName="sibTrans" presStyleCnt="0"/>
      <dgm:spPr/>
    </dgm:pt>
    <dgm:pt modelId="{C90112CD-5CFD-4D00-AB8E-141065B8CEEC}" type="pres">
      <dgm:prSet presAssocID="{5CFAA810-D303-439A-8DC8-5CEEAFD783B7}" presName="textNode" presStyleLbl="node1" presStyleIdx="3" presStyleCnt="4">
        <dgm:presLayoutVars>
          <dgm:bulletEnabled val="1"/>
        </dgm:presLayoutVars>
      </dgm:prSet>
      <dgm:spPr/>
    </dgm:pt>
  </dgm:ptLst>
  <dgm:cxnLst>
    <dgm:cxn modelId="{53BC5A0B-E1FB-4287-BCF6-25F5A6C94B08}" srcId="{E0BD7D23-1424-4F63-982E-8E193BF3C46F}" destId="{3CE5C368-40E0-47F7-AC74-7A094E2B25A9}" srcOrd="0" destOrd="0" parTransId="{D1329CF2-8887-4B0B-9A76-212E36BB16E8}" sibTransId="{09D16A84-BF8B-44F0-BEB0-79984638827C}"/>
    <dgm:cxn modelId="{2CB4A70F-E246-45C6-B038-88E5A3B58399}" type="presOf" srcId="{5CFAA810-D303-439A-8DC8-5CEEAFD783B7}" destId="{C90112CD-5CFD-4D00-AB8E-141065B8CEEC}" srcOrd="0" destOrd="0" presId="urn:microsoft.com/office/officeart/2005/8/layout/hProcess9"/>
    <dgm:cxn modelId="{C4D99120-B586-406A-B014-2958E34B776B}" type="presOf" srcId="{3CE5C368-40E0-47F7-AC74-7A094E2B25A9}" destId="{DCCB91C8-D3B9-433D-A0F2-0EF231709075}" srcOrd="0" destOrd="0" presId="urn:microsoft.com/office/officeart/2005/8/layout/hProcess9"/>
    <dgm:cxn modelId="{D1D57438-AA61-42C0-BC4B-ECE5857DC4ED}" type="presOf" srcId="{E0BD7D23-1424-4F63-982E-8E193BF3C46F}" destId="{1E4D9B64-7C9E-4BF2-8859-68DE28217252}" srcOrd="0" destOrd="0" presId="urn:microsoft.com/office/officeart/2005/8/layout/hProcess9"/>
    <dgm:cxn modelId="{6848B460-FB65-4024-B6DA-2D77D7F9863F}" srcId="{E0BD7D23-1424-4F63-982E-8E193BF3C46F}" destId="{5CFAA810-D303-439A-8DC8-5CEEAFD783B7}" srcOrd="3" destOrd="0" parTransId="{2AB3B56C-EF48-4EDE-AD69-7AC4D19A3328}" sibTransId="{3C17E2B6-F3DC-4CBE-A4DA-728BE54AFF91}"/>
    <dgm:cxn modelId="{6B493D65-E6CB-4062-B5E6-7BEF8586E99E}" type="presOf" srcId="{51729490-C70C-4843-95DD-46A8A566F84C}" destId="{FF13D440-C4AF-466F-A3CD-9DC4B2A2C10F}" srcOrd="0" destOrd="0" presId="urn:microsoft.com/office/officeart/2005/8/layout/hProcess9"/>
    <dgm:cxn modelId="{EC1C9D69-1926-4D63-A83C-ED87860663EA}" type="presOf" srcId="{CE86E7F8-8878-49E2-A0C2-4FE917878504}" destId="{7F1E330A-C75D-4FB1-9A44-4745C5EAE291}" srcOrd="0" destOrd="0" presId="urn:microsoft.com/office/officeart/2005/8/layout/hProcess9"/>
    <dgm:cxn modelId="{D27C9759-F4DF-4612-891F-76C6CFC01123}" srcId="{E0BD7D23-1424-4F63-982E-8E193BF3C46F}" destId="{51729490-C70C-4843-95DD-46A8A566F84C}" srcOrd="2" destOrd="0" parTransId="{C39CA515-D1F5-4BCF-B4F7-6D1041CF4C3E}" sibTransId="{F0033466-AECD-4F60-944D-C64AA2110186}"/>
    <dgm:cxn modelId="{D94AFB80-0657-49BD-889B-B23B600AB140}" srcId="{E0BD7D23-1424-4F63-982E-8E193BF3C46F}" destId="{CE86E7F8-8878-49E2-A0C2-4FE917878504}" srcOrd="1" destOrd="0" parTransId="{722C98CB-FA1F-4177-AEBA-32583826F208}" sibTransId="{9EA3C311-7D84-4CF7-8E7E-62728204426C}"/>
    <dgm:cxn modelId="{5C0A889D-3B25-4EA9-885E-1A9E2D9D4E5F}" type="presParOf" srcId="{1E4D9B64-7C9E-4BF2-8859-68DE28217252}" destId="{9A2B78F9-12DC-4B1C-B37A-FB754826ED1F}" srcOrd="0" destOrd="0" presId="urn:microsoft.com/office/officeart/2005/8/layout/hProcess9"/>
    <dgm:cxn modelId="{4E7D99FB-7F3B-4497-8781-DE9E63F5E9E3}" type="presParOf" srcId="{1E4D9B64-7C9E-4BF2-8859-68DE28217252}" destId="{7AADBB58-33B3-4FCF-A0B8-AD93C587DC6C}" srcOrd="1" destOrd="0" presId="urn:microsoft.com/office/officeart/2005/8/layout/hProcess9"/>
    <dgm:cxn modelId="{9777BEEC-BC50-4073-831D-36043118900A}" type="presParOf" srcId="{7AADBB58-33B3-4FCF-A0B8-AD93C587DC6C}" destId="{DCCB91C8-D3B9-433D-A0F2-0EF231709075}" srcOrd="0" destOrd="0" presId="urn:microsoft.com/office/officeart/2005/8/layout/hProcess9"/>
    <dgm:cxn modelId="{29993E3E-E0AB-4F2A-900F-DBD5EB214A59}" type="presParOf" srcId="{7AADBB58-33B3-4FCF-A0B8-AD93C587DC6C}" destId="{F64BB4CA-13EE-441E-A6F8-965EC18B5840}" srcOrd="1" destOrd="0" presId="urn:microsoft.com/office/officeart/2005/8/layout/hProcess9"/>
    <dgm:cxn modelId="{EE5C3C9C-C900-4D84-B270-3F7EFB549EB8}" type="presParOf" srcId="{7AADBB58-33B3-4FCF-A0B8-AD93C587DC6C}" destId="{7F1E330A-C75D-4FB1-9A44-4745C5EAE291}" srcOrd="2" destOrd="0" presId="urn:microsoft.com/office/officeart/2005/8/layout/hProcess9"/>
    <dgm:cxn modelId="{22297BB6-9A34-4477-86D0-9C0C72A61CEA}" type="presParOf" srcId="{7AADBB58-33B3-4FCF-A0B8-AD93C587DC6C}" destId="{58F56727-EC7D-45C4-B220-CDECB44A98F7}" srcOrd="3" destOrd="0" presId="urn:microsoft.com/office/officeart/2005/8/layout/hProcess9"/>
    <dgm:cxn modelId="{E91A5528-2AB0-4731-AB5A-CB5B0A16CFDE}" type="presParOf" srcId="{7AADBB58-33B3-4FCF-A0B8-AD93C587DC6C}" destId="{FF13D440-C4AF-466F-A3CD-9DC4B2A2C10F}" srcOrd="4" destOrd="0" presId="urn:microsoft.com/office/officeart/2005/8/layout/hProcess9"/>
    <dgm:cxn modelId="{21DA242F-D3F3-4244-817E-6194374386D2}" type="presParOf" srcId="{7AADBB58-33B3-4FCF-A0B8-AD93C587DC6C}" destId="{C746A85D-AFF6-4696-B2DF-F0F2963D5E02}" srcOrd="5" destOrd="0" presId="urn:microsoft.com/office/officeart/2005/8/layout/hProcess9"/>
    <dgm:cxn modelId="{D50F8D2E-1614-408F-B73C-42AA55E0C445}" type="presParOf" srcId="{7AADBB58-33B3-4FCF-A0B8-AD93C587DC6C}" destId="{C90112CD-5CFD-4D00-AB8E-141065B8CEE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F079BA-D72A-4604-8E94-8EF70ADE22EB}" type="doc">
      <dgm:prSet loTypeId="urn:microsoft.com/office/officeart/2005/8/layout/pList2" loCatId="list" qsTypeId="urn:microsoft.com/office/officeart/2005/8/quickstyle/simple1" qsCatId="simple" csTypeId="urn:microsoft.com/office/officeart/2005/8/colors/accent1_2" csCatId="accent1" phldr="1"/>
      <dgm:spPr/>
    </dgm:pt>
    <dgm:pt modelId="{E9D75688-C28C-4FF8-9643-1BB1F815B7FE}">
      <dgm:prSet phldrT="[Text]"/>
      <dgm:spPr/>
      <dgm:t>
        <a:bodyPr/>
        <a:lstStyle/>
        <a:p>
          <a:r>
            <a:rPr lang="en-US"/>
            <a:t>Pre-observation conference</a:t>
          </a:r>
        </a:p>
      </dgm:t>
    </dgm:pt>
    <dgm:pt modelId="{880E4DD6-AABA-4087-803D-90D174995854}" type="parTrans" cxnId="{7EF462CC-8FCA-4EE7-99EC-7F45108E3B7F}">
      <dgm:prSet/>
      <dgm:spPr/>
      <dgm:t>
        <a:bodyPr/>
        <a:lstStyle/>
        <a:p>
          <a:endParaRPr lang="en-US"/>
        </a:p>
      </dgm:t>
    </dgm:pt>
    <dgm:pt modelId="{B643B776-73C4-4B7A-B43A-B78738671ACE}" type="sibTrans" cxnId="{7EF462CC-8FCA-4EE7-99EC-7F45108E3B7F}">
      <dgm:prSet/>
      <dgm:spPr/>
      <dgm:t>
        <a:bodyPr/>
        <a:lstStyle/>
        <a:p>
          <a:endParaRPr lang="en-US"/>
        </a:p>
      </dgm:t>
    </dgm:pt>
    <dgm:pt modelId="{D9FDA972-CFD8-4C68-B72D-A81EEE12B013}">
      <dgm:prSet phldrT="[Text]"/>
      <dgm:spPr/>
      <dgm:t>
        <a:bodyPr/>
        <a:lstStyle/>
        <a:p>
          <a:r>
            <a:rPr lang="en-US"/>
            <a:t>Observation </a:t>
          </a:r>
        </a:p>
      </dgm:t>
    </dgm:pt>
    <dgm:pt modelId="{894754EB-3091-4167-A22A-2C6A4641454A}" type="parTrans" cxnId="{7001B0FB-85E9-48F6-80B8-F05C2900E2DA}">
      <dgm:prSet/>
      <dgm:spPr/>
      <dgm:t>
        <a:bodyPr/>
        <a:lstStyle/>
        <a:p>
          <a:endParaRPr lang="en-US"/>
        </a:p>
      </dgm:t>
    </dgm:pt>
    <dgm:pt modelId="{3545041E-ACA1-4538-883D-83078FFBC2BF}" type="sibTrans" cxnId="{7001B0FB-85E9-48F6-80B8-F05C2900E2DA}">
      <dgm:prSet/>
      <dgm:spPr/>
      <dgm:t>
        <a:bodyPr/>
        <a:lstStyle/>
        <a:p>
          <a:endParaRPr lang="en-US"/>
        </a:p>
      </dgm:t>
    </dgm:pt>
    <dgm:pt modelId="{DE757754-AFE9-4F30-A185-CCFA2011897F}">
      <dgm:prSet phldrT="[Text]"/>
      <dgm:spPr/>
      <dgm:t>
        <a:bodyPr/>
        <a:lstStyle/>
        <a:p>
          <a:r>
            <a:rPr lang="en-US"/>
            <a:t>Post-observation conference</a:t>
          </a:r>
        </a:p>
      </dgm:t>
    </dgm:pt>
    <dgm:pt modelId="{6F4EEF0F-0E04-4012-AD0A-4CAF611E0850}" type="parTrans" cxnId="{8C14741D-77CF-442F-97B8-0CBAB404DD50}">
      <dgm:prSet/>
      <dgm:spPr/>
      <dgm:t>
        <a:bodyPr/>
        <a:lstStyle/>
        <a:p>
          <a:endParaRPr lang="en-US"/>
        </a:p>
      </dgm:t>
    </dgm:pt>
    <dgm:pt modelId="{9D9F6C87-53BE-41F6-B2FF-85D84861FD8D}" type="sibTrans" cxnId="{8C14741D-77CF-442F-97B8-0CBAB404DD50}">
      <dgm:prSet/>
      <dgm:spPr/>
      <dgm:t>
        <a:bodyPr/>
        <a:lstStyle/>
        <a:p>
          <a:endParaRPr lang="en-US"/>
        </a:p>
      </dgm:t>
    </dgm:pt>
    <dgm:pt modelId="{287DF448-06E5-41FF-9CB1-2B8374C82A6E}" type="pres">
      <dgm:prSet presAssocID="{EFF079BA-D72A-4604-8E94-8EF70ADE22EB}" presName="Name0" presStyleCnt="0">
        <dgm:presLayoutVars>
          <dgm:dir/>
          <dgm:resizeHandles val="exact"/>
        </dgm:presLayoutVars>
      </dgm:prSet>
      <dgm:spPr/>
    </dgm:pt>
    <dgm:pt modelId="{85DE92BF-067F-4EDB-9BE4-6757634D41CD}" type="pres">
      <dgm:prSet presAssocID="{EFF079BA-D72A-4604-8E94-8EF70ADE22EB}" presName="bkgdShp" presStyleLbl="alignAccFollowNode1" presStyleIdx="0" presStyleCnt="1"/>
      <dgm:spPr/>
    </dgm:pt>
    <dgm:pt modelId="{01DC624C-498E-4900-9AB8-53A67D6BFB53}" type="pres">
      <dgm:prSet presAssocID="{EFF079BA-D72A-4604-8E94-8EF70ADE22EB}" presName="linComp" presStyleCnt="0"/>
      <dgm:spPr/>
    </dgm:pt>
    <dgm:pt modelId="{DE942566-3A60-48FC-924F-6DACB3F45010}" type="pres">
      <dgm:prSet presAssocID="{E9D75688-C28C-4FF8-9643-1BB1F815B7FE}" presName="compNode" presStyleCnt="0"/>
      <dgm:spPr/>
    </dgm:pt>
    <dgm:pt modelId="{8904DCAB-E548-403B-83FF-BAAE75C9B619}" type="pres">
      <dgm:prSet presAssocID="{E9D75688-C28C-4FF8-9643-1BB1F815B7FE}" presName="node" presStyleLbl="node1" presStyleIdx="0" presStyleCnt="3">
        <dgm:presLayoutVars>
          <dgm:bulletEnabled val="1"/>
        </dgm:presLayoutVars>
      </dgm:prSet>
      <dgm:spPr/>
    </dgm:pt>
    <dgm:pt modelId="{8E0CBF5E-B330-4BBC-ABC7-174823A2A39F}" type="pres">
      <dgm:prSet presAssocID="{E9D75688-C28C-4FF8-9643-1BB1F815B7FE}" presName="invisiNode" presStyleLbl="node1" presStyleIdx="0" presStyleCnt="3"/>
      <dgm:spPr/>
    </dgm:pt>
    <dgm:pt modelId="{0A2EBFDE-CD83-475A-B2BA-49E34BB6C624}" type="pres">
      <dgm:prSet presAssocID="{E9D75688-C28C-4FF8-9643-1BB1F815B7FE}" presName="imagNode" presStyleLbl="fgImgPlace1" presStyleIdx="0" presStyleCnt="3"/>
      <dgm:spPr>
        <a:blipFill>
          <a:blip xmlns:r="http://schemas.openxmlformats.org/officeDocument/2006/relationships" r:embed="rId1"/>
          <a:srcRect/>
          <a:stretch>
            <a:fillRect t="-17000" b="-17000"/>
          </a:stretch>
        </a:blipFill>
      </dgm:spPr>
      <dgm:extLst>
        <a:ext uri="{E40237B7-FDA0-4F09-8148-C483321AD2D9}">
          <dgm14:cNvPr xmlns:dgm14="http://schemas.microsoft.com/office/drawing/2010/diagram" id="0" name="" descr="A wall covered with sticky notes."/>
        </a:ext>
      </dgm:extLst>
    </dgm:pt>
    <dgm:pt modelId="{4655482A-E470-435F-A2F2-983F26F72101}" type="pres">
      <dgm:prSet presAssocID="{B643B776-73C4-4B7A-B43A-B78738671ACE}" presName="sibTrans" presStyleLbl="sibTrans2D1" presStyleIdx="0" presStyleCnt="0"/>
      <dgm:spPr/>
    </dgm:pt>
    <dgm:pt modelId="{D7403002-946F-4964-8B52-3FE47957D92A}" type="pres">
      <dgm:prSet presAssocID="{D9FDA972-CFD8-4C68-B72D-A81EEE12B013}" presName="compNode" presStyleCnt="0"/>
      <dgm:spPr/>
    </dgm:pt>
    <dgm:pt modelId="{E58582BB-9A05-4FDB-AE57-15F6F80C0D75}" type="pres">
      <dgm:prSet presAssocID="{D9FDA972-CFD8-4C68-B72D-A81EEE12B013}" presName="node" presStyleLbl="node1" presStyleIdx="1" presStyleCnt="3">
        <dgm:presLayoutVars>
          <dgm:bulletEnabled val="1"/>
        </dgm:presLayoutVars>
      </dgm:prSet>
      <dgm:spPr/>
    </dgm:pt>
    <dgm:pt modelId="{98E9BFBA-147B-4E25-A9FF-56C9A90E857A}" type="pres">
      <dgm:prSet presAssocID="{D9FDA972-CFD8-4C68-B72D-A81EEE12B013}" presName="invisiNode" presStyleLbl="node1" presStyleIdx="1" presStyleCnt="3"/>
      <dgm:spPr/>
    </dgm:pt>
    <dgm:pt modelId="{2DD5F8CD-01BA-4004-8A78-FD822346D73E}" type="pres">
      <dgm:prSet presAssocID="{D9FDA972-CFD8-4C68-B72D-A81EEE12B013}" presName="imagNode" presStyleLbl="fgImgPlace1" presStyleIdx="1" presStyleCnt="3"/>
      <dgm:spPr>
        <a:blipFill>
          <a:blip xmlns:r="http://schemas.openxmlformats.org/officeDocument/2006/relationships" r:embed="rId2"/>
          <a:srcRect/>
          <a:stretch>
            <a:fillRect t="-22000" b="-22000"/>
          </a:stretch>
        </a:blipFill>
      </dgm:spPr>
      <dgm:extLst>
        <a:ext uri="{E40237B7-FDA0-4F09-8148-C483321AD2D9}">
          <dgm14:cNvPr xmlns:dgm14="http://schemas.microsoft.com/office/drawing/2010/diagram" id="0" name="" descr="Three women brainstorming"/>
        </a:ext>
      </dgm:extLst>
    </dgm:pt>
    <dgm:pt modelId="{7DBCEEB5-0C98-49DC-8712-139B6FE2BE56}" type="pres">
      <dgm:prSet presAssocID="{3545041E-ACA1-4538-883D-83078FFBC2BF}" presName="sibTrans" presStyleLbl="sibTrans2D1" presStyleIdx="0" presStyleCnt="0"/>
      <dgm:spPr/>
    </dgm:pt>
    <dgm:pt modelId="{4AF74865-95B7-40EF-9A8E-24E6DB5B53CA}" type="pres">
      <dgm:prSet presAssocID="{DE757754-AFE9-4F30-A185-CCFA2011897F}" presName="compNode" presStyleCnt="0"/>
      <dgm:spPr/>
    </dgm:pt>
    <dgm:pt modelId="{4209D563-9727-4012-8AFC-14F733DCA591}" type="pres">
      <dgm:prSet presAssocID="{DE757754-AFE9-4F30-A185-CCFA2011897F}" presName="node" presStyleLbl="node1" presStyleIdx="2" presStyleCnt="3">
        <dgm:presLayoutVars>
          <dgm:bulletEnabled val="1"/>
        </dgm:presLayoutVars>
      </dgm:prSet>
      <dgm:spPr/>
    </dgm:pt>
    <dgm:pt modelId="{9DCFB5D3-FDEC-4EC7-8225-D4FB8358E8A7}" type="pres">
      <dgm:prSet presAssocID="{DE757754-AFE9-4F30-A185-CCFA2011897F}" presName="invisiNode" presStyleLbl="node1" presStyleIdx="2" presStyleCnt="3"/>
      <dgm:spPr/>
    </dgm:pt>
    <dgm:pt modelId="{3F5BF140-5A1E-4942-A299-61AFF4A49A7F}" type="pres">
      <dgm:prSet presAssocID="{DE757754-AFE9-4F30-A185-CCFA2011897F}" presName="imagNode" presStyleLbl="fgImgPlace1" presStyleIdx="2" presStyleCnt="3"/>
      <dgm:spPr>
        <a:blipFill>
          <a:blip xmlns:r="http://schemas.openxmlformats.org/officeDocument/2006/relationships" r:embed="rId3"/>
          <a:srcRect/>
          <a:stretch>
            <a:fillRect t="-15000" b="-15000"/>
          </a:stretch>
        </a:blipFill>
      </dgm:spPr>
      <dgm:extLst>
        <a:ext uri="{E40237B7-FDA0-4F09-8148-C483321AD2D9}">
          <dgm14:cNvPr xmlns:dgm14="http://schemas.microsoft.com/office/drawing/2010/diagram" id="0" name="" descr="Light bulbs with one bulb lit"/>
        </a:ext>
      </dgm:extLst>
    </dgm:pt>
  </dgm:ptLst>
  <dgm:cxnLst>
    <dgm:cxn modelId="{7E7A9805-2C8B-414D-94BE-09BC4A631816}" type="presOf" srcId="{E9D75688-C28C-4FF8-9643-1BB1F815B7FE}" destId="{8904DCAB-E548-403B-83FF-BAAE75C9B619}" srcOrd="0" destOrd="0" presId="urn:microsoft.com/office/officeart/2005/8/layout/pList2"/>
    <dgm:cxn modelId="{8C14741D-77CF-442F-97B8-0CBAB404DD50}" srcId="{EFF079BA-D72A-4604-8E94-8EF70ADE22EB}" destId="{DE757754-AFE9-4F30-A185-CCFA2011897F}" srcOrd="2" destOrd="0" parTransId="{6F4EEF0F-0E04-4012-AD0A-4CAF611E0850}" sibTransId="{9D9F6C87-53BE-41F6-B2FF-85D84861FD8D}"/>
    <dgm:cxn modelId="{473E13AE-ECF1-43CD-84ED-6CD844B4FF59}" type="presOf" srcId="{3545041E-ACA1-4538-883D-83078FFBC2BF}" destId="{7DBCEEB5-0C98-49DC-8712-139B6FE2BE56}" srcOrd="0" destOrd="0" presId="urn:microsoft.com/office/officeart/2005/8/layout/pList2"/>
    <dgm:cxn modelId="{31F0B7B3-8700-47EC-807D-C56EA5A46811}" type="presOf" srcId="{D9FDA972-CFD8-4C68-B72D-A81EEE12B013}" destId="{E58582BB-9A05-4FDB-AE57-15F6F80C0D75}" srcOrd="0" destOrd="0" presId="urn:microsoft.com/office/officeart/2005/8/layout/pList2"/>
    <dgm:cxn modelId="{4B60AFC3-816D-439F-B284-5C62DA46C6E4}" type="presOf" srcId="{DE757754-AFE9-4F30-A185-CCFA2011897F}" destId="{4209D563-9727-4012-8AFC-14F733DCA591}" srcOrd="0" destOrd="0" presId="urn:microsoft.com/office/officeart/2005/8/layout/pList2"/>
    <dgm:cxn modelId="{7EF462CC-8FCA-4EE7-99EC-7F45108E3B7F}" srcId="{EFF079BA-D72A-4604-8E94-8EF70ADE22EB}" destId="{E9D75688-C28C-4FF8-9643-1BB1F815B7FE}" srcOrd="0" destOrd="0" parTransId="{880E4DD6-AABA-4087-803D-90D174995854}" sibTransId="{B643B776-73C4-4B7A-B43A-B78738671ACE}"/>
    <dgm:cxn modelId="{9D88FEDE-075B-425C-AF0A-99C420CE4ACB}" type="presOf" srcId="{EFF079BA-D72A-4604-8E94-8EF70ADE22EB}" destId="{287DF448-06E5-41FF-9CB1-2B8374C82A6E}" srcOrd="0" destOrd="0" presId="urn:microsoft.com/office/officeart/2005/8/layout/pList2"/>
    <dgm:cxn modelId="{B7D8B4F6-3C68-4A3E-9A5F-5794C92C0463}" type="presOf" srcId="{B643B776-73C4-4B7A-B43A-B78738671ACE}" destId="{4655482A-E470-435F-A2F2-983F26F72101}" srcOrd="0" destOrd="0" presId="urn:microsoft.com/office/officeart/2005/8/layout/pList2"/>
    <dgm:cxn modelId="{7001B0FB-85E9-48F6-80B8-F05C2900E2DA}" srcId="{EFF079BA-D72A-4604-8E94-8EF70ADE22EB}" destId="{D9FDA972-CFD8-4C68-B72D-A81EEE12B013}" srcOrd="1" destOrd="0" parTransId="{894754EB-3091-4167-A22A-2C6A4641454A}" sibTransId="{3545041E-ACA1-4538-883D-83078FFBC2BF}"/>
    <dgm:cxn modelId="{989F328E-7BB7-4752-B340-38009B8EF04A}" type="presParOf" srcId="{287DF448-06E5-41FF-9CB1-2B8374C82A6E}" destId="{85DE92BF-067F-4EDB-9BE4-6757634D41CD}" srcOrd="0" destOrd="0" presId="urn:microsoft.com/office/officeart/2005/8/layout/pList2"/>
    <dgm:cxn modelId="{F68F05C2-633B-4BEE-B13A-EEA3A4E574A0}" type="presParOf" srcId="{287DF448-06E5-41FF-9CB1-2B8374C82A6E}" destId="{01DC624C-498E-4900-9AB8-53A67D6BFB53}" srcOrd="1" destOrd="0" presId="urn:microsoft.com/office/officeart/2005/8/layout/pList2"/>
    <dgm:cxn modelId="{30C58F40-1BD4-404E-A651-A7AD707D12BC}" type="presParOf" srcId="{01DC624C-498E-4900-9AB8-53A67D6BFB53}" destId="{DE942566-3A60-48FC-924F-6DACB3F45010}" srcOrd="0" destOrd="0" presId="urn:microsoft.com/office/officeart/2005/8/layout/pList2"/>
    <dgm:cxn modelId="{F0665269-CE75-4127-9869-D62CCCE41BFF}" type="presParOf" srcId="{DE942566-3A60-48FC-924F-6DACB3F45010}" destId="{8904DCAB-E548-403B-83FF-BAAE75C9B619}" srcOrd="0" destOrd="0" presId="urn:microsoft.com/office/officeart/2005/8/layout/pList2"/>
    <dgm:cxn modelId="{7AF3729C-44AA-445F-9718-068A5099A9EE}" type="presParOf" srcId="{DE942566-3A60-48FC-924F-6DACB3F45010}" destId="{8E0CBF5E-B330-4BBC-ABC7-174823A2A39F}" srcOrd="1" destOrd="0" presId="urn:microsoft.com/office/officeart/2005/8/layout/pList2"/>
    <dgm:cxn modelId="{E395C965-791F-4626-9617-58461977A539}" type="presParOf" srcId="{DE942566-3A60-48FC-924F-6DACB3F45010}" destId="{0A2EBFDE-CD83-475A-B2BA-49E34BB6C624}" srcOrd="2" destOrd="0" presId="urn:microsoft.com/office/officeart/2005/8/layout/pList2"/>
    <dgm:cxn modelId="{21CB8BB2-2059-4A66-AF49-63FE8DBCF339}" type="presParOf" srcId="{01DC624C-498E-4900-9AB8-53A67D6BFB53}" destId="{4655482A-E470-435F-A2F2-983F26F72101}" srcOrd="1" destOrd="0" presId="urn:microsoft.com/office/officeart/2005/8/layout/pList2"/>
    <dgm:cxn modelId="{7573C155-8AAE-426C-A5A8-B78791B96616}" type="presParOf" srcId="{01DC624C-498E-4900-9AB8-53A67D6BFB53}" destId="{D7403002-946F-4964-8B52-3FE47957D92A}" srcOrd="2" destOrd="0" presId="urn:microsoft.com/office/officeart/2005/8/layout/pList2"/>
    <dgm:cxn modelId="{173B15DA-7530-4FCB-9349-68FA8D4AD6AC}" type="presParOf" srcId="{D7403002-946F-4964-8B52-3FE47957D92A}" destId="{E58582BB-9A05-4FDB-AE57-15F6F80C0D75}" srcOrd="0" destOrd="0" presId="urn:microsoft.com/office/officeart/2005/8/layout/pList2"/>
    <dgm:cxn modelId="{B37476C1-9585-4F6F-AF85-BB16537E43D7}" type="presParOf" srcId="{D7403002-946F-4964-8B52-3FE47957D92A}" destId="{98E9BFBA-147B-4E25-A9FF-56C9A90E857A}" srcOrd="1" destOrd="0" presId="urn:microsoft.com/office/officeart/2005/8/layout/pList2"/>
    <dgm:cxn modelId="{CA753671-571B-45E6-89C1-C527090E0E17}" type="presParOf" srcId="{D7403002-946F-4964-8B52-3FE47957D92A}" destId="{2DD5F8CD-01BA-4004-8A78-FD822346D73E}" srcOrd="2" destOrd="0" presId="urn:microsoft.com/office/officeart/2005/8/layout/pList2"/>
    <dgm:cxn modelId="{186DC3F2-45B7-4BDB-A9A0-45327B4E5357}" type="presParOf" srcId="{01DC624C-498E-4900-9AB8-53A67D6BFB53}" destId="{7DBCEEB5-0C98-49DC-8712-139B6FE2BE56}" srcOrd="3" destOrd="0" presId="urn:microsoft.com/office/officeart/2005/8/layout/pList2"/>
    <dgm:cxn modelId="{02772955-C2CE-4705-867D-D9C8053CF9CD}" type="presParOf" srcId="{01DC624C-498E-4900-9AB8-53A67D6BFB53}" destId="{4AF74865-95B7-40EF-9A8E-24E6DB5B53CA}" srcOrd="4" destOrd="0" presId="urn:microsoft.com/office/officeart/2005/8/layout/pList2"/>
    <dgm:cxn modelId="{BBC0E2B7-436D-42BA-A79B-1FA678F48480}" type="presParOf" srcId="{4AF74865-95B7-40EF-9A8E-24E6DB5B53CA}" destId="{4209D563-9727-4012-8AFC-14F733DCA591}" srcOrd="0" destOrd="0" presId="urn:microsoft.com/office/officeart/2005/8/layout/pList2"/>
    <dgm:cxn modelId="{3C92FF52-740E-47BF-AD9A-3189C15A312D}" type="presParOf" srcId="{4AF74865-95B7-40EF-9A8E-24E6DB5B53CA}" destId="{9DCFB5D3-FDEC-4EC7-8225-D4FB8358E8A7}" srcOrd="1" destOrd="0" presId="urn:microsoft.com/office/officeart/2005/8/layout/pList2"/>
    <dgm:cxn modelId="{56617A18-B7E2-4879-8C16-175FEA2BEE51}" type="presParOf" srcId="{4AF74865-95B7-40EF-9A8E-24E6DB5B53CA}" destId="{3F5BF140-5A1E-4942-A299-61AFF4A49A7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78F9-12DC-4B1C-B37A-FB754826ED1F}">
      <dsp:nvSpPr>
        <dsp:cNvPr id="0" name=""/>
        <dsp:cNvSpPr/>
      </dsp:nvSpPr>
      <dsp:spPr>
        <a:xfrm>
          <a:off x="743382" y="0"/>
          <a:ext cx="8424996"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B91C8-D3B9-433D-A0F2-0EF231709075}">
      <dsp:nvSpPr>
        <dsp:cNvPr id="0" name=""/>
        <dsp:cNvSpPr/>
      </dsp:nvSpPr>
      <dsp:spPr>
        <a:xfrm>
          <a:off x="4960"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20000"/>
                  <a:lumOff val="80000"/>
                </a:schemeClr>
              </a:solidFill>
            </a:rPr>
            <a:t>2021-22</a:t>
          </a:r>
        </a:p>
        <a:p>
          <a:pPr marL="0" lvl="0" indent="0" algn="ctr" defTabSz="977900">
            <a:lnSpc>
              <a:spcPct val="90000"/>
            </a:lnSpc>
            <a:spcBef>
              <a:spcPct val="0"/>
            </a:spcBef>
            <a:spcAft>
              <a:spcPct val="35000"/>
            </a:spcAft>
            <a:buNone/>
          </a:pPr>
          <a:r>
            <a:rPr lang="en-US" sz="2200" kern="1200"/>
            <a:t>Pilot of Revised Rubrics (.1 &amp; .2) </a:t>
          </a:r>
          <a:r>
            <a:rPr lang="en-US" sz="2200" i="1" kern="1200"/>
            <a:t>OR </a:t>
          </a:r>
          <a:r>
            <a:rPr lang="en-US" sz="2200" kern="1200"/>
            <a:t>Original Rubrics</a:t>
          </a:r>
        </a:p>
      </dsp:txBody>
      <dsp:txXfrm>
        <a:off x="110767" y="1731407"/>
        <a:ext cx="2174371" cy="1955852"/>
      </dsp:txXfrm>
    </dsp:sp>
    <dsp:sp modelId="{7F1E330A-C75D-4FB1-9A44-4745C5EAE291}">
      <dsp:nvSpPr>
        <dsp:cNvPr id="0" name=""/>
        <dsp:cNvSpPr/>
      </dsp:nvSpPr>
      <dsp:spPr>
        <a:xfrm>
          <a:off x="2510245"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20000"/>
                  <a:lumOff val="80000"/>
                </a:schemeClr>
              </a:solidFill>
            </a:rPr>
            <a:t>2022-23</a:t>
          </a:r>
        </a:p>
        <a:p>
          <a:pPr marL="0" lvl="0" indent="0" algn="ctr" defTabSz="977900">
            <a:lnSpc>
              <a:spcPct val="90000"/>
            </a:lnSpc>
            <a:spcBef>
              <a:spcPct val="0"/>
            </a:spcBef>
            <a:spcAft>
              <a:spcPct val="35000"/>
            </a:spcAft>
            <a:buNone/>
          </a:pPr>
          <a:r>
            <a:rPr lang="en-US" sz="2200" kern="1200" dirty="0"/>
            <a:t>First “Year of Preparation” for Revised Rubrics</a:t>
          </a:r>
        </a:p>
      </dsp:txBody>
      <dsp:txXfrm>
        <a:off x="2616052" y="1731407"/>
        <a:ext cx="2174371" cy="1955852"/>
      </dsp:txXfrm>
    </dsp:sp>
    <dsp:sp modelId="{FF13D440-C4AF-466F-A3CD-9DC4B2A2C10F}">
      <dsp:nvSpPr>
        <dsp:cNvPr id="0" name=""/>
        <dsp:cNvSpPr/>
      </dsp:nvSpPr>
      <dsp:spPr>
        <a:xfrm>
          <a:off x="5058737"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solidFill>
                <a:schemeClr val="tx1">
                  <a:lumMod val="20000"/>
                  <a:lumOff val="80000"/>
                </a:schemeClr>
              </a:solidFill>
            </a:rPr>
            <a:t>2023-24</a:t>
          </a:r>
        </a:p>
        <a:p>
          <a:pPr marL="0" lvl="0" indent="0" algn="ctr" defTabSz="977900">
            <a:lnSpc>
              <a:spcPct val="90000"/>
            </a:lnSpc>
            <a:spcBef>
              <a:spcPct val="0"/>
            </a:spcBef>
            <a:spcAft>
              <a:spcPct val="35000"/>
            </a:spcAft>
            <a:buNone/>
          </a:pPr>
          <a:r>
            <a:rPr lang="en-US" sz="2200" kern="1200" dirty="0"/>
            <a:t>Second “Year of Preparation for Revised Rubrics </a:t>
          </a:r>
        </a:p>
      </dsp:txBody>
      <dsp:txXfrm>
        <a:off x="5164544" y="1731407"/>
        <a:ext cx="2174371" cy="1955852"/>
      </dsp:txXfrm>
    </dsp:sp>
    <dsp:sp modelId="{C90112CD-5CFD-4D00-AB8E-141065B8CEEC}">
      <dsp:nvSpPr>
        <dsp:cNvPr id="0" name=""/>
        <dsp:cNvSpPr/>
      </dsp:nvSpPr>
      <dsp:spPr>
        <a:xfrm>
          <a:off x="7520814"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40403D">
                  <a:lumMod val="20000"/>
                  <a:lumOff val="80000"/>
                </a:srgbClr>
              </a:solidFill>
              <a:latin typeface="Arial"/>
              <a:ea typeface="+mn-ea"/>
              <a:cs typeface="+mn-cs"/>
            </a:rPr>
            <a:t>2024-25</a:t>
          </a:r>
          <a:r>
            <a:rPr lang="en-US" sz="2200" kern="1200" dirty="0"/>
            <a:t> </a:t>
          </a:r>
        </a:p>
        <a:p>
          <a:pPr marL="0" lvl="0" indent="0" algn="ctr" defTabSz="977900">
            <a:lnSpc>
              <a:spcPct val="90000"/>
            </a:lnSpc>
            <a:spcBef>
              <a:spcPct val="0"/>
            </a:spcBef>
            <a:spcAft>
              <a:spcPct val="35000"/>
            </a:spcAft>
            <a:buNone/>
          </a:pPr>
          <a:r>
            <a:rPr lang="en-US" sz="2200" kern="1200" dirty="0"/>
            <a:t>Full Implementation of Revised Rubrics</a:t>
          </a:r>
        </a:p>
      </dsp:txBody>
      <dsp:txXfrm>
        <a:off x="7626621" y="1731407"/>
        <a:ext cx="2174371"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E92BF-067F-4EDB-9BE4-6757634D41CD}">
      <dsp:nvSpPr>
        <dsp:cNvPr id="0" name=""/>
        <dsp:cNvSpPr/>
      </dsp:nvSpPr>
      <dsp:spPr>
        <a:xfrm>
          <a:off x="0" y="0"/>
          <a:ext cx="10515600" cy="195810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EBFDE-CD83-475A-B2BA-49E34BB6C624}">
      <dsp:nvSpPr>
        <dsp:cNvPr id="0" name=""/>
        <dsp:cNvSpPr/>
      </dsp:nvSpPr>
      <dsp:spPr>
        <a:xfrm>
          <a:off x="315468" y="261080"/>
          <a:ext cx="3088957" cy="1435941"/>
        </a:xfrm>
        <a:prstGeom prst="roundRect">
          <a:avLst>
            <a:gd name="adj" fmla="val 10000"/>
          </a:avLst>
        </a:prstGeom>
        <a:blipFill>
          <a:blip xmlns:r="http://schemas.openxmlformats.org/officeDocument/2006/relationships" r:embed="rId1"/>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4DCAB-E548-403B-83FF-BAAE75C9B619}">
      <dsp:nvSpPr>
        <dsp:cNvPr id="0" name=""/>
        <dsp:cNvSpPr/>
      </dsp:nvSpPr>
      <dsp:spPr>
        <a:xfrm rot="10800000">
          <a:off x="315468" y="1958102"/>
          <a:ext cx="3088957"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t>Pre-observation conference</a:t>
          </a:r>
        </a:p>
      </dsp:txBody>
      <dsp:txXfrm rot="10800000">
        <a:off x="389068" y="1958102"/>
        <a:ext cx="2941757" cy="2319635"/>
      </dsp:txXfrm>
    </dsp:sp>
    <dsp:sp modelId="{2DD5F8CD-01BA-4004-8A78-FD822346D73E}">
      <dsp:nvSpPr>
        <dsp:cNvPr id="0" name=""/>
        <dsp:cNvSpPr/>
      </dsp:nvSpPr>
      <dsp:spPr>
        <a:xfrm>
          <a:off x="3713321" y="261080"/>
          <a:ext cx="3088957" cy="1435941"/>
        </a:xfrm>
        <a:prstGeom prst="roundRect">
          <a:avLst>
            <a:gd name="adj" fmla="val 10000"/>
          </a:avLst>
        </a:prstGeom>
        <a:blipFill>
          <a:blip xmlns:r="http://schemas.openxmlformats.org/officeDocument/2006/relationships" r:embed="rId2"/>
          <a:srcRect/>
          <a:stretch>
            <a:fillRect t="-22000" b="-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582BB-9A05-4FDB-AE57-15F6F80C0D75}">
      <dsp:nvSpPr>
        <dsp:cNvPr id="0" name=""/>
        <dsp:cNvSpPr/>
      </dsp:nvSpPr>
      <dsp:spPr>
        <a:xfrm rot="10800000">
          <a:off x="3713321" y="1958102"/>
          <a:ext cx="3088957"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t>Observation </a:t>
          </a:r>
        </a:p>
      </dsp:txBody>
      <dsp:txXfrm rot="10800000">
        <a:off x="3786921" y="1958102"/>
        <a:ext cx="2941757" cy="2319635"/>
      </dsp:txXfrm>
    </dsp:sp>
    <dsp:sp modelId="{3F5BF140-5A1E-4942-A299-61AFF4A49A7F}">
      <dsp:nvSpPr>
        <dsp:cNvPr id="0" name=""/>
        <dsp:cNvSpPr/>
      </dsp:nvSpPr>
      <dsp:spPr>
        <a:xfrm>
          <a:off x="7111174" y="261080"/>
          <a:ext cx="3088957" cy="1435941"/>
        </a:xfrm>
        <a:prstGeom prst="roundRect">
          <a:avLst>
            <a:gd name="adj" fmla="val 10000"/>
          </a:avLst>
        </a:prstGeom>
        <a:blipFill>
          <a:blip xmlns:r="http://schemas.openxmlformats.org/officeDocument/2006/relationships" r:embed="rId3"/>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9D563-9727-4012-8AFC-14F733DCA591}">
      <dsp:nvSpPr>
        <dsp:cNvPr id="0" name=""/>
        <dsp:cNvSpPr/>
      </dsp:nvSpPr>
      <dsp:spPr>
        <a:xfrm rot="10800000">
          <a:off x="7111174" y="1958102"/>
          <a:ext cx="3088957" cy="239323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a:t>Post-observation conference</a:t>
          </a:r>
        </a:p>
      </dsp:txBody>
      <dsp:txXfrm rot="10800000">
        <a:off x="7184774" y="1958102"/>
        <a:ext cx="2941757" cy="23196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21-22%20Rubric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rive.google.com/file/d/1SAsZyEhIHFSv0M9SLFBBeQgQQuUAtmfY/vie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xXGhQcIu8rE&amp;list=PLh0gvWB_9LuWPfBbvUe2NXrjL4j73QHGG&amp;index=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knvlNldsjUU&amp;list=PLh0gvWB_9LuWPfBbvUe2NXrjL4j73QHGG&amp;index=2"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General%20Guidance%20-%2011.16.21.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Katie.Taylor@k12.wa.us" TargetMode="External"/><Relationship Id="rId5" Type="http://schemas.openxmlformats.org/officeDocument/2006/relationships/hyperlink" Target="mailto:Sue.Anderson@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a:t>
            </a:r>
            <a:r>
              <a:rPr lang="en-US" b="1">
                <a:solidFill>
                  <a:srgbClr val="40403D"/>
                </a:solidFill>
                <a:latin typeface="Quattrocento Sans"/>
                <a:ea typeface="Quattrocento Sans"/>
                <a:cs typeface="Quattrocento Sans"/>
                <a:sym typeface="Quattrocento Sans"/>
              </a:rPr>
              <a:t>Slides 1, 3-7 Introduction: 5 mins </a:t>
            </a:r>
          </a:p>
          <a:p>
            <a:pPr marL="0" indent="0"/>
            <a:endParaRPr lang="en-US" b="1">
              <a:solidFill>
                <a:srgbClr val="40403D"/>
              </a:solidFill>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This overview is intended for those who evaluate teachers as an invitation to consider how their role in evaluating a teacher’s student growth goal may change with the implementation of the revised rubrics. Each slide contains notes for facilitation in the notes section and links to any resources needed for engaging in the module.</a:t>
            </a:r>
          </a:p>
          <a:p>
            <a:pPr marL="0" indent="0"/>
            <a:endParaRPr lang="en-US" b="1" i="1">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It is recommended that facilitators follow the recommended activities and keep the content of the module as close to the original as possible.  Slides that are customizable have been noted in the facilitator notes and facilitators are welcome to add additional slides as needed. Facilitators are welcome to adjust the how the content is delivered but are asked not to change the content itself.</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Times provided are an estimate and can be adjusted at the facilitator’s discretion.</a:t>
            </a:r>
          </a:p>
          <a:p>
            <a:pPr marL="0" indent="0"/>
            <a:endParaRPr lang="en-US" b="1">
              <a:solidFill>
                <a:srgbClr val="40403D"/>
              </a:solidFill>
              <a:latin typeface="Quattrocento Sans"/>
              <a:ea typeface="Quattrocento Sans"/>
              <a:cs typeface="Quattrocento Sans"/>
              <a:sym typeface="Quattrocento Sans"/>
            </a:endParaRPr>
          </a:p>
          <a:p>
            <a:pPr marL="0" indent="0" defTabSz="931774">
              <a:defRPr/>
            </a:pPr>
            <a:r>
              <a:rPr lang="en-US" b="1" i="0">
                <a:latin typeface="Quattrocento Sans"/>
                <a:ea typeface="Quattrocento Sans"/>
                <a:cs typeface="Quattrocento Sans"/>
                <a:sym typeface="Quattrocento Sans"/>
              </a:rPr>
              <a:t>When </a:t>
            </a:r>
            <a:r>
              <a:rPr lang="en-US" b="1" i="1">
                <a:latin typeface="Quattrocento Sans"/>
                <a:ea typeface="Quattrocento Sans"/>
                <a:cs typeface="Quattrocento Sans"/>
                <a:sym typeface="Quattrocento Sans"/>
              </a:rPr>
              <a:t>italics</a:t>
            </a:r>
            <a:r>
              <a:rPr lang="en-US" b="1" i="0">
                <a:latin typeface="Quattrocento Sans"/>
                <a:ea typeface="Quattrocento Sans"/>
                <a:cs typeface="Quattrocento Sans"/>
                <a:sym typeface="Quattrocento Sans"/>
              </a:rPr>
              <a:t> are used, this indicates a script or language the facilitator might use for the content of that slide.</a:t>
            </a:r>
          </a:p>
          <a:p>
            <a:pPr marL="0" indent="0"/>
            <a:endParaRPr b="1">
              <a:solidFill>
                <a:srgbClr val="40403D"/>
              </a:solidFill>
              <a:latin typeface="Quattrocento Sans"/>
              <a:ea typeface="Quattrocento Sans"/>
              <a:cs typeface="Quattrocento Sans"/>
              <a:sym typeface="Quattrocento Sans"/>
            </a:endParaRPr>
          </a:p>
          <a:p>
            <a:pPr marL="0" indent="0">
              <a:buClr>
                <a:schemeClr val="dk1"/>
              </a:buClr>
            </a:pPr>
            <a:endParaRPr lang="en-US">
              <a:solidFill>
                <a:srgbClr val="40403D"/>
              </a:solidFill>
              <a:latin typeface="Quattrocento Sans"/>
            </a:endParaRPr>
          </a:p>
          <a:p>
            <a:pPr marL="0" indent="0"/>
            <a:endParaRPr/>
          </a:p>
        </p:txBody>
      </p:sp>
      <p:sp>
        <p:nvSpPr>
          <p:cNvPr id="374" name="Google Shape;374;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Possible Talking Point:</a:t>
            </a:r>
          </a:p>
          <a:p>
            <a:pPr marL="174708" indent="-174708">
              <a:buFont typeface="Arial" panose="020B0604020202020204" pitchFamily="34" charset="0"/>
              <a:buChar char="•"/>
            </a:pPr>
            <a:r>
              <a:rPr lang="en-US">
                <a:latin typeface="Quattrocento Sans"/>
                <a:ea typeface="Quattrocento Sans"/>
                <a:cs typeface="Quattrocento Sans"/>
                <a:sym typeface="Quattrocento Sans"/>
              </a:rPr>
              <a:t>Optional Activity: Reflection – </a:t>
            </a:r>
            <a:r>
              <a:rPr lang="en-US" i="1">
                <a:latin typeface="Quattrocento Sans"/>
                <a:ea typeface="Quattrocento Sans"/>
                <a:cs typeface="Quattrocento Sans"/>
                <a:sym typeface="Quattrocento Sans"/>
              </a:rPr>
              <a:t>How does/doesn’t our current evaluation processes, including student growth, align with these guiding principles?  </a:t>
            </a:r>
          </a:p>
          <a:p>
            <a:pPr marL="174708" indent="-174708">
              <a:buFont typeface="Arial" panose="020B0604020202020204" pitchFamily="34" charset="0"/>
              <a:buChar char="•"/>
            </a:pPr>
            <a:r>
              <a:rPr lang="en-US">
                <a:latin typeface="Quattrocento Sans"/>
                <a:ea typeface="Quattrocento Sans"/>
                <a:cs typeface="Quattrocento Sans"/>
                <a:sym typeface="Quattrocento Sans"/>
              </a:rPr>
              <a:t>Discussion in small groups </a:t>
            </a:r>
          </a:p>
          <a:p>
            <a:pPr marL="174708" indent="-174708">
              <a:buFont typeface="Arial" panose="020B0604020202020204" pitchFamily="34" charset="0"/>
              <a:buChar char="•"/>
            </a:pPr>
            <a:r>
              <a:rPr lang="en-US">
                <a:latin typeface="Quattrocento Sans"/>
                <a:ea typeface="Quattrocento Sans"/>
                <a:cs typeface="Quattrocento Sans"/>
                <a:sym typeface="Quattrocento Sans"/>
              </a:rPr>
              <a:t>Whole group debrief</a:t>
            </a: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57" name="Google Shape;457;p1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What is the Same? What is Different?: Slides 11-12, 35-40 minutes</a:t>
            </a:r>
            <a:endParaRPr b="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defTabSz="931774">
              <a:defRPr/>
            </a:pPr>
            <a:r>
              <a:rPr lang="en-US" b="1">
                <a:latin typeface="Quattrocento Sans"/>
                <a:ea typeface="Quattrocento Sans"/>
                <a:cs typeface="Quattrocento Sans"/>
                <a:sym typeface="Quattrocento Sans"/>
              </a:rPr>
              <a:t>Facilitator talking points:</a:t>
            </a:r>
          </a:p>
          <a:p>
            <a:pPr marL="0" indent="0"/>
            <a:r>
              <a:rPr lang="en-US" i="1">
                <a:latin typeface="Quattrocento Sans"/>
                <a:ea typeface="Quattrocento Sans"/>
                <a:cs typeface="Quattrocento Sans"/>
                <a:sym typeface="Quattrocento Sans"/>
              </a:rPr>
              <a:t>In a bit, you will be reading a guidance document that goes into more detail about what is and is not changing in the process. For now, know that we are still operating under the same RCW (28A.405.100) that requires student growth, as defined as the change in student achievement between two points in time, play a significant role in the evaluation of teachers and principals in at least three criteria. </a:t>
            </a:r>
            <a:endParaRPr>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p:txBody>
      </p:sp>
      <p:sp>
        <p:nvSpPr>
          <p:cNvPr id="475" name="Google Shape;475;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(20 mins)</a:t>
            </a:r>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Student Growth Goal Rubric - </a:t>
            </a:r>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https://www.k12.wa.us/sites/default/files/public/tpep/studentgrowth/Student%20Growth%20-%2021-22%20Rubrics.pdf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Critical Attributes Activity</a:t>
            </a:r>
            <a:r>
              <a:rPr lang="en-US">
                <a:latin typeface="Quattrocento Sans"/>
                <a:ea typeface="Quattrocento Sans"/>
                <a:cs typeface="Quattrocento Sans"/>
                <a:sym typeface="Quattrocento Sans"/>
              </a:rPr>
              <a:t> – Provide the first page of the rubric for participants to read and reflect on these questions: 8 minutes</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How do these critical attributes relate to student growth goals you have made in the past?  </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What adjustments would you have to make to student growth goals to incorporate the critical attributes?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Provide time for participants to process with each other.  (Depending on the size of your group, you can have breakout rooms or whole group) 10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Summarizing points: </a:t>
            </a:r>
            <a:r>
              <a:rPr lang="en-US" i="1">
                <a:latin typeface="Quattrocento Sans"/>
                <a:ea typeface="Quattrocento Sans"/>
                <a:cs typeface="Quattrocento Sans"/>
                <a:sym typeface="Quattrocento Sans"/>
              </a:rPr>
              <a:t>The revised SGGs emphasize learning, growth and reflection for both students and teachers. There is an increased expectation to know individual students and their cultural, academic, and social/emotional assets, and to personalize instruction using student “voice and choice” to promote growth in each and every student</a:t>
            </a:r>
            <a:r>
              <a:rPr lang="en-US">
                <a:latin typeface="Quattrocento Sans"/>
                <a:ea typeface="Quattrocento Sans"/>
                <a:cs typeface="Quattrocento Sans"/>
                <a:sym typeface="Quattrocento Sans"/>
              </a:rPr>
              <a:t>.  2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For the next activity, please select either Slides 14 &amp; 15 – Mark’s videos or Slide 16:  Review the rubric activity.  </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fd870695b9_2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fd870695b9_2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Questions for Learning Focused Conversations:  </a:t>
            </a:r>
            <a:r>
              <a:rPr lang="en-US" b="1">
                <a:solidFill>
                  <a:srgbClr val="FF0000"/>
                </a:solidFill>
                <a:latin typeface="Quattrocento Sans"/>
                <a:ea typeface="Quattrocento Sans"/>
                <a:cs typeface="Quattrocento Sans"/>
                <a:sym typeface="Quattrocento Sans"/>
              </a:rPr>
              <a:t>Slides 13-17, 35-40 mins</a:t>
            </a:r>
            <a:endParaRPr b="1">
              <a:solidFill>
                <a:srgbClr val="FF0000"/>
              </a:solidFill>
              <a:latin typeface="Quattrocento Sans"/>
              <a:ea typeface="Quattrocento Sans"/>
              <a:cs typeface="Quattrocento Sans"/>
              <a:sym typeface="Quattrocento Sans"/>
            </a:endParaRPr>
          </a:p>
          <a:p>
            <a:pPr marL="0" indent="0">
              <a:buClr>
                <a:schemeClr val="dk1"/>
              </a:buClr>
              <a:buSzPts val="1100"/>
            </a:pPr>
            <a:endParaRPr lang="en-US">
              <a:solidFill>
                <a:srgbClr val="FF0000"/>
              </a:solidFill>
              <a:latin typeface="Quattrocento Sans"/>
              <a:ea typeface="Quattrocento Sans"/>
              <a:cs typeface="Quattrocento Sans"/>
              <a:sym typeface="Quattrocento Sans"/>
            </a:endParaRPr>
          </a:p>
          <a:p>
            <a:pPr marL="0" indent="0" defTabSz="931774">
              <a:buClr>
                <a:schemeClr val="dk1"/>
              </a:buClr>
              <a:buSzPts val="1100"/>
              <a:defRPr/>
            </a:pPr>
            <a:r>
              <a:rPr lang="en-US" b="1">
                <a:latin typeface="Quattrocento Sans"/>
                <a:ea typeface="Quattrocento Sans"/>
                <a:cs typeface="Quattrocento Sans"/>
                <a:sym typeface="Quattrocento Sans"/>
              </a:rPr>
              <a:t>Facilitator talking points:</a:t>
            </a: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i="1">
                <a:solidFill>
                  <a:srgbClr val="40403D"/>
                </a:solidFill>
                <a:latin typeface="Quattrocento Sans"/>
                <a:ea typeface="Quattrocento Sans"/>
                <a:cs typeface="Quattrocento Sans"/>
                <a:sym typeface="Quattrocento Sans"/>
              </a:rPr>
              <a:t>Conversations will be critical to the success of the revised student growth goal process. In the next few slides, we’ll examine ways to use questioning to invite teacher reflection. It is through teacher reflection that many of the Critical Attributes will be most evident. We will briefly touch on these strategies for developing questions that invite thinking in the next few slides. </a:t>
            </a:r>
          </a:p>
          <a:p>
            <a:pPr marL="0" indent="0">
              <a:buClr>
                <a:schemeClr val="dk1"/>
              </a:buClr>
              <a:buSzPts val="1100"/>
            </a:pPr>
            <a:endParaRPr lang="en-US" i="1">
              <a:solidFill>
                <a:srgbClr val="40403D"/>
              </a:solidFill>
              <a:latin typeface="Quattrocento Sans"/>
              <a:ea typeface="Quattrocento Sans"/>
              <a:cs typeface="Quattrocento Sans"/>
              <a:sym typeface="Quattrocento Sans"/>
            </a:endParaRPr>
          </a:p>
          <a:p>
            <a:pPr marL="0" indent="0">
              <a:buClr>
                <a:schemeClr val="dk1"/>
              </a:buClr>
              <a:buSzPts val="1100"/>
            </a:pPr>
            <a:r>
              <a:rPr lang="en-US" b="1" i="0">
                <a:solidFill>
                  <a:srgbClr val="40403D"/>
                </a:solidFill>
                <a:latin typeface="Quattrocento Sans"/>
                <a:ea typeface="Quattrocento Sans"/>
                <a:cs typeface="Quattrocento Sans"/>
                <a:sym typeface="Quattrocento Sans"/>
              </a:rPr>
              <a:t>Consider providing the information for additional resources listed below</a:t>
            </a: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a:p>
            <a:pPr marL="0" indent="0"/>
            <a:r>
              <a:rPr lang="en-US" u="sng">
                <a:latin typeface="Quattrocento Sans"/>
                <a:ea typeface="Quattrocento Sans"/>
                <a:cs typeface="Quattrocento Sans"/>
                <a:sym typeface="Quattrocento Sans"/>
              </a:rPr>
              <a:t>Additional resources: </a:t>
            </a:r>
            <a:endParaRPr u="sng">
              <a:latin typeface="Quattrocento Sans"/>
              <a:ea typeface="Quattrocento Sans"/>
              <a:cs typeface="Quattrocento Sans"/>
              <a:sym typeface="Quattrocento Sans"/>
            </a:endParaRPr>
          </a:p>
          <a:p>
            <a:pPr marL="0" indent="0">
              <a:lnSpc>
                <a:spcPct val="110000"/>
              </a:lnSpc>
            </a:pPr>
            <a:r>
              <a:rPr lang="en-US">
                <a:solidFill>
                  <a:srgbClr val="455B64"/>
                </a:solidFill>
                <a:highlight>
                  <a:srgbClr val="FFFFFF"/>
                </a:highlight>
                <a:latin typeface="Quattrocento Sans"/>
                <a:ea typeface="Quattrocento Sans"/>
                <a:cs typeface="Quattrocento Sans"/>
                <a:sym typeface="Quattrocento Sans"/>
              </a:rPr>
              <a:t>Mentoring Matters: A Practical Guide to Learning-Focused Relationships, 3rd Editio</a:t>
            </a:r>
            <a:r>
              <a:rPr lang="en-US">
                <a:solidFill>
                  <a:srgbClr val="455B64"/>
                </a:solidFill>
                <a:highlight>
                  <a:srgbClr val="FFFFFF"/>
                </a:highlight>
                <a:latin typeface="Quattrocento Sans"/>
                <a:ea typeface="Arial"/>
                <a:cs typeface="Arial"/>
                <a:sym typeface="Arial"/>
              </a:rPr>
              <a:t>n, by Laura Lipton &amp; Bruce Wellman</a:t>
            </a:r>
            <a:endParaRPr>
              <a:latin typeface="Quattrocento Sans"/>
              <a:ea typeface="Quattrocento Sans"/>
              <a:cs typeface="Quattrocento Sans"/>
              <a:sym typeface="Quattrocento Sans"/>
            </a:endParaRPr>
          </a:p>
          <a:p>
            <a:pPr marL="0" indent="0">
              <a:spcBef>
                <a:spcPts val="611"/>
              </a:spcBef>
            </a:pPr>
            <a:r>
              <a:rPr lang="en-US">
                <a:latin typeface="Quattrocento Sans"/>
                <a:ea typeface="Quattrocento Sans"/>
                <a:cs typeface="Quattrocento Sans"/>
                <a:sym typeface="Quattrocento Sans"/>
              </a:rPr>
              <a:t>Learning - Focused Supervision: Developing Professional Expertise in Standards Driven Systems by Laura Lipton </a:t>
            </a:r>
            <a:r>
              <a:rPr lang="en-US" err="1">
                <a:latin typeface="Quattrocento Sans"/>
                <a:ea typeface="Quattrocento Sans"/>
                <a:cs typeface="Quattrocento Sans"/>
                <a:sym typeface="Quattrocento Sans"/>
              </a:rPr>
              <a:t>Ed.D</a:t>
            </a:r>
            <a:r>
              <a:rPr lang="en-US">
                <a:latin typeface="Quattrocento Sans"/>
                <a:ea typeface="Quattrocento Sans"/>
                <a:cs typeface="Quattrocento Sans"/>
                <a:sym typeface="Quattrocento Sans"/>
              </a:rPr>
              <a:t> and Bruce Wellman </a:t>
            </a:r>
            <a:r>
              <a:rPr lang="en-US" err="1">
                <a:latin typeface="Quattrocento Sans"/>
                <a:ea typeface="Quattrocento Sans"/>
                <a:cs typeface="Quattrocento Sans"/>
                <a:sym typeface="Quattrocento Sans"/>
              </a:rPr>
              <a:t>M.Ed</a:t>
            </a:r>
            <a:r>
              <a:rPr lang="en-US">
                <a:latin typeface="Quattrocento Sans"/>
                <a:ea typeface="Quattrocento Sans"/>
                <a:cs typeface="Quattrocento Sans"/>
                <a:sym typeface="Quattrocento Sans"/>
              </a:rPr>
              <a:t> -</a:t>
            </a:r>
            <a:r>
              <a:rPr lang="en-US" u="sng">
                <a:solidFill>
                  <a:schemeClr val="hlink"/>
                </a:solidFill>
                <a:latin typeface="Quattrocento Sans"/>
                <a:ea typeface="Quattrocento Sans"/>
                <a:cs typeface="Quattrocento Sans"/>
                <a:sym typeface="Quattrocento Sans"/>
                <a:hlinkClick r:id="rId3"/>
              </a:rPr>
              <a:t> Planning Template</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For a list of local Learning Focused Supervision professional development trainers, please contact: tpep@k12.wa.us</a:t>
            </a: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91" name="Google Shape;491;gfd870695b9_2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Quattrocento Sans"/>
              </a:rPr>
              <a:t>Facilitation Notes:</a:t>
            </a:r>
          </a:p>
          <a:p>
            <a:pPr>
              <a:buFont typeface="Arial" panose="020B0604020202020204" pitchFamily="34" charset="0"/>
              <a:buChar char="•"/>
            </a:pPr>
            <a:r>
              <a:rPr lang="en-US">
                <a:latin typeface="Quattrocento Sans"/>
              </a:rPr>
              <a:t>For the next few slides, give participants a chance to read the slide and consider the information.</a:t>
            </a:r>
          </a:p>
          <a:p>
            <a:pPr>
              <a:buFont typeface="Arial" panose="020B0604020202020204" pitchFamily="34" charset="0"/>
              <a:buChar char="•"/>
            </a:pPr>
            <a:r>
              <a:rPr lang="en-US">
                <a:latin typeface="Quattrocento Sans"/>
              </a:rPr>
              <a:t>Optional engagement activities could include partner-talk about the questions, or practice creating a question related to one of the Critical Attributes.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3335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Quattrocento Sans"/>
              </a:rPr>
              <a:t>Facilitation Notes:</a:t>
            </a:r>
          </a:p>
          <a:p>
            <a:pPr>
              <a:buFont typeface="Arial" panose="020B0604020202020204" pitchFamily="34" charset="0"/>
              <a:buChar char="•"/>
            </a:pPr>
            <a:r>
              <a:rPr lang="en-US">
                <a:latin typeface="Quattrocento Sans"/>
              </a:rPr>
              <a:t>For the next few slides, give participants a chance to read the slide and consider the information.</a:t>
            </a:r>
          </a:p>
          <a:p>
            <a:pPr>
              <a:buFont typeface="Arial" panose="020B0604020202020204" pitchFamily="34" charset="0"/>
              <a:buChar char="•"/>
            </a:pPr>
            <a:r>
              <a:rPr lang="en-US">
                <a:latin typeface="Quattrocento Sans"/>
              </a:rPr>
              <a:t>Optional engagement activities could include partner-talk about the questions, or practice creating a question related to one of the Critical Attributes.</a:t>
            </a:r>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06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Quattrocento Sans"/>
              </a:rPr>
              <a:t>Facilitation Notes:</a:t>
            </a:r>
          </a:p>
          <a:p>
            <a:r>
              <a:rPr lang="en-US" b="0">
                <a:latin typeface="Quattrocento Sans"/>
              </a:rPr>
              <a:t>It is difficult to convey “approachable voice” just from description in the slide (which is why we haven’t included an example). Consider modeling this for the participants. </a:t>
            </a:r>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695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Possible Talking Points:</a:t>
            </a:r>
          </a:p>
          <a:p>
            <a:pPr marL="0" indent="0"/>
            <a:r>
              <a:rPr lang="en-US" i="1">
                <a:latin typeface="Quattrocento Sans"/>
                <a:ea typeface="Quattrocento Sans"/>
                <a:cs typeface="Quattrocento Sans"/>
                <a:sym typeface="Quattrocento Sans"/>
              </a:rPr>
              <a:t>This is an opportunity to create some ‘back pocket’ questions that you can have at the ready as you engage teachers in the student growth process. </a:t>
            </a:r>
          </a:p>
          <a:p>
            <a:pPr marL="0" indent="0"/>
            <a:endParaRPr lang="en-US">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Instructions: </a:t>
            </a:r>
          </a:p>
          <a:p>
            <a:pPr marL="174708" indent="-174708">
              <a:buFont typeface="Arial" panose="020B0604020202020204" pitchFamily="34" charset="0"/>
              <a:buChar char="•"/>
            </a:pPr>
            <a:r>
              <a:rPr lang="en-US">
                <a:latin typeface="Quattrocento Sans"/>
                <a:ea typeface="Quattrocento Sans"/>
                <a:cs typeface="Quattrocento Sans"/>
                <a:sym typeface="Quattrocento Sans"/>
              </a:rPr>
              <a:t>Before participants engage, consider creating an electronic platform (e.g. Padlet, Google Slide, </a:t>
            </a:r>
            <a:r>
              <a:rPr lang="en-US" err="1">
                <a:latin typeface="Quattrocento Sans"/>
                <a:ea typeface="Quattrocento Sans"/>
                <a:cs typeface="Quattrocento Sans"/>
                <a:sym typeface="Quattrocento Sans"/>
              </a:rPr>
              <a:t>Jamboard</a:t>
            </a:r>
            <a:r>
              <a:rPr lang="en-US">
                <a:latin typeface="Quattrocento Sans"/>
                <a:ea typeface="Quattrocento Sans"/>
                <a:cs typeface="Quattrocento Sans"/>
                <a:sym typeface="Quattrocento Sans"/>
              </a:rPr>
              <a:t>, Whiteboard, </a:t>
            </a:r>
            <a:r>
              <a:rPr lang="en-US" err="1">
                <a:latin typeface="Quattrocento Sans"/>
                <a:ea typeface="Quattrocento Sans"/>
                <a:cs typeface="Quattrocento Sans"/>
                <a:sym typeface="Quattrocento Sans"/>
              </a:rPr>
              <a:t>etc</a:t>
            </a:r>
            <a:r>
              <a:rPr lang="en-US">
                <a:latin typeface="Quattrocento Sans"/>
                <a:ea typeface="Quattrocento Sans"/>
                <a:cs typeface="Quattrocento Sans"/>
                <a:sym typeface="Quattrocento Sans"/>
              </a:rPr>
              <a:t>) to collect/compile their questions.</a:t>
            </a:r>
          </a:p>
          <a:p>
            <a:pPr marL="174708" indent="-174708">
              <a:buFont typeface="Arial" panose="020B0604020202020204" pitchFamily="34" charset="0"/>
              <a:buChar char="•"/>
            </a:pPr>
            <a:r>
              <a:rPr lang="en-US">
                <a:latin typeface="Quattrocento Sans"/>
                <a:ea typeface="Quattrocento Sans"/>
                <a:cs typeface="Quattrocento Sans"/>
                <a:sym typeface="Quattrocento Sans"/>
              </a:rPr>
              <a:t>Assign each person to a group</a:t>
            </a:r>
          </a:p>
          <a:p>
            <a:pPr marL="174708" indent="-174708">
              <a:buFont typeface="Arial" panose="020B0604020202020204" pitchFamily="34" charset="0"/>
              <a:buChar char="•"/>
            </a:pPr>
            <a:r>
              <a:rPr lang="en-US">
                <a:latin typeface="Quattrocento Sans"/>
                <a:ea typeface="Quattrocento Sans"/>
                <a:cs typeface="Quattrocento Sans"/>
                <a:sym typeface="Quattrocento Sans"/>
              </a:rPr>
              <a:t>Once in groups, participants select either 6.1 or 6.2 as the focus for your practice today. </a:t>
            </a:r>
          </a:p>
          <a:p>
            <a:pPr marL="640594" lvl="1" indent="-174708">
              <a:buFont typeface="Courier New" panose="02070309020205020404" pitchFamily="49" charset="0"/>
              <a:buChar char="o"/>
            </a:pPr>
            <a:r>
              <a:rPr lang="en-US">
                <a:latin typeface="Quattrocento Sans"/>
                <a:ea typeface="Quattrocento Sans"/>
                <a:cs typeface="Quattrocento Sans"/>
                <a:sym typeface="Quattrocento Sans"/>
              </a:rPr>
              <a:t>Next, participants select a Critical Attribute to focus on.</a:t>
            </a:r>
          </a:p>
          <a:p>
            <a:pPr marL="640594" lvl="1" indent="-174708">
              <a:buFont typeface="Courier New" panose="02070309020205020404" pitchFamily="49" charset="0"/>
              <a:buChar char="o"/>
            </a:pPr>
            <a:r>
              <a:rPr lang="en-US">
                <a:latin typeface="Quattrocento Sans"/>
                <a:ea typeface="Quattrocento Sans"/>
                <a:cs typeface="Quattrocento Sans"/>
                <a:sym typeface="Quattrocento Sans"/>
              </a:rPr>
              <a:t>While in groups, participants should take some solo think time to prepare. </a:t>
            </a:r>
          </a:p>
          <a:p>
            <a:pPr marL="640594" lvl="1" indent="-174708">
              <a:buFont typeface="Courier New" panose="02070309020205020404" pitchFamily="49" charset="0"/>
              <a:buChar char="o"/>
            </a:pPr>
            <a:r>
              <a:rPr lang="en-US">
                <a:latin typeface="Quattrocento Sans"/>
                <a:ea typeface="Quattrocento Sans"/>
                <a:cs typeface="Quattrocento Sans"/>
                <a:sym typeface="Quattrocento Sans"/>
              </a:rPr>
              <a:t>Then, the group generates questions they might use with the teacher they have in mind and shares their questions in the platform provided.</a:t>
            </a:r>
          </a:p>
          <a:p>
            <a:pPr marL="174708" indent="-174708">
              <a:buFont typeface="Arial" panose="020B0604020202020204" pitchFamily="34" charset="0"/>
              <a:buChar char="•"/>
            </a:pPr>
            <a:r>
              <a:rPr lang="en-US">
                <a:latin typeface="Quattrocento Sans"/>
                <a:ea typeface="Quattrocento Sans"/>
                <a:cs typeface="Quattrocento Sans"/>
                <a:sym typeface="Quattrocento Sans"/>
              </a:rPr>
              <a:t>Provide participants with time to review each other’s questions and ‘steal’ any questions that they would live to take and put in their ‘back pocket’</a:t>
            </a:r>
          </a:p>
          <a:p>
            <a:pPr marL="0" indent="0"/>
            <a:endParaRPr lang="en-US">
              <a:latin typeface="Quattrocento Sans"/>
              <a:ea typeface="Quattrocento Sans"/>
              <a:cs typeface="Quattrocento Sans"/>
              <a:sym typeface="Quattrocento Sans"/>
            </a:endParaRPr>
          </a:p>
        </p:txBody>
      </p:sp>
      <p:sp>
        <p:nvSpPr>
          <p:cNvPr id="499" name="Google Shape;499;p1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a:latin typeface="Quattrocento Sans"/>
                <a:ea typeface="Quattrocento Sans"/>
                <a:cs typeface="Quattrocento Sans"/>
                <a:sym typeface="Quattrocento Sans"/>
              </a:rPr>
              <a:t>Optional  Extension Activity: Slide 18, 25-30 mins</a:t>
            </a:r>
            <a:endParaRPr b="1"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Watch video(s) and reflect on questions : Student Growth Goal Setting reflective conferences for 6.1.&amp; 6.2 using the revised rubrics </a:t>
            </a:r>
            <a:r>
              <a:rPr lang="en-US" dirty="0">
                <a:solidFill>
                  <a:srgbClr val="40403D"/>
                </a:solidFill>
                <a:latin typeface="Quattrocento Sans"/>
                <a:ea typeface="Quattrocento Sans"/>
                <a:cs typeface="Quattrocento Sans"/>
                <a:sym typeface="Quattrocento Sans"/>
              </a:rPr>
              <a:t>Choice of discussion activities - breakout rooms or whole group</a:t>
            </a:r>
            <a:endParaRPr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Resources:</a:t>
            </a:r>
            <a:endParaRPr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Video: Planning Conversation: (12:40 mins) </a:t>
            </a:r>
            <a:r>
              <a:rPr lang="en-US" dirty="0">
                <a:hlinkClick r:id="rId3"/>
              </a:rPr>
              <a:t>Planning Conversation - Student Growth Goals - YouTube</a:t>
            </a:r>
            <a:endParaRPr dirty="0">
              <a:latin typeface="Quattrocento Sans"/>
              <a:ea typeface="Quattrocento Sans"/>
              <a:cs typeface="Quattrocento Sans"/>
              <a:sym typeface="Quattrocento Sans"/>
            </a:endParaRPr>
          </a:p>
          <a:p>
            <a:pPr marL="0" indent="0"/>
            <a:r>
              <a:rPr lang="en-US" dirty="0">
                <a:latin typeface="Quattrocento Sans"/>
                <a:ea typeface="Quattrocento Sans"/>
                <a:cs typeface="Quattrocento Sans"/>
                <a:sym typeface="Quattrocento Sans"/>
              </a:rPr>
              <a:t>Video: Reflecting Conversation (17:43 </a:t>
            </a:r>
            <a:r>
              <a:rPr lang="en-US">
                <a:latin typeface="Quattrocento Sans"/>
                <a:ea typeface="Quattrocento Sans"/>
                <a:cs typeface="Quattrocento Sans"/>
                <a:sym typeface="Quattrocento Sans"/>
              </a:rPr>
              <a:t>mins) </a:t>
            </a:r>
            <a:r>
              <a:rPr lang="en-US">
                <a:hlinkClick r:id="rId4"/>
              </a:rPr>
              <a:t>Reflective Conversation - Student Growth Goals - YouTube</a:t>
            </a:r>
            <a:endParaRPr dirty="0">
              <a:latin typeface="Quattrocento Sans"/>
              <a:ea typeface="Quattrocento Sans"/>
              <a:cs typeface="Quattrocento Sans"/>
              <a:sym typeface="Quattrocento Sans"/>
            </a:endParaRPr>
          </a:p>
          <a:p>
            <a:pPr marL="465887" indent="-232943"/>
            <a:endParaRPr dirty="0">
              <a:latin typeface="Quattrocento Sans"/>
              <a:ea typeface="Quattrocento Sans"/>
              <a:cs typeface="Quattrocento Sans"/>
              <a:sym typeface="Quattrocento Sans"/>
            </a:endParaRPr>
          </a:p>
          <a:p>
            <a:pPr marL="465887" indent="-232943"/>
            <a:endParaRPr dirty="0">
              <a:latin typeface="Quattrocento Sans"/>
              <a:ea typeface="Quattrocento Sans"/>
              <a:cs typeface="Quattrocento Sans"/>
              <a:sym typeface="Quattrocento Sans"/>
            </a:endParaRPr>
          </a:p>
          <a:p>
            <a:pPr marL="465887" indent="-232943"/>
            <a:endParaRPr dirty="0">
              <a:latin typeface="Quattrocento Sans"/>
              <a:ea typeface="Quattrocento Sans"/>
              <a:cs typeface="Quattrocento Sans"/>
              <a:sym typeface="Quattrocento Sans"/>
            </a:endParaRPr>
          </a:p>
        </p:txBody>
      </p:sp>
      <p:sp>
        <p:nvSpPr>
          <p:cNvPr id="507" name="Google Shape;507;p1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 Optional (but encouraged!) Activity: 15-20 min</a:t>
            </a:r>
          </a:p>
          <a:p>
            <a:endParaRPr lang="en-US"/>
          </a:p>
          <a:p>
            <a:r>
              <a:rPr lang="en-US"/>
              <a:t>This is an </a:t>
            </a:r>
            <a:r>
              <a:rPr lang="en-US" b="1"/>
              <a:t>optional activity </a:t>
            </a:r>
            <a:r>
              <a:rPr lang="en-US"/>
              <a:t>and a valuable opportunity to begin to see how to have the revised SGG process can live inside the work an administrator is already doing as part of the evaluation process. Participants will need a copy of the revised Student Growth Goal rubrics and their instructional framework for this exercise.</a:t>
            </a:r>
          </a:p>
          <a:p>
            <a:endParaRPr lang="en-US"/>
          </a:p>
          <a:p>
            <a:r>
              <a:rPr lang="en-US"/>
              <a:t>Consider creating a way for participants to record their thinking and make their thinking visible to the rest of the group.</a:t>
            </a:r>
          </a:p>
          <a:p>
            <a:endParaRPr lang="en-US"/>
          </a:p>
          <a:p>
            <a:pPr>
              <a:buFont typeface="Arial" panose="020B0604020202020204" pitchFamily="34" charset="0"/>
              <a:buChar char="•"/>
            </a:pPr>
            <a:r>
              <a:rPr lang="en-US"/>
              <a:t>Break the group into small groups (or partners or trios) and assign one prompt/task to each group.</a:t>
            </a:r>
          </a:p>
          <a:p>
            <a:pPr>
              <a:buFont typeface="Arial" panose="020B0604020202020204" pitchFamily="34" charset="0"/>
              <a:buChar char="•"/>
            </a:pPr>
            <a:r>
              <a:rPr lang="en-US"/>
              <a:t>Create space for the small groups to share their thinking with the large group.</a:t>
            </a:r>
          </a:p>
          <a:p>
            <a:pPr>
              <a:buFont typeface="Arial" panose="020B0604020202020204" pitchFamily="34" charset="0"/>
              <a:buChar char="•"/>
            </a:pPr>
            <a:r>
              <a:rPr lang="en-US"/>
              <a:t>If you have administrators from different district, have them pair/group up by similar instructional framework.</a:t>
            </a:r>
          </a:p>
          <a:p>
            <a:endParaRPr lang="en-US"/>
          </a:p>
          <a:p>
            <a:r>
              <a:rPr lang="en-US" b="1"/>
              <a:t>Prompts:</a:t>
            </a:r>
          </a:p>
          <a:p>
            <a:r>
              <a:rPr lang="en-US" i="1"/>
              <a:t>What in the .1s for SGG AND your instructional framework could you capture in a pre-observation conference?</a:t>
            </a:r>
          </a:p>
          <a:p>
            <a:r>
              <a:rPr lang="en-US" i="1"/>
              <a:t>What in the .2s  for SGG AND your instructional framework could you capture during the observation?</a:t>
            </a:r>
          </a:p>
          <a:p>
            <a:r>
              <a:rPr lang="en-US" i="1"/>
              <a:t>What in the .2s for SGG AND your instructional framework could you capture during the post-observation conference?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186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bb0fade6c_16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fbb0fade6c_16_1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465887" indent="-232943"/>
            <a:r>
              <a:rPr lang="en-US" b="1">
                <a:latin typeface="Quattrocento Sans"/>
                <a:ea typeface="Quattrocento Sans"/>
                <a:cs typeface="Quattrocento Sans"/>
                <a:sym typeface="Quattrocento Sans"/>
              </a:rPr>
              <a:t>Facilitator Notes:</a:t>
            </a:r>
          </a:p>
          <a:p>
            <a:pPr marL="465887" indent="-232943"/>
            <a:r>
              <a:rPr lang="en-US">
                <a:latin typeface="Quattrocento Sans"/>
                <a:ea typeface="Quattrocento Sans"/>
                <a:cs typeface="Quattrocento Sans"/>
                <a:sym typeface="Quattrocento Sans"/>
              </a:rPr>
              <a:t>We have outlined the activities in this modules with time stamps so that you can review the sections within time frames that work for your staff.  Please note that the times are approximate and may need to be adjusted.</a:t>
            </a:r>
          </a:p>
          <a:p>
            <a:pPr marL="465887" indent="-232943"/>
            <a:endParaRPr lang="en-US">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The optional activities are labeled as “Optional” in the slide notes and in the chart on this slide.  This module can be broken up over several sessions.  </a:t>
            </a:r>
          </a:p>
          <a:p>
            <a:pPr marL="465887" indent="-232943"/>
            <a:endParaRPr lang="en-US">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Several of the slides in this module are also in Module 1 – Overview of Revised Student Growth Goals. If the participants have all received the first module, you may skip or skim over the slides that are repeated. You might also consider using them as an opportunity to review.</a:t>
            </a:r>
          </a:p>
          <a:p>
            <a:pPr marL="465887" indent="-232943"/>
            <a:r>
              <a:rPr lang="en-US">
                <a:latin typeface="Quattrocento Sans"/>
                <a:ea typeface="Quattrocento Sans"/>
                <a:cs typeface="Quattrocento Sans"/>
                <a:sym typeface="Quattrocento Sans"/>
              </a:rPr>
              <a:t>  </a:t>
            </a:r>
          </a:p>
        </p:txBody>
      </p:sp>
      <p:sp>
        <p:nvSpPr>
          <p:cNvPr id="382" name="Google Shape;382;gfbb0fade6c_16_15: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fbb0fade6c_16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fbb0fade6c_16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Closure: Guidance Considerations, 20 mins.</a:t>
            </a:r>
            <a:endParaRPr b="1">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https://www.k12.wa.us/sites/default/files/public/tpep/studentgrowth/Student%20Growth%20-%20General%20Guidance%20-%2011.16.21.pdf</a:t>
            </a:r>
            <a:endParaRPr>
              <a:latin typeface="Quattrocento Sans"/>
              <a:ea typeface="Quattrocento Sans"/>
              <a:cs typeface="Quattrocento Sans"/>
              <a:sym typeface="Quattrocento Sans"/>
            </a:endParaRP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b="1">
                <a:solidFill>
                  <a:srgbClr val="40403D"/>
                </a:solidFill>
                <a:latin typeface="Quattrocento Sans"/>
                <a:ea typeface="Quattrocento Sans"/>
                <a:cs typeface="Quattrocento Sans"/>
                <a:sym typeface="Quattrocento Sans"/>
              </a:rPr>
              <a:t>Facilitator Talking Points:</a:t>
            </a:r>
          </a:p>
          <a:p>
            <a:pPr marL="0" indent="0">
              <a:buClr>
                <a:schemeClr val="dk1"/>
              </a:buClr>
              <a:buSzPts val="1100"/>
            </a:pPr>
            <a:r>
              <a:rPr lang="en-US" i="1">
                <a:solidFill>
                  <a:srgbClr val="40403D"/>
                </a:solidFill>
                <a:latin typeface="Quattrocento Sans"/>
                <a:ea typeface="Quattrocento Sans"/>
                <a:cs typeface="Quattrocento Sans"/>
                <a:sym typeface="Quattrocento Sans"/>
              </a:rPr>
              <a:t>Implementing the revised Student Growth Goal rubric may provide the opportunity for changing some established practices with student growth specifically and TPEP in general.  The considerations listed on this slide are just a few ideas of what may come up for you as you think about implementing the revised Student Growth Goal rubrics. This includes reflecting on what are often the </a:t>
            </a:r>
            <a:r>
              <a:rPr lang="en-US" b="1" i="1">
                <a:solidFill>
                  <a:srgbClr val="40403D"/>
                </a:solidFill>
                <a:latin typeface="Quattrocento Sans"/>
                <a:ea typeface="Quattrocento Sans"/>
                <a:cs typeface="Quattrocento Sans"/>
                <a:sym typeface="Quattrocento Sans"/>
              </a:rPr>
              <a:t>‘elephants in the room’ – time and prior practice. </a:t>
            </a:r>
          </a:p>
          <a:p>
            <a:pPr marL="0" indent="0">
              <a:buClr>
                <a:schemeClr val="dk1"/>
              </a:buClr>
              <a:buSzPts val="1100"/>
            </a:pPr>
            <a:endParaRPr lang="en-US" i="1">
              <a:solidFill>
                <a:srgbClr val="40403D"/>
              </a:solidFill>
              <a:latin typeface="Quattrocento Sans"/>
              <a:ea typeface="Quattrocento Sans"/>
              <a:cs typeface="Quattrocento Sans"/>
              <a:sym typeface="Quattrocento Sans"/>
            </a:endParaRPr>
          </a:p>
          <a:p>
            <a:pPr marL="0" indent="0">
              <a:buClr>
                <a:schemeClr val="dk1"/>
              </a:buClr>
              <a:buSzPts val="1100"/>
            </a:pPr>
            <a:r>
              <a:rPr lang="en-US" i="1">
                <a:solidFill>
                  <a:srgbClr val="40403D"/>
                </a:solidFill>
                <a:latin typeface="Quattrocento Sans"/>
                <a:ea typeface="Quattrocento Sans"/>
                <a:cs typeface="Quattrocento Sans"/>
                <a:sym typeface="Quattrocento Sans"/>
              </a:rPr>
              <a:t>The guidance document offers considerations for implementation. After reaching the general guidance by the role that best suits the work you do, reflect on what came up for you as far as the considerations listed in the guidance, or others that may have occurred to you. </a:t>
            </a: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b="1">
                <a:solidFill>
                  <a:srgbClr val="40403D"/>
                </a:solidFill>
                <a:latin typeface="Quattrocento Sans"/>
                <a:ea typeface="Quattrocento Sans"/>
                <a:cs typeface="Quattrocento Sans"/>
                <a:sym typeface="Quattrocento Sans"/>
              </a:rPr>
              <a:t>Activity</a:t>
            </a:r>
            <a:r>
              <a:rPr lang="en-US">
                <a:solidFill>
                  <a:srgbClr val="40403D"/>
                </a:solidFill>
                <a:latin typeface="Quattrocento Sans"/>
                <a:ea typeface="Quattrocento Sans"/>
                <a:cs typeface="Quattrocento Sans"/>
                <a:sym typeface="Quattrocento Sans"/>
              </a:rPr>
              <a:t>: Read, Reflect &amp; Record</a:t>
            </a:r>
          </a:p>
          <a:p>
            <a:pPr marL="0" indent="0">
              <a:buClr>
                <a:schemeClr val="dk1"/>
              </a:buClr>
              <a:buSzPts val="1100"/>
            </a:pPr>
            <a:endParaRPr lang="en-US">
              <a:solidFill>
                <a:srgbClr val="40403D"/>
              </a:solidFill>
              <a:latin typeface="Quattrocento Sans"/>
              <a:ea typeface="Quattrocento Sans"/>
              <a:cs typeface="Quattrocento Sans"/>
              <a:sym typeface="Quattrocento Sans"/>
            </a:endParaRPr>
          </a:p>
          <a:p>
            <a:pPr marL="0" indent="0">
              <a:buClr>
                <a:schemeClr val="dk1"/>
              </a:buClr>
              <a:buSzPts val="1100"/>
            </a:pPr>
            <a:r>
              <a:rPr lang="en-US" b="1">
                <a:solidFill>
                  <a:srgbClr val="40403D"/>
                </a:solidFill>
                <a:latin typeface="Quattrocento Sans"/>
                <a:ea typeface="Quattrocento Sans"/>
                <a:cs typeface="Quattrocento Sans"/>
                <a:sym typeface="Quattrocento Sans"/>
              </a:rPr>
              <a:t>Facilitation notes:</a:t>
            </a:r>
          </a:p>
          <a:p>
            <a:pPr marL="0" indent="0">
              <a:buClr>
                <a:schemeClr val="dk1"/>
              </a:buClr>
              <a:buSzPts val="1100"/>
            </a:pPr>
            <a:r>
              <a:rPr lang="en-US">
                <a:solidFill>
                  <a:srgbClr val="40403D"/>
                </a:solidFill>
                <a:latin typeface="Quattrocento Sans"/>
                <a:ea typeface="Quattrocento Sans"/>
                <a:cs typeface="Quattrocento Sans"/>
                <a:sym typeface="Quattrocento Sans"/>
              </a:rPr>
              <a:t>Provide time for participants to read and reflect using the prompt on the slide.</a:t>
            </a:r>
          </a:p>
          <a:p>
            <a:pPr marL="0" indent="0">
              <a:buClr>
                <a:schemeClr val="dk1"/>
              </a:buClr>
              <a:buSzPts val="1100"/>
            </a:pPr>
            <a:r>
              <a:rPr lang="en-US">
                <a:solidFill>
                  <a:srgbClr val="40403D"/>
                </a:solidFill>
                <a:latin typeface="Quattrocento Sans"/>
                <a:ea typeface="Quattrocento Sans"/>
                <a:cs typeface="Quattrocento Sans"/>
                <a:sym typeface="Quattrocento Sans"/>
              </a:rPr>
              <a:t>Then have participants record and share (time-permitting) their ideas in an electronic platform </a:t>
            </a:r>
            <a:r>
              <a:rPr lang="en-US" err="1">
                <a:solidFill>
                  <a:srgbClr val="40403D"/>
                </a:solidFill>
                <a:latin typeface="Quattrocento Sans"/>
                <a:ea typeface="Quattrocento Sans"/>
                <a:cs typeface="Quattrocento Sans"/>
                <a:sym typeface="Quattrocento Sans"/>
              </a:rPr>
              <a:t>eg</a:t>
            </a:r>
            <a:r>
              <a:rPr lang="en-US">
                <a:solidFill>
                  <a:srgbClr val="40403D"/>
                </a:solidFill>
                <a:latin typeface="Quattrocento Sans"/>
                <a:ea typeface="Quattrocento Sans"/>
                <a:cs typeface="Quattrocento Sans"/>
                <a:sym typeface="Quattrocento Sans"/>
              </a:rPr>
              <a:t>, Padlet, Google Slide, </a:t>
            </a:r>
            <a:r>
              <a:rPr lang="en-US" err="1">
                <a:solidFill>
                  <a:srgbClr val="40403D"/>
                </a:solidFill>
                <a:latin typeface="Quattrocento Sans"/>
                <a:ea typeface="Quattrocento Sans"/>
                <a:cs typeface="Quattrocento Sans"/>
                <a:sym typeface="Quattrocento Sans"/>
              </a:rPr>
              <a:t>Jamboard</a:t>
            </a:r>
            <a:r>
              <a:rPr lang="en-US">
                <a:solidFill>
                  <a:srgbClr val="40403D"/>
                </a:solidFill>
                <a:latin typeface="Quattrocento Sans"/>
                <a:ea typeface="Quattrocento Sans"/>
                <a:cs typeface="Quattrocento Sans"/>
                <a:sym typeface="Quattrocento Sans"/>
              </a:rPr>
              <a:t>, Whiteboard on Zoom </a:t>
            </a:r>
            <a:r>
              <a:rPr lang="en-US" err="1">
                <a:solidFill>
                  <a:srgbClr val="40403D"/>
                </a:solidFill>
                <a:latin typeface="Quattrocento Sans"/>
                <a:ea typeface="Quattrocento Sans"/>
                <a:cs typeface="Quattrocento Sans"/>
                <a:sym typeface="Quattrocento Sans"/>
              </a:rPr>
              <a:t>etc</a:t>
            </a:r>
            <a:r>
              <a:rPr lang="en-US">
                <a:solidFill>
                  <a:srgbClr val="40403D"/>
                </a:solidFill>
                <a:latin typeface="Quattrocento Sans"/>
                <a:ea typeface="Quattrocento Sans"/>
                <a:cs typeface="Quattrocento Sans"/>
                <a:sym typeface="Quattrocento Sans"/>
              </a:rPr>
              <a:t>…</a:t>
            </a:r>
            <a:endParaRPr>
              <a:solidFill>
                <a:srgbClr val="40403D"/>
              </a:solidFill>
              <a:latin typeface="Quattrocento Sans"/>
              <a:ea typeface="Quattrocento Sans"/>
              <a:cs typeface="Quattrocento Sans"/>
              <a:sym typeface="Quattrocento Sans"/>
            </a:endParaRPr>
          </a:p>
          <a:p>
            <a:pPr marL="0" indent="0">
              <a:buSzPts val="1100"/>
            </a:pPr>
            <a:endParaRPr lang="en-US">
              <a:solidFill>
                <a:srgbClr val="40403D"/>
              </a:solidFill>
              <a:latin typeface="Quattrocento Sans"/>
              <a:ea typeface="Quattrocento Sans"/>
              <a:cs typeface="Quattrocento Sans"/>
            </a:endParaRPr>
          </a:p>
          <a:p>
            <a:pPr marL="0" indent="0">
              <a:buSzPts val="1100"/>
            </a:pPr>
            <a:r>
              <a:rPr lang="en-US" b="1">
                <a:solidFill>
                  <a:srgbClr val="40403D"/>
                </a:solidFill>
                <a:latin typeface="Quattrocento Sans"/>
                <a:ea typeface="Quattrocento Sans"/>
                <a:cs typeface="Quattrocento Sans"/>
              </a:rPr>
              <a:t>Facilitation consideration:</a:t>
            </a:r>
          </a:p>
          <a:p>
            <a:pPr marL="0" indent="0">
              <a:buSzPts val="1100"/>
            </a:pPr>
            <a:r>
              <a:rPr lang="en-US">
                <a:solidFill>
                  <a:srgbClr val="40403D"/>
                </a:solidFill>
                <a:latin typeface="Quattrocento Sans"/>
                <a:ea typeface="Quattrocento Sans"/>
                <a:cs typeface="Quattrocento Sans"/>
              </a:rPr>
              <a:t>Often there are policies in place in a district that may in practice work against the goal of having the evaluation processes be a natural harvest of the work of both the teacher and the evaluator. This exercise is an opportunity to surface those (without an expectation that they will be solved at this time) as a first step towards reflecting on and possibly changing past practices to implement the revised Student Growth Goal rubrics.</a:t>
            </a:r>
          </a:p>
          <a:p>
            <a:pPr marL="0" indent="0"/>
            <a:endParaRPr lang="en-US">
              <a:latin typeface="Quattrocento Sans"/>
              <a:ea typeface="Quattrocento Sans"/>
              <a:cs typeface="Quattrocento Sans"/>
            </a:endParaRPr>
          </a:p>
        </p:txBody>
      </p:sp>
      <p:sp>
        <p:nvSpPr>
          <p:cNvPr id="515" name="Google Shape;515;gfbb0fade6c_16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a:solidFill>
                  <a:srgbClr val="40403D"/>
                </a:solidFill>
                <a:latin typeface="Quattrocento Sans"/>
                <a:ea typeface="Quattrocento Sans"/>
                <a:cs typeface="Quattrocento Sans"/>
                <a:sym typeface="Quattrocento Sans"/>
              </a:rPr>
              <a:t>If helpful, please feel free to share:</a:t>
            </a:r>
          </a:p>
          <a:p>
            <a:pPr marL="174708" indent="-174708">
              <a:buClr>
                <a:schemeClr val="dk1"/>
              </a:buClr>
              <a:buFont typeface="Arial" panose="020B0604020202020204" pitchFamily="34" charset="0"/>
              <a:buChar char="•"/>
            </a:pPr>
            <a:r>
              <a:rPr lang="en-US">
                <a:solidFill>
                  <a:srgbClr val="40403D"/>
                </a:solidFill>
                <a:latin typeface="Quattrocento Sans"/>
                <a:ea typeface="Quattrocento Sans"/>
                <a:cs typeface="Quattrocento Sans"/>
                <a:sym typeface="Quattrocento Sans"/>
              </a:rPr>
              <a:t>TPEP website: </a:t>
            </a:r>
            <a:r>
              <a:rPr lang="en-US" u="sng">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https://www.k12.wa.us/educator-support/teacherprincipal-evaluation-program</a:t>
            </a:r>
            <a:endParaRPr lang="en-US">
              <a:solidFill>
                <a:srgbClr val="40403D"/>
              </a:solidFill>
              <a:latin typeface="Quattrocento Sans"/>
              <a:ea typeface="Quattrocento Sans"/>
              <a:cs typeface="Quattrocento Sans"/>
              <a:sym typeface="Quattrocento Sans"/>
            </a:endParaRPr>
          </a:p>
          <a:p>
            <a:pPr marL="174708" indent="-174708">
              <a:buClr>
                <a:schemeClr val="dk1"/>
              </a:buClr>
              <a:buFont typeface="Arial" panose="020B0604020202020204" pitchFamily="34" charset="0"/>
              <a:buChar char="•"/>
            </a:pPr>
            <a:r>
              <a:rPr lang="en-US">
                <a:solidFill>
                  <a:srgbClr val="40403D"/>
                </a:solidFill>
                <a:latin typeface="Quattrocento Sans"/>
                <a:ea typeface="Quattrocento Sans"/>
                <a:cs typeface="Quattrocento Sans"/>
                <a:sym typeface="Quattrocento Sans"/>
              </a:rPr>
              <a:t>Direct link to the Student Growth Goals page: </a:t>
            </a:r>
            <a:r>
              <a:rPr lang="en-US" u="sng">
                <a:solidFill>
                  <a:srgbClr val="68829E"/>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https://www.k12.wa.us/educator-support/teacherprincipal-evaluation-program/frameworks-and-student-growth/student-growth</a:t>
            </a:r>
            <a:endParaRPr lang="en-US">
              <a:solidFill>
                <a:srgbClr val="40403D"/>
              </a:solidFill>
              <a:latin typeface="Quattrocento Sans"/>
              <a:ea typeface="Quattrocento Sans"/>
              <a:cs typeface="Quattrocento Sans"/>
              <a:sym typeface="Quattrocento Sans"/>
            </a:endParaRPr>
          </a:p>
          <a:p>
            <a:pPr marL="174708" indent="-174708">
              <a:buClr>
                <a:schemeClr val="dk1"/>
              </a:buClr>
              <a:buFont typeface="Arial" panose="020B0604020202020204" pitchFamily="34" charset="0"/>
              <a:buChar char="•"/>
            </a:pPr>
            <a:r>
              <a:rPr lang="en-US">
                <a:solidFill>
                  <a:srgbClr val="40403D"/>
                </a:solidFill>
                <a:latin typeface="Quattrocento Sans"/>
                <a:ea typeface="Quattrocento Sans"/>
                <a:cs typeface="Quattrocento Sans"/>
                <a:sym typeface="Quattrocento Sans"/>
              </a:rPr>
              <a:t>Contact information for Sue Anderson, Director in the Educator Effectiveness Office: </a:t>
            </a:r>
            <a:r>
              <a:rPr lang="en-US" u="sng">
                <a:solidFill>
                  <a:srgbClr val="68829E"/>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Sue.Anderson@k12.wa.us</a:t>
            </a:r>
            <a:r>
              <a:rPr lang="en-US">
                <a:solidFill>
                  <a:srgbClr val="40403D"/>
                </a:solidFill>
                <a:latin typeface="Quattrocento Sans"/>
                <a:ea typeface="Quattrocento Sans"/>
                <a:cs typeface="Quattrocento Sans"/>
                <a:sym typeface="Quattrocento Sans"/>
              </a:rPr>
              <a:t>  and Katie Taylor, Associate Director in the Educator Effectiveness Office: </a:t>
            </a:r>
            <a:r>
              <a:rPr lang="en-US" u="sng">
                <a:solidFill>
                  <a:srgbClr val="68829E"/>
                </a:solid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Katie.Taylor@k12.wa.us</a:t>
            </a:r>
            <a:endParaRPr lang="en-US">
              <a:latin typeface="Quattrocento Sans"/>
              <a:ea typeface="Quattrocento Sans"/>
              <a:cs typeface="Quattrocento Sans"/>
              <a:sym typeface="Quattrocento Sans"/>
            </a:endParaRPr>
          </a:p>
        </p:txBody>
      </p:sp>
      <p:sp>
        <p:nvSpPr>
          <p:cNvPr id="522" name="Google Shape;522;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lnSpc>
                <a:spcPct val="115000"/>
              </a:lnSpc>
              <a:buClr>
                <a:schemeClr val="dk1"/>
              </a:buClr>
              <a:buSzPts val="1100"/>
            </a:pPr>
            <a:r>
              <a:rPr lang="en-US" b="1">
                <a:latin typeface="Quattrocento Sans"/>
                <a:ea typeface="Quattrocento Sans"/>
                <a:cs typeface="Quattrocento Sans"/>
                <a:sym typeface="Quattrocento Sans"/>
              </a:rPr>
              <a:t>IMPORTANT FACILITATION NOTE:</a:t>
            </a:r>
            <a:endParaRPr b="1">
              <a:latin typeface="Quattrocento Sans"/>
              <a:ea typeface="Quattrocento Sans"/>
              <a:cs typeface="Quattrocento Sans"/>
              <a:sym typeface="Quattrocento Sans"/>
            </a:endParaRPr>
          </a:p>
          <a:p>
            <a:pPr marL="0" indent="0">
              <a:lnSpc>
                <a:spcPct val="115000"/>
              </a:lnSpc>
              <a:buClr>
                <a:schemeClr val="dk1"/>
              </a:buClr>
              <a:buSzPts val="1100"/>
            </a:pPr>
            <a:r>
              <a:rPr lang="en-US">
                <a:latin typeface="Quattrocento Sans"/>
                <a:ea typeface="Quattrocento Sans"/>
                <a:cs typeface="Quattrocento Sans"/>
                <a:sym typeface="Quattrocento Sans"/>
              </a:rPr>
              <a:t>Providing a land acknowledgement is an opportunity to educate as well as to demonstrate honor and respect. It is offered with the goal of making the learning community a safe an inclusive space for all. The development of a land acknowledgement should be done in consultation and collaboration with local tribal communities. </a:t>
            </a:r>
            <a:r>
              <a:rPr lang="en-US" b="1">
                <a:latin typeface="Quattrocento Sans"/>
                <a:ea typeface="Quattrocento Sans"/>
                <a:cs typeface="Quattrocento Sans"/>
                <a:sym typeface="Quattrocento Sans"/>
              </a:rPr>
              <a:t>Please consult with your sponsoring organization or district about the established practice before including an acknowledgement in your delivery of this or any module.</a:t>
            </a:r>
          </a:p>
          <a:p>
            <a:pPr marL="0" indent="0">
              <a:lnSpc>
                <a:spcPct val="115000"/>
              </a:lnSpc>
              <a:buSzPts val="1100"/>
            </a:pPr>
            <a:endParaRPr>
              <a:latin typeface="Quattrocento Sans"/>
              <a:ea typeface="Quattrocento Sans"/>
              <a:cs typeface="Quattrocento Sans"/>
              <a:sym typeface="Quattrocento Sans"/>
            </a:endParaRPr>
          </a:p>
          <a:p>
            <a:pPr marL="0" indent="0">
              <a:lnSpc>
                <a:spcPct val="115000"/>
              </a:lnSpc>
              <a:buClr>
                <a:schemeClr val="dk1"/>
              </a:buClr>
              <a:buSzPts val="1100"/>
            </a:pPr>
            <a:r>
              <a:rPr lang="en-US">
                <a:latin typeface="Quattrocento Sans"/>
                <a:ea typeface="Quattrocento Sans"/>
                <a:cs typeface="Quattrocento Sans"/>
                <a:sym typeface="Quattrocento Sans"/>
              </a:rPr>
              <a:t>For your reference, here are some Land Acknowledgement resources:</a:t>
            </a:r>
            <a:endParaRPr>
              <a:latin typeface="Quattrocento Sans"/>
              <a:ea typeface="Quattrocento Sans"/>
              <a:cs typeface="Quattrocento Sans"/>
              <a:sym typeface="Quattrocento Sans"/>
            </a:endParaRPr>
          </a:p>
          <a:p>
            <a:pPr marL="0" indent="0"/>
            <a:endParaRPr lang="en-US">
              <a:latin typeface="Quattrocento Sans"/>
            </a:endParaRPr>
          </a:p>
          <a:p>
            <a:pPr marL="0" indent="0"/>
            <a:r>
              <a:rPr lang="en-US">
                <a:latin typeface="Quattrocento Sans"/>
                <a:ea typeface="Quattrocento Sans"/>
                <a:cs typeface="Quattrocento Sans"/>
                <a:sym typeface="Quattrocento Sans"/>
              </a:rPr>
              <a:t>Land Acknowledgement resources:  </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Text: 855-917-5263 with your zip code OR</a:t>
            </a:r>
            <a:endParaRPr>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Native-Land.ca | Our home on native land</a:t>
            </a:r>
            <a:endParaRPr lang="en-US" u="sng">
              <a:solidFill>
                <a:schemeClr val="hlink"/>
              </a:solidFill>
              <a:latin typeface="Quattrocento Sans"/>
              <a:ea typeface="Quattrocento Sans"/>
              <a:cs typeface="Quattrocento Sans"/>
              <a:sym typeface="Quattrocento Sans"/>
            </a:endParaRPr>
          </a:p>
          <a:p>
            <a:pPr marL="0" indent="0"/>
            <a:endParaRPr lang="en-US" u="sng">
              <a:solidFill>
                <a:schemeClr val="hlink"/>
              </a:solidFill>
              <a:latin typeface="Quattrocento Sans"/>
              <a:sym typeface="Quattrocento Sans"/>
            </a:endParaRPr>
          </a:p>
          <a:p>
            <a:pPr marL="0" indent="0"/>
            <a:r>
              <a:rPr lang="en-US" sz="1800" u="sng">
                <a:solidFill>
                  <a:srgbClr val="0563C1"/>
                </a:solidFill>
                <a:latin typeface="Quattrocento Sans"/>
              </a:rPr>
              <a:t>OSPI’s Office of Native Education: https://www.k12.wa.us/student-success/access-opportunity-education/native-education</a:t>
            </a:r>
            <a:endParaRPr lang="en-US" b="0" i="0">
              <a:solidFill>
                <a:srgbClr val="444444"/>
              </a:solidFill>
              <a:effectLst/>
              <a:latin typeface="Calibri" panose="020F0502020204030204" pitchFamily="34" charset="0"/>
            </a:endParaRPr>
          </a:p>
          <a:p>
            <a:pPr marL="0" indent="0"/>
            <a:endParaRPr b="1">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Example </a:t>
            </a:r>
            <a:r>
              <a:rPr lang="en-US" b="1" i="1">
                <a:latin typeface="Quattrocento Sans"/>
                <a:ea typeface="Quattrocento Sans"/>
                <a:cs typeface="Quattrocento Sans"/>
                <a:sym typeface="Quattrocento Sans"/>
              </a:rPr>
              <a:t>- I am coming to you from the sacred lands of the Spokane Confederated Tribes. </a:t>
            </a:r>
            <a:r>
              <a:rPr lang="en-US" i="1">
                <a:latin typeface="Quattrocento Sans"/>
                <a:ea typeface="Quattrocento Sans"/>
                <a:cs typeface="Quattrocento Sans"/>
                <a:sym typeface="Quattrocento Sans"/>
              </a:rPr>
              <a:t>  Acknowledgment is but a first step. </a:t>
            </a:r>
            <a:endParaRPr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It does not stand in for relationship and action, but can begin to point toward deeper possibilities for decolonizing relationships with people and place.</a:t>
            </a:r>
            <a:endParaRPr i="1">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p:txBody>
      </p:sp>
      <p:sp>
        <p:nvSpPr>
          <p:cNvPr id="391" name="Google Shape;391;p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solidFill>
                  <a:srgbClr val="000000"/>
                </a:solidFill>
                <a:latin typeface="Quattrocento Sans"/>
                <a:ea typeface="Quattrocento Sans"/>
                <a:cs typeface="Quattrocento Sans"/>
                <a:sym typeface="Quattrocento Sans"/>
              </a:rPr>
              <a:t>Facilitator talking point:</a:t>
            </a:r>
            <a:endParaRPr lang="en-US" b="1">
              <a:latin typeface="Quattrocento Sans"/>
              <a:ea typeface="Quattrocento Sans"/>
              <a:cs typeface="Quattrocento Sans"/>
              <a:sym typeface="Quattrocento Sans"/>
            </a:endParaRPr>
          </a:p>
          <a:p>
            <a:pPr marL="0" indent="0"/>
            <a:r>
              <a:rPr lang="en-US" i="1">
                <a:solidFill>
                  <a:srgbClr val="000000"/>
                </a:solidFill>
                <a:latin typeface="Quattrocento Sans"/>
                <a:ea typeface="Quattrocento Sans"/>
                <a:cs typeface="Quattrocento Sans"/>
                <a:sym typeface="Quattrocento Sans"/>
              </a:rPr>
              <a:t>I would like to share OSPI’s vision, mission, value statement and equity statement since it is this mission that compels us to consider how we engage our students in the fall given that the return to learning looks different than it has in any of our lifetimes. We recognize that our students, our colleagues, ourselves are still processing the impact of the last 18 months. In many ways, this is a perfect opportunity to recenter our work on the equity revisit and reflect upon how many of the ways we ‘do school’ might benefit from some revision. </a:t>
            </a:r>
          </a:p>
          <a:p>
            <a:pPr marL="0" indent="0"/>
            <a:endParaRPr lang="en-US">
              <a:solidFill>
                <a:srgbClr val="000000"/>
              </a:solidFill>
              <a:latin typeface="Quattrocento Sans"/>
              <a:ea typeface="Quattrocento Sans"/>
              <a:cs typeface="Quattrocento Sans"/>
              <a:sym typeface="Quattrocento Sans"/>
            </a:endParaRPr>
          </a:p>
          <a:p>
            <a:pPr marL="0" indent="0"/>
            <a:r>
              <a:rPr lang="en-US">
                <a:solidFill>
                  <a:srgbClr val="000000"/>
                </a:solidFill>
                <a:latin typeface="Quattrocento Sans"/>
                <a:ea typeface="Quattrocento Sans"/>
                <a:cs typeface="Quattrocento Sans"/>
                <a:sym typeface="Quattrocento Sans"/>
              </a:rPr>
              <a:t>An alternative to using this slide could be replacing it with the participants’ school or district vision, mission or value statement.</a:t>
            </a:r>
          </a:p>
          <a:p>
            <a:pPr marL="0" indent="0"/>
            <a:endParaRPr lang="en-US">
              <a:solidFill>
                <a:srgbClr val="000000"/>
              </a:solidFill>
              <a:latin typeface="Quattrocento Sans"/>
              <a:ea typeface="Quattrocento Sans"/>
              <a:cs typeface="Quattrocento Sans"/>
              <a:sym typeface="Quattrocento Sans"/>
            </a:endParaRPr>
          </a:p>
          <a:p>
            <a:pPr marL="0" indent="0" defTabSz="931774">
              <a:defRPr/>
            </a:pPr>
            <a:r>
              <a:rPr lang="en-US" b="1">
                <a:solidFill>
                  <a:srgbClr val="000000"/>
                </a:solidFill>
                <a:latin typeface="Quattrocento Sans"/>
                <a:ea typeface="Quattrocento Sans"/>
                <a:cs typeface="Quattrocento Sans"/>
                <a:sym typeface="Quattrocento Sans"/>
              </a:rPr>
              <a:t>Beginning summer/fall 2022: </a:t>
            </a:r>
            <a:r>
              <a:rPr lang="en-US">
                <a:solidFill>
                  <a:srgbClr val="000000"/>
                </a:solidFill>
                <a:latin typeface="Quattrocento Sans"/>
                <a:ea typeface="Quattrocento Sans"/>
                <a:cs typeface="Quattrocento Sans"/>
                <a:sym typeface="Quattrocento Sans"/>
              </a:rPr>
              <a:t>Consider adding “</a:t>
            </a:r>
            <a:r>
              <a:rPr lang="en-US" i="1">
                <a:solidFill>
                  <a:srgbClr val="000000"/>
                </a:solidFill>
                <a:latin typeface="Quattrocento Sans"/>
                <a:ea typeface="Quattrocento Sans"/>
                <a:cs typeface="Quattrocento Sans"/>
                <a:sym typeface="Quattrocento Sans"/>
              </a:rPr>
              <a:t>Given all that we’ve experienced in the past two years, how might we reconsider and re-envision some of the ways we ‘do school’ to even more deeply focus on equity and engagement?”</a:t>
            </a:r>
            <a:endParaRPr lang="en-US" i="1">
              <a:solidFill>
                <a:srgbClr val="000000"/>
              </a:solidFill>
              <a:latin typeface="Quattrocento Sans"/>
              <a:ea typeface="Quattrocento Sans"/>
              <a:cs typeface="Quattrocento Sans"/>
            </a:endParaRPr>
          </a:p>
          <a:p>
            <a:pPr marL="0" indent="0"/>
            <a:endParaRPr lang="en-US">
              <a:solidFill>
                <a:srgbClr val="000000"/>
              </a:solidFill>
              <a:latin typeface="Quattrocento Sans"/>
              <a:ea typeface="Quattrocento Sans"/>
              <a:cs typeface="Quattrocento Sans"/>
              <a:sym typeface="Quattrocento Sans"/>
            </a:endParaRPr>
          </a:p>
          <a:p>
            <a:pPr marL="0" indent="0"/>
            <a:endParaRPr lang="en-US">
              <a:latin typeface="Quattrocento Sans"/>
              <a:ea typeface="Quattrocento Sans"/>
              <a:cs typeface="Quattrocento Sans"/>
              <a:sym typeface="Quattrocento Sans"/>
            </a:endParaRPr>
          </a:p>
          <a:p>
            <a:pPr marL="0" indent="0"/>
            <a:endParaRPr lang="en-US" i="1">
              <a:solidFill>
                <a:srgbClr val="000000"/>
              </a:solidFill>
              <a:latin typeface="Quattrocento Sans"/>
              <a:ea typeface="Quattrocento Sans"/>
              <a:cs typeface="Quattrocento Sans"/>
              <a:sym typeface="Quattrocento Sans"/>
            </a:endParaRPr>
          </a:p>
        </p:txBody>
      </p:sp>
      <p:sp>
        <p:nvSpPr>
          <p:cNvPr id="399" name="Google Shape;399;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i="0">
                <a:latin typeface="Quattrocento Sans"/>
                <a:ea typeface="Quattrocento Sans"/>
                <a:cs typeface="Quattrocento Sans"/>
                <a:sym typeface="Quattrocento Sans"/>
              </a:rPr>
              <a:t>Facilitator Talking Point:</a:t>
            </a:r>
            <a:r>
              <a:rPr lang="en-US" b="1">
                <a:latin typeface="Quattrocento Sans"/>
                <a:ea typeface="Quattrocento Sans"/>
                <a:cs typeface="Quattrocento Sans"/>
                <a:sym typeface="Quattrocento Sans"/>
              </a:rPr>
              <a:t> </a:t>
            </a:r>
            <a:endParaRPr lang="en-US" b="1" i="0">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 invite you to identify connections between OSPI’s equity statement and the equity work in your district and to drop some of those connections into the chat</a:t>
            </a:r>
            <a:r>
              <a:rPr lang="en-US" i="0">
                <a:latin typeface="Quattrocento Sans"/>
                <a:ea typeface="Quattrocento Sans"/>
                <a:cs typeface="Quattrocento Sans"/>
                <a:sym typeface="Quattrocento Sans"/>
              </a:rPr>
              <a:t>.</a:t>
            </a:r>
            <a:endParaRPr i="0">
              <a:latin typeface="Quattrocento Sans"/>
              <a:ea typeface="Quattrocento Sans"/>
              <a:cs typeface="Quattrocento Sans"/>
              <a:sym typeface="Quattrocento Sans"/>
            </a:endParaRPr>
          </a:p>
          <a:p>
            <a:pPr marL="0" indent="0"/>
            <a:endParaRPr i="0">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The commitment to the first and second bullets led to the revision of the Student Growth Goals that we are here with you today to share and explore. The goal is that these changes better capture this aspect of TPEP in the daily work of educators, while providing opportunities to revisit and deepen the work in the service of equitable outcomes for all of our students.</a:t>
            </a:r>
            <a:endParaRPr lang="en-US" i="1">
              <a:latin typeface="Quattrocento Sans"/>
              <a:ea typeface="Quattrocento Sans"/>
              <a:cs typeface="Quattrocento Sans"/>
            </a:endParaRPr>
          </a:p>
        </p:txBody>
      </p:sp>
      <p:sp>
        <p:nvSpPr>
          <p:cNvPr id="412" name="Google Shape;412;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Learning Targets-review with participants.</a:t>
            </a:r>
          </a:p>
          <a:p>
            <a:pPr marL="0" indent="0"/>
            <a:endParaRPr lang="en-US">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Facilitators are welcome to use strategies of their choosing to further engage participants in the learning targets.</a:t>
            </a:r>
          </a:p>
          <a:p>
            <a:pPr marL="0" indent="0"/>
            <a:endParaRPr>
              <a:latin typeface="Quattrocento Sans"/>
              <a:ea typeface="Quattrocento Sans"/>
              <a:cs typeface="Quattrocento Sans"/>
              <a:sym typeface="Quattrocento Sans"/>
            </a:endParaRPr>
          </a:p>
        </p:txBody>
      </p:sp>
      <p:sp>
        <p:nvSpPr>
          <p:cNvPr id="421" name="Google Shape;421;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fbb0fade6c_2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fbb0fade6c_2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Use this slide to articulate any expectations, agreements or norms that align with your community and that will allow participants to be safe to risk and learn during this session.</a:t>
            </a:r>
            <a:endParaRPr>
              <a:latin typeface="Quattrocento Sans"/>
              <a:ea typeface="Quattrocento Sans"/>
              <a:cs typeface="Quattrocento Sans"/>
              <a:sym typeface="Quattrocento Sans"/>
            </a:endParaRPr>
          </a:p>
        </p:txBody>
      </p:sp>
      <p:sp>
        <p:nvSpPr>
          <p:cNvPr id="430" name="Google Shape;430;gfbb0fade6c_2_8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a:solidFill>
                  <a:srgbClr val="40403D"/>
                </a:solidFill>
                <a:latin typeface="Quattrocento Sans"/>
                <a:ea typeface="Quattrocento Sans"/>
                <a:cs typeface="Quattrocento Sans"/>
                <a:sym typeface="Quattrocento Sans"/>
              </a:rPr>
              <a:t>Required: Guiding Principles: Slides 8-10, 10 mins</a:t>
            </a:r>
            <a:endParaRPr b="1">
              <a:solidFill>
                <a:srgbClr val="40403D"/>
              </a:solidFill>
              <a:latin typeface="Quattrocento Sans"/>
              <a:ea typeface="Quattrocento Sans"/>
              <a:cs typeface="Quattrocento Sans"/>
              <a:sym typeface="Quattrocento Sans"/>
            </a:endParaRPr>
          </a:p>
          <a:p>
            <a:pPr marL="0" indent="0">
              <a:buClr>
                <a:schemeClr val="dk1"/>
              </a:buClr>
            </a:pPr>
            <a:endParaRPr lang="en-US" b="1">
              <a:solidFill>
                <a:srgbClr val="40403D"/>
              </a:solidFill>
              <a:latin typeface="Quattrocento Sans"/>
              <a:ea typeface="Quattrocento Sans"/>
              <a:cs typeface="Quattrocento Sans"/>
              <a:sym typeface="Quattrocento Sans"/>
            </a:endParaRPr>
          </a:p>
          <a:p>
            <a:pPr marL="0" indent="0">
              <a:buClr>
                <a:schemeClr val="dk1"/>
              </a:buClr>
            </a:pPr>
            <a:r>
              <a:rPr lang="en-US" b="1">
                <a:solidFill>
                  <a:srgbClr val="40403D"/>
                </a:solidFill>
                <a:latin typeface="Quattrocento Sans"/>
                <a:ea typeface="Quattrocento Sans"/>
                <a:cs typeface="Quattrocento Sans"/>
                <a:sym typeface="Quattrocento Sans"/>
              </a:rPr>
              <a:t>Facilitator talking points:</a:t>
            </a:r>
            <a:endParaRPr b="1">
              <a:solidFill>
                <a:srgbClr val="40403D"/>
              </a:solidFill>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Many of the changes that have been made have been a result of the thinking of  Dr. Adeyemi Stembridge, captured in his book, as well as in the residences that he has been conducting in various school districts around the state. His work draws on the thinking and research of both education researchers and the brilliant teachers with whom he has worked.  The educator mindset he describes in this book has helped us frame how the Student Growth Goal process can support our move toward equitable education for all. </a:t>
            </a:r>
            <a:endParaRPr lang="en-US" i="1">
              <a:latin typeface="Quattrocento Sans"/>
              <a:ea typeface="Quattrocento Sans"/>
              <a:cs typeface="Quattrocento Sans"/>
              <a:sym typeface="Calibri"/>
            </a:endParaRPr>
          </a:p>
          <a:p>
            <a:pPr marL="0" indent="0"/>
            <a:endParaRPr lang="en-US" i="1">
              <a:latin typeface="Quattrocento Sans"/>
              <a:sym typeface="Calibri"/>
            </a:endParaRPr>
          </a:p>
          <a:p>
            <a:pPr marL="0" indent="0"/>
            <a:endParaRPr lang="en-US" i="1">
              <a:latin typeface="Quattrocento Sans"/>
              <a:ea typeface="Quattrocento Sans"/>
              <a:cs typeface="Quattrocento Sans"/>
            </a:endParaRPr>
          </a:p>
        </p:txBody>
      </p:sp>
      <p:sp>
        <p:nvSpPr>
          <p:cNvPr id="438" name="Google Shape;438;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a:latin typeface="Quattrocento Sans"/>
                <a:ea typeface="Quattrocento Sans"/>
                <a:cs typeface="Quattrocento Sans"/>
                <a:sym typeface="Quattrocento Sans"/>
              </a:rPr>
              <a:t>Facilitator talking points:</a:t>
            </a:r>
          </a:p>
          <a:p>
            <a:pPr marL="0" indent="0"/>
            <a:endParaRPr lang="en-US">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Prior to the 2020-21 school year, we were using the rubrics for student growth goals developed at the inception of TPEP statewide.</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During the 20-21 school year we were faced with providing teaching and learning in a radically different set of circumstances which none of us foresaw and for which we were not prepared. In response, we revised the .2s to focus less on the amount of progress made, and more on what the progress told us about what worked, what didn’t, and what needs to happen next.</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These changes to the .2s opened up the opportunity to consider changing how we set goals (the .1’s) to better align with the revised .2s. With input and feedback from educators across the state, OSPI developed the Revised Student Growth Goal rubrics which are available for schools and districts to pilot if they choose during the 21-22 school year. Feedback from pilot sites informed support materials for the implementation of the revised SGG rubrics. </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February of 2022, OSPI with the guidance of the TPEP Steering Committee decided on the 22-23 school year as a Year of Preparation for the revised SGG rubrics so that districts could use and plan for the use of the revised rubrics in ways that made sense for their context and capacity.</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the 23-24 school year, the original rubrics will be retired and replaced with the revised rubrics for both the .1 and .2s.</a:t>
            </a: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9806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2" name="Google Shape;92;p1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93"/>
        <p:cNvGrpSpPr/>
        <p:nvPr/>
      </p:nvGrpSpPr>
      <p:grpSpPr>
        <a:xfrm>
          <a:off x="0" y="0"/>
          <a:ext cx="0" cy="0"/>
          <a:chOff x="0" y="0"/>
          <a:chExt cx="0" cy="0"/>
        </a:xfrm>
      </p:grpSpPr>
      <p:sp>
        <p:nvSpPr>
          <p:cNvPr id="94" name="Google Shape;94;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9" name="Google Shape;99;p1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100" name="Google Shape;100;p1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101"/>
        <p:cNvGrpSpPr/>
        <p:nvPr/>
      </p:nvGrpSpPr>
      <p:grpSpPr>
        <a:xfrm>
          <a:off x="0" y="0"/>
          <a:ext cx="0" cy="0"/>
          <a:chOff x="0" y="0"/>
          <a:chExt cx="0" cy="0"/>
        </a:xfrm>
      </p:grpSpPr>
      <p:sp>
        <p:nvSpPr>
          <p:cNvPr id="102" name="Google Shape;102;p1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4" name="Google Shape;104;p1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6" name="Google Shape;106;p1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7" name="Google Shape;107;p1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 name="Google Shape;108;p1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9" name="Google Shape;109;p1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10" name="Google Shape;110;p1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11" name="Google Shape;111;p1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12" name="Google Shape;112;p1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13" name="Google Shape;113;p1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14" name="Google Shape;114;p1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15" name="Google Shape;115;p1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6" name="Google Shape;116;p1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7" name="Google Shape;117;p1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8" name="Google Shape;118;p1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9" name="Google Shape;119;p1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9"/>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 name="Google Shape;136;p1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7" name="Google Shape;137;p19"/>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1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43" name="Google Shape;143;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4" name="Google Shape;144;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 name="Google Shape;151;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2" name="Google Shape;152;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4" name="Google Shape;154;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ission Vision Values">
  <p:cSld name="Mission Vision Values">
    <p:spTree>
      <p:nvGrpSpPr>
        <p:cNvPr id="1" name="Shape 21"/>
        <p:cNvGrpSpPr/>
        <p:nvPr/>
      </p:nvGrpSpPr>
      <p:grpSpPr>
        <a:xfrm>
          <a:off x="0" y="0"/>
          <a:ext cx="0" cy="0"/>
          <a:chOff x="0" y="0"/>
          <a:chExt cx="0" cy="0"/>
        </a:xfrm>
      </p:grpSpPr>
      <p:pic>
        <p:nvPicPr>
          <p:cNvPr id="22" name="Google Shape;22;p3" descr="A group of students with their hands up&#10;"/>
          <p:cNvPicPr preferRelativeResize="0"/>
          <p:nvPr/>
        </p:nvPicPr>
        <p:blipFill rotWithShape="1">
          <a:blip r:embed="rId2">
            <a:alphaModFix/>
          </a:blip>
          <a:srcRect/>
          <a:stretch/>
        </p:blipFill>
        <p:spPr>
          <a:xfrm>
            <a:off x="0" y="0"/>
            <a:ext cx="4724400" cy="6858000"/>
          </a:xfrm>
          <a:prstGeom prst="rect">
            <a:avLst/>
          </a:prstGeom>
          <a:noFill/>
          <a:ln>
            <a:noFill/>
          </a:ln>
        </p:spPr>
      </p:pic>
      <p:sp>
        <p:nvSpPr>
          <p:cNvPr id="23" name="Google Shape;23;p3"/>
          <p:cNvSpPr txBox="1">
            <a:spLocks noGrp="1"/>
          </p:cNvSpPr>
          <p:nvPr>
            <p:ph type="dt" idx="10"/>
          </p:nvPr>
        </p:nvSpPr>
        <p:spPr>
          <a:xfrm>
            <a:off x="9776298" y="6431544"/>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3"/>
          <p:cNvSpPr txBox="1">
            <a:spLocks noGrp="1"/>
          </p:cNvSpPr>
          <p:nvPr>
            <p:ph type="ftr" idx="11"/>
          </p:nvPr>
        </p:nvSpPr>
        <p:spPr>
          <a:xfrm>
            <a:off x="5750668" y="6431544"/>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6" name="Google Shape;26;p3"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22"/>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0" name="Google Shape;160;p22"/>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 name="Google Shape;161;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2" name="Google Shape;162;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7" name="Google Shape;167;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pic>
        <p:nvPicPr>
          <p:cNvPr id="172" name="Google Shape;172;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3" name="Google Shape;173;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5" name="Google Shape;175;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76"/>
        <p:cNvGrpSpPr/>
        <p:nvPr/>
      </p:nvGrpSpPr>
      <p:grpSpPr>
        <a:xfrm>
          <a:off x="0" y="0"/>
          <a:ext cx="0" cy="0"/>
          <a:chOff x="0" y="0"/>
          <a:chExt cx="0" cy="0"/>
        </a:xfrm>
      </p:grpSpPr>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78" name="Google Shape;178;p25"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79" name="Google Shape;179;p25"/>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0" name="Google Shape;180;p25"/>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1" name="Google Shape;181;p25"/>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4" name="Google Shape;184;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8" name="Google Shape;188;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9" name="Google Shape;189;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0" name="Google Shape;190;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7"/>
          <p:cNvSpPr>
            <a:spLocks noGrp="1"/>
          </p:cNvSpPr>
          <p:nvPr>
            <p:ph type="pic" idx="2"/>
          </p:nvPr>
        </p:nvSpPr>
        <p:spPr>
          <a:xfrm>
            <a:off x="5183188" y="987425"/>
            <a:ext cx="6172200" cy="4873625"/>
          </a:xfrm>
          <a:prstGeom prst="rect">
            <a:avLst/>
          </a:prstGeom>
          <a:noFill/>
          <a:ln>
            <a:noFill/>
          </a:ln>
        </p:spPr>
      </p:sp>
      <p:sp>
        <p:nvSpPr>
          <p:cNvPr id="196" name="Google Shape;196;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7" name="Google Shape;197;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8" name="Google Shape;198;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1" name="Google Shape;211;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2" name="Google Shape;212;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4" name="Google Shape;214;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8" name="Google Shape;218;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9" name="Google Shape;219;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31"/>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5" name="Google Shape;225;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6" name="Google Shape;226;p31"/>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8" name="Google Shape;228;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3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2" name="Google Shape;232;p3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3"/>
        <p:cNvGrpSpPr/>
        <p:nvPr/>
      </p:nvGrpSpPr>
      <p:grpSpPr>
        <a:xfrm>
          <a:off x="0" y="0"/>
          <a:ext cx="0" cy="0"/>
          <a:chOff x="0" y="0"/>
          <a:chExt cx="0" cy="0"/>
        </a:xfrm>
      </p:grpSpPr>
      <p:pic>
        <p:nvPicPr>
          <p:cNvPr id="234" name="Google Shape;234;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5" name="Google Shape;235;p3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7" name="Google Shape;237;p3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41" name="Google Shape;241;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2" name="Google Shape;242;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4" name="Google Shape;244;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8" name="Google Shape;248;p3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0" name="Google Shape;250;p3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1" name="Google Shape;251;p3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2" name="Google Shape;252;p3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55"/>
        <p:cNvGrpSpPr/>
        <p:nvPr/>
      </p:nvGrpSpPr>
      <p:grpSpPr>
        <a:xfrm>
          <a:off x="0" y="0"/>
          <a:ext cx="0" cy="0"/>
          <a:chOff x="0" y="0"/>
          <a:chExt cx="0" cy="0"/>
        </a:xfrm>
      </p:grpSpPr>
      <p:pic>
        <p:nvPicPr>
          <p:cNvPr id="256" name="Google Shape;256;p3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57" name="Google Shape;257;p3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58" name="Google Shape;258;p3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59" name="Google Shape;259;p3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60" name="Google Shape;260;p3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3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3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63" name="Google Shape;263;p3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37"/>
          <p:cNvSpPr>
            <a:spLocks noGrp="1"/>
          </p:cNvSpPr>
          <p:nvPr>
            <p:ph type="pic" idx="2"/>
          </p:nvPr>
        </p:nvSpPr>
        <p:spPr>
          <a:xfrm>
            <a:off x="5183188" y="987425"/>
            <a:ext cx="6172200" cy="4873625"/>
          </a:xfrm>
          <a:prstGeom prst="rect">
            <a:avLst/>
          </a:prstGeom>
          <a:noFill/>
          <a:ln>
            <a:noFill/>
          </a:ln>
        </p:spPr>
      </p:sp>
      <p:sp>
        <p:nvSpPr>
          <p:cNvPr id="267" name="Google Shape;267;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68" name="Google Shape;268;p3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69" name="Google Shape;269;p3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3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1" name="Google Shape;271;p3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p3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75" name="Google Shape;275;p3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7" name="Google Shape;277;p3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1" name="Google Shape;281;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82" name="Google Shape;282;p3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83" name="Google Shape;283;p3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3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4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6" name="Google Shape;296;p4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7" name="Google Shape;297;p4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4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9" name="Google Shape;299;p4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4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3" name="Google Shape;303;p4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4" name="Google Shape;304;p4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4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06" name="Google Shape;306;p4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7"/>
        <p:cNvGrpSpPr/>
        <p:nvPr/>
      </p:nvGrpSpPr>
      <p:grpSpPr>
        <a:xfrm>
          <a:off x="0" y="0"/>
          <a:ext cx="0" cy="0"/>
          <a:chOff x="0" y="0"/>
          <a:chExt cx="0" cy="0"/>
        </a:xfrm>
      </p:grpSpPr>
      <p:pic>
        <p:nvPicPr>
          <p:cNvPr id="308" name="Google Shape;308;p4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9" name="Google Shape;309;p4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4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1" name="Google Shape;311;p4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2"/>
        <p:cNvGrpSpPr/>
        <p:nvPr/>
      </p:nvGrpSpPr>
      <p:grpSpPr>
        <a:xfrm>
          <a:off x="0" y="0"/>
          <a:ext cx="0" cy="0"/>
          <a:chOff x="0" y="0"/>
          <a:chExt cx="0" cy="0"/>
        </a:xfrm>
      </p:grpSpPr>
      <p:sp>
        <p:nvSpPr>
          <p:cNvPr id="313" name="Google Shape;313;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44"/>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5" name="Google Shape;315;p4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16" name="Google Shape;316;p44"/>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4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8" name="Google Shape;318;p4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5"/>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2" name="Google Shape;322;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5" name="Google Shape;325;p4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6" name="Google Shape;326;p4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4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9"/>
        <p:cNvGrpSpPr/>
        <p:nvPr/>
      </p:nvGrpSpPr>
      <p:grpSpPr>
        <a:xfrm>
          <a:off x="0" y="0"/>
          <a:ext cx="0" cy="0"/>
          <a:chOff x="0" y="0"/>
          <a:chExt cx="0" cy="0"/>
        </a:xfrm>
      </p:grpSpPr>
      <p:sp>
        <p:nvSpPr>
          <p:cNvPr id="330" name="Google Shape;330;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2" name="Google Shape;332;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33" name="Google Shape;333;p4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34" name="Google Shape;334;p4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4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6" name="Google Shape;336;p4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340" name="Google Shape;340;p4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41" name="Google Shape;341;p4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7" name="Google Shape;347;p49"/>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49"/>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0" name="Google Shape;350;p4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51" name="Google Shape;351;p4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3" name="Google Shape;353;p4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354"/>
        <p:cNvGrpSpPr/>
        <p:nvPr/>
      </p:nvGrpSpPr>
      <p:grpSpPr>
        <a:xfrm>
          <a:off x="0" y="0"/>
          <a:ext cx="0" cy="0"/>
          <a:chOff x="0" y="0"/>
          <a:chExt cx="0" cy="0"/>
        </a:xfrm>
      </p:grpSpPr>
      <p:pic>
        <p:nvPicPr>
          <p:cNvPr id="355" name="Google Shape;355;p5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356" name="Google Shape;356;p50"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357" name="Google Shape;357;p50"/>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358" name="Google Shape;358;p50"/>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359" name="Google Shape;359;p50"/>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5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62" name="Google Shape;362;p5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3"/>
        <p:cNvGrpSpPr/>
        <p:nvPr/>
      </p:nvGrpSpPr>
      <p:grpSpPr>
        <a:xfrm>
          <a:off x="0" y="0"/>
          <a:ext cx="0" cy="0"/>
          <a:chOff x="0" y="0"/>
          <a:chExt cx="0" cy="0"/>
        </a:xfrm>
      </p:grpSpPr>
      <p:sp>
        <p:nvSpPr>
          <p:cNvPr id="364" name="Google Shape;364;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51"/>
          <p:cNvSpPr>
            <a:spLocks noGrp="1"/>
          </p:cNvSpPr>
          <p:nvPr>
            <p:ph type="pic" idx="2"/>
          </p:nvPr>
        </p:nvSpPr>
        <p:spPr>
          <a:xfrm>
            <a:off x="5183188" y="987425"/>
            <a:ext cx="6172200" cy="4873625"/>
          </a:xfrm>
          <a:prstGeom prst="rect">
            <a:avLst/>
          </a:prstGeom>
          <a:noFill/>
          <a:ln>
            <a:noFill/>
          </a:ln>
        </p:spPr>
      </p:sp>
      <p:sp>
        <p:nvSpPr>
          <p:cNvPr id="366" name="Google Shape;366;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67" name="Google Shape;367;p5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68" name="Google Shape;368;p5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5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70" name="Google Shape;370;p5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1" name="Google Shape;211;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2" name="Google Shape;212;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4" name="Google Shape;214;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37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8" name="Google Shape;218;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9" name="Google Shape;219;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8589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pic>
        <p:nvPicPr>
          <p:cNvPr id="223" name="Google Shape;223;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4" name="Google Shape;224;p3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6" name="Google Shape;226;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1215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0" name="Google Shape;230;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1" name="Google Shape;231;p3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3" name="Google Shape;233;p3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355449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7" name="Google Shape;237;p3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3777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0" name="Google Shape;240;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1" name="Google Shape;241;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3" name="Google Shape;243;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23002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7" name="Google Shape;24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48" name="Google Shape;248;p3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9" name="Google Shape;249;p3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p3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3248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55" name="Google Shape;255;p3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6" name="Google Shape;256;p3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3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8" name="Google Shape;258;p3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38065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37"/>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4" name="Google Shape;264;p37"/>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5" name="Google Shape;265;p3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66" name="Google Shape;266;p3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3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68" name="Google Shape;268;p3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3782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69"/>
        <p:cNvGrpSpPr/>
        <p:nvPr/>
      </p:nvGrpSpPr>
      <p:grpSpPr>
        <a:xfrm>
          <a:off x="0" y="0"/>
          <a:ext cx="0" cy="0"/>
          <a:chOff x="0" y="0"/>
          <a:chExt cx="0" cy="0"/>
        </a:xfrm>
      </p:grpSpPr>
      <p:pic>
        <p:nvPicPr>
          <p:cNvPr id="270" name="Google Shape;270;p3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71" name="Google Shape;271;p38"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72" name="Google Shape;272;p38"/>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73" name="Google Shape;273;p38"/>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74" name="Google Shape;274;p38"/>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3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7" name="Google Shape;277;p3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22893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9"/>
          <p:cNvSpPr>
            <a:spLocks noGrp="1"/>
          </p:cNvSpPr>
          <p:nvPr>
            <p:ph type="pic" idx="2"/>
          </p:nvPr>
        </p:nvSpPr>
        <p:spPr>
          <a:xfrm>
            <a:off x="5183188" y="987425"/>
            <a:ext cx="6172200" cy="4873625"/>
          </a:xfrm>
          <a:prstGeom prst="rect">
            <a:avLst/>
          </a:prstGeom>
          <a:noFill/>
          <a:ln>
            <a:noFill/>
          </a:ln>
        </p:spPr>
      </p:sp>
      <p:sp>
        <p:nvSpPr>
          <p:cNvPr id="281" name="Google Shape;281;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82" name="Google Shape;282;p3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83" name="Google Shape;283;p3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3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233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Quattrocento Sans"/>
                <a:ea typeface="Quattrocento Sans"/>
                <a:cs typeface="Quattrocento Sans"/>
                <a:sym typeface="Quattrocento Sans"/>
              </a:defRPr>
            </a:lvl1pPr>
            <a:lvl2pPr lvl="1" algn="r">
              <a:buNone/>
              <a:defRPr sz="1300">
                <a:solidFill>
                  <a:schemeClr val="dk1"/>
                </a:solidFill>
                <a:latin typeface="Quattrocento Sans"/>
                <a:ea typeface="Quattrocento Sans"/>
                <a:cs typeface="Quattrocento Sans"/>
                <a:sym typeface="Quattrocento Sans"/>
              </a:defRPr>
            </a:lvl2pPr>
            <a:lvl3pPr lvl="2" algn="r">
              <a:buNone/>
              <a:defRPr sz="1300">
                <a:solidFill>
                  <a:schemeClr val="dk1"/>
                </a:solidFill>
                <a:latin typeface="Quattrocento Sans"/>
                <a:ea typeface="Quattrocento Sans"/>
                <a:cs typeface="Quattrocento Sans"/>
                <a:sym typeface="Quattrocento Sans"/>
              </a:defRPr>
            </a:lvl3pPr>
            <a:lvl4pPr lvl="3" algn="r">
              <a:buNone/>
              <a:defRPr sz="1300">
                <a:solidFill>
                  <a:schemeClr val="dk1"/>
                </a:solidFill>
                <a:latin typeface="Quattrocento Sans"/>
                <a:ea typeface="Quattrocento Sans"/>
                <a:cs typeface="Quattrocento Sans"/>
                <a:sym typeface="Quattrocento Sans"/>
              </a:defRPr>
            </a:lvl4pPr>
            <a:lvl5pPr lvl="4" algn="r">
              <a:buNone/>
              <a:defRPr sz="1300">
                <a:solidFill>
                  <a:schemeClr val="dk1"/>
                </a:solidFill>
                <a:latin typeface="Quattrocento Sans"/>
                <a:ea typeface="Quattrocento Sans"/>
                <a:cs typeface="Quattrocento Sans"/>
                <a:sym typeface="Quattrocento Sans"/>
              </a:defRPr>
            </a:lvl5pPr>
            <a:lvl6pPr lvl="5" algn="r">
              <a:buNone/>
              <a:defRPr sz="1300">
                <a:solidFill>
                  <a:schemeClr val="dk1"/>
                </a:solidFill>
                <a:latin typeface="Quattrocento Sans"/>
                <a:ea typeface="Quattrocento Sans"/>
                <a:cs typeface="Quattrocento Sans"/>
                <a:sym typeface="Quattrocento Sans"/>
              </a:defRPr>
            </a:lvl6pPr>
            <a:lvl7pPr lvl="6" algn="r">
              <a:buNone/>
              <a:defRPr sz="1300">
                <a:solidFill>
                  <a:schemeClr val="dk1"/>
                </a:solidFill>
                <a:latin typeface="Quattrocento Sans"/>
                <a:ea typeface="Quattrocento Sans"/>
                <a:cs typeface="Quattrocento Sans"/>
                <a:sym typeface="Quattrocento Sans"/>
              </a:defRPr>
            </a:lvl7pPr>
            <a:lvl8pPr lvl="7" algn="r">
              <a:buNone/>
              <a:defRPr sz="1300">
                <a:solidFill>
                  <a:schemeClr val="dk1"/>
                </a:solidFill>
                <a:latin typeface="Quattrocento Sans"/>
                <a:ea typeface="Quattrocento Sans"/>
                <a:cs typeface="Quattrocento Sans"/>
                <a:sym typeface="Quattrocento Sans"/>
              </a:defRPr>
            </a:lvl8pPr>
            <a:lvl9pPr lvl="8" algn="r">
              <a:buNone/>
              <a:defRPr sz="1300">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3" name="Google Shape;123;p1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4" name="Google Shape;124;p1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5" name="Google Shape;125;p1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4" name="Google Shape;204;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5" name="Google Shape;205;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8" name="Google Shape;28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9" name="Google Shape;289;p4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90" name="Google Shape;290;p4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1" name="Google Shape;291;p4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4" name="Google Shape;204;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5" name="Google Shape;205;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330934015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a:buSzPct val="111111"/>
            </a:pPr>
            <a:r>
              <a:rPr lang="en-US" dirty="0">
                <a:latin typeface="Quattrocento Sans"/>
                <a:ea typeface="Quattrocento Sans"/>
                <a:cs typeface="Quattrocento Sans"/>
                <a:sym typeface="Quattrocento Sans"/>
              </a:rPr>
              <a:t>Revised SGG Module 2</a:t>
            </a:r>
            <a:r>
              <a:rPr lang="en-US" dirty="0"/>
              <a:t>: </a:t>
            </a:r>
            <a:br>
              <a:rPr lang="en-US" dirty="0"/>
            </a:br>
            <a:r>
              <a:rPr lang="en-US" dirty="0"/>
              <a:t>What do the changes mean for evaluators?</a:t>
            </a:r>
          </a:p>
        </p:txBody>
      </p:sp>
      <p:sp>
        <p:nvSpPr>
          <p:cNvPr id="377" name="Google Shape;377;p52"/>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800"/>
              <a:buNone/>
            </a:pPr>
            <a:endParaRPr sz="2800" dirty="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i="1" dirty="0">
                <a:latin typeface="Quattrocento Sans"/>
                <a:ea typeface="Quattrocento Sans"/>
                <a:cs typeface="Quattrocento Sans"/>
                <a:sym typeface="Quattrocento Sans"/>
              </a:rPr>
              <a:t>This slide presentation contains instructions for facilitators in the notes section* of the file.</a:t>
            </a:r>
          </a:p>
          <a:p>
            <a:pPr marL="0" lvl="0" indent="0" algn="ctr" rtl="0">
              <a:lnSpc>
                <a:spcPct val="90000"/>
              </a:lnSpc>
              <a:spcBef>
                <a:spcPts val="1000"/>
              </a:spcBef>
              <a:spcAft>
                <a:spcPts val="0"/>
              </a:spcAft>
              <a:buClr>
                <a:schemeClr val="dk1"/>
              </a:buClr>
              <a:buSzPts val="2400"/>
              <a:buNone/>
            </a:pPr>
            <a:endParaRPr lang="en-US" i="1" dirty="0"/>
          </a:p>
          <a:p>
            <a:pPr marL="0" lvl="0" indent="0" algn="ctr" rtl="0">
              <a:lnSpc>
                <a:spcPct val="90000"/>
              </a:lnSpc>
              <a:spcBef>
                <a:spcPts val="1000"/>
              </a:spcBef>
              <a:spcAft>
                <a:spcPts val="0"/>
              </a:spcAft>
              <a:buClr>
                <a:schemeClr val="dk1"/>
              </a:buClr>
              <a:buSzPts val="2400"/>
              <a:buNone/>
            </a:pPr>
            <a:endParaRPr lang="en-US" i="1" dirty="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sz="1800" i="1" dirty="0">
                <a:latin typeface="Quattrocento Sans"/>
                <a:ea typeface="Quattrocento Sans"/>
                <a:cs typeface="Quattrocento Sans"/>
                <a:sym typeface="Quattrocento Sans"/>
              </a:rPr>
              <a:t>*To access the notes, download and save this file to your computer.</a:t>
            </a:r>
            <a:endParaRPr lang="en-US" sz="1800" dirty="0">
              <a:latin typeface="Quattrocento Sans"/>
              <a:ea typeface="Quattrocento Sans"/>
              <a:cs typeface="Quattrocento Sans"/>
              <a:sym typeface="Quattrocento Sans"/>
            </a:endParaRPr>
          </a:p>
        </p:txBody>
      </p:sp>
      <p:sp>
        <p:nvSpPr>
          <p:cNvPr id="378" name="Google Shape;378;p52"/>
          <p:cNvSpPr txBox="1">
            <a:spLocks noGrp="1"/>
          </p:cNvSpPr>
          <p:nvPr>
            <p:ph type="sldNum" idx="12"/>
          </p:nvPr>
        </p:nvSpPr>
        <p:spPr>
          <a:xfrm>
            <a:off x="10709328" y="6311900"/>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Guiding Principles</a:t>
            </a:r>
            <a:endParaRPr/>
          </a:p>
        </p:txBody>
      </p:sp>
      <p:grpSp>
        <p:nvGrpSpPr>
          <p:cNvPr id="460" name="Google Shape;460;p61" descr="Guiding Principles"/>
          <p:cNvGrpSpPr/>
          <p:nvPr/>
        </p:nvGrpSpPr>
        <p:grpSpPr>
          <a:xfrm>
            <a:off x="862845" y="1827586"/>
            <a:ext cx="10466308" cy="4251937"/>
            <a:chOff x="24645" y="1961"/>
            <a:chExt cx="10466308" cy="4251937"/>
          </a:xfrm>
        </p:grpSpPr>
        <p:sp>
          <p:nvSpPr>
            <p:cNvPr id="461" name="Google Shape;461;p61"/>
            <p:cNvSpPr/>
            <p:nvPr/>
          </p:nvSpPr>
          <p:spPr>
            <a:xfrm>
              <a:off x="24645"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61"/>
            <p:cNvSpPr txBox="1"/>
            <p:nvPr/>
          </p:nvSpPr>
          <p:spPr>
            <a:xfrm>
              <a:off x="24645"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The process requires </a:t>
              </a:r>
              <a:r>
                <a:rPr lang="en-US" sz="1600" b="1" i="0" u="none" strike="noStrike" cap="none">
                  <a:solidFill>
                    <a:schemeClr val="lt1"/>
                  </a:solidFill>
                  <a:latin typeface="Quattrocento Sans"/>
                  <a:ea typeface="Quattrocento Sans"/>
                  <a:cs typeface="Quattrocento Sans"/>
                  <a:sym typeface="Quattrocento Sans"/>
                </a:rPr>
                <a:t>reflection and conversation</a:t>
              </a:r>
              <a:r>
                <a:rPr lang="en-US" sz="1600" b="0" i="0" u="none" strike="noStrike" cap="none">
                  <a:solidFill>
                    <a:schemeClr val="lt1"/>
                  </a:solidFill>
                  <a:latin typeface="Quattrocento Sans"/>
                  <a:ea typeface="Quattrocento Sans"/>
                  <a:cs typeface="Quattrocento Sans"/>
                  <a:sym typeface="Quattrocento Sans"/>
                </a:rPr>
                <a:t>, and</a:t>
              </a:r>
              <a:r>
                <a:rPr lang="en-US" sz="1600" b="1" i="0" u="none" strike="noStrike" cap="none">
                  <a:solidFill>
                    <a:schemeClr val="lt1"/>
                  </a:solidFill>
                  <a:latin typeface="Quattrocento Sans"/>
                  <a:ea typeface="Quattrocento Sans"/>
                  <a:cs typeface="Quattrocento Sans"/>
                  <a:sym typeface="Quattrocento Sans"/>
                </a:rPr>
                <a:t> favors learning and growth</a:t>
              </a:r>
              <a:r>
                <a:rPr lang="en-US" sz="1600" b="0" i="0" u="none" strike="noStrike" cap="none">
                  <a:solidFill>
                    <a:schemeClr val="lt1"/>
                  </a:solidFill>
                  <a:latin typeface="Quattrocento Sans"/>
                  <a:ea typeface="Quattrocento Sans"/>
                  <a:cs typeface="Quattrocento Sans"/>
                  <a:sym typeface="Quattrocento Sans"/>
                </a:rPr>
                <a:t> over attainment of a certain level of performance or achievement.</a:t>
              </a:r>
              <a:endParaRPr sz="1400" b="0" i="0" u="none" strike="noStrike" cap="none">
                <a:solidFill>
                  <a:srgbClr val="000000"/>
                </a:solidFill>
                <a:latin typeface="Arial"/>
                <a:ea typeface="Arial"/>
                <a:cs typeface="Arial"/>
                <a:sym typeface="Arial"/>
              </a:endParaRPr>
            </a:p>
          </p:txBody>
        </p:sp>
        <p:sp>
          <p:nvSpPr>
            <p:cNvPr id="463" name="Google Shape;463;p61"/>
            <p:cNvSpPr/>
            <p:nvPr/>
          </p:nvSpPr>
          <p:spPr>
            <a:xfrm>
              <a:off x="3622439"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61"/>
            <p:cNvSpPr txBox="1"/>
            <p:nvPr/>
          </p:nvSpPr>
          <p:spPr>
            <a:xfrm>
              <a:off x="3622439"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a:t>
              </a:r>
              <a:r>
                <a:rPr lang="en-US" sz="1600" b="1" i="0" u="none" strike="noStrike" cap="none">
                  <a:solidFill>
                    <a:schemeClr val="lt1"/>
                  </a:solidFill>
                  <a:latin typeface="Quattrocento Sans"/>
                  <a:ea typeface="Quattrocento Sans"/>
                  <a:cs typeface="Quattrocento Sans"/>
                  <a:sym typeface="Quattrocento Sans"/>
                </a:rPr>
                <a:t>advocates for racial equity and culturally responsive practice</a:t>
              </a:r>
              <a:r>
                <a:rPr lang="en-US" sz="1600" b="0" i="0" u="none" strike="noStrike" cap="none">
                  <a:solidFill>
                    <a:schemeClr val="lt1"/>
                  </a:solidFill>
                  <a:latin typeface="Quattrocento Sans"/>
                  <a:ea typeface="Quattrocento Sans"/>
                  <a:cs typeface="Quattrocento Sans"/>
                  <a:sym typeface="Quattrocento Sans"/>
                </a:rPr>
                <a:t> at every level for every stakeholder.</a:t>
              </a:r>
              <a:endParaRPr sz="1400" b="0" i="0" u="none" strike="noStrike" cap="none">
                <a:solidFill>
                  <a:srgbClr val="000000"/>
                </a:solidFill>
                <a:latin typeface="Arial"/>
                <a:ea typeface="Arial"/>
                <a:cs typeface="Arial"/>
                <a:sym typeface="Arial"/>
              </a:endParaRPr>
            </a:p>
          </p:txBody>
        </p:sp>
        <p:sp>
          <p:nvSpPr>
            <p:cNvPr id="465" name="Google Shape;465;p61"/>
            <p:cNvSpPr/>
            <p:nvPr/>
          </p:nvSpPr>
          <p:spPr>
            <a:xfrm>
              <a:off x="7220232"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61"/>
            <p:cNvSpPr txBox="1"/>
            <p:nvPr/>
          </p:nvSpPr>
          <p:spPr>
            <a:xfrm>
              <a:off x="7220232"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t>
              </a:r>
              <a:r>
                <a:rPr lang="en-US" sz="1600" b="1" i="0" u="none" strike="noStrike" cap="none">
                  <a:solidFill>
                    <a:schemeClr val="lt1"/>
                  </a:solidFill>
                  <a:latin typeface="Quattrocento Sans"/>
                  <a:ea typeface="Quattrocento Sans"/>
                  <a:cs typeface="Quattrocento Sans"/>
                  <a:sym typeface="Quattrocento Sans"/>
                </a:rPr>
                <a:t>safety for both students and teachers</a:t>
              </a:r>
              <a:r>
                <a:rPr lang="en-US" sz="1600" b="0" i="0" u="none" strike="noStrike" cap="none">
                  <a:solidFill>
                    <a:schemeClr val="lt1"/>
                  </a:solidFill>
                  <a:latin typeface="Quattrocento Sans"/>
                  <a:ea typeface="Quattrocento Sans"/>
                  <a:cs typeface="Quattrocento Sans"/>
                  <a:sym typeface="Quattrocento Sans"/>
                </a:rPr>
                <a:t> to be vulnerable learners.</a:t>
              </a:r>
              <a:endParaRPr sz="1400" b="0" i="0" u="none" strike="noStrike" cap="none">
                <a:solidFill>
                  <a:srgbClr val="000000"/>
                </a:solidFill>
                <a:latin typeface="Arial"/>
                <a:ea typeface="Arial"/>
                <a:cs typeface="Arial"/>
                <a:sym typeface="Arial"/>
              </a:endParaRPr>
            </a:p>
          </p:txBody>
        </p:sp>
        <p:sp>
          <p:nvSpPr>
            <p:cNvPr id="467" name="Google Shape;467;p61"/>
            <p:cNvSpPr/>
            <p:nvPr/>
          </p:nvSpPr>
          <p:spPr>
            <a:xfrm>
              <a:off x="1823542"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61"/>
            <p:cNvSpPr txBox="1"/>
            <p:nvPr/>
          </p:nvSpPr>
          <p:spPr>
            <a:xfrm>
              <a:off x="1823542"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invites </a:t>
              </a:r>
              <a:r>
                <a:rPr lang="en-US" sz="1600" b="1" i="0" u="none" strike="noStrike" cap="none">
                  <a:solidFill>
                    <a:schemeClr val="lt1"/>
                  </a:solidFill>
                  <a:latin typeface="Quattrocento Sans"/>
                  <a:ea typeface="Quattrocento Sans"/>
                  <a:cs typeface="Quattrocento Sans"/>
                  <a:sym typeface="Quattrocento Sans"/>
                </a:rPr>
                <a:t>personalization to foster student ownership</a:t>
              </a:r>
              <a:r>
                <a:rPr lang="en-US" sz="1600" b="0" i="0" u="none" strike="noStrike" cap="none">
                  <a:solidFill>
                    <a:schemeClr val="lt1"/>
                  </a:solidFill>
                  <a:latin typeface="Quattrocento Sans"/>
                  <a:ea typeface="Quattrocento Sans"/>
                  <a:cs typeface="Quattrocento Sans"/>
                  <a:sym typeface="Quattrocento Sans"/>
                </a:rPr>
                <a:t> of the learning. </a:t>
              </a:r>
              <a:endParaRPr sz="1400" b="0" i="0" u="none" strike="noStrike" cap="none">
                <a:solidFill>
                  <a:srgbClr val="000000"/>
                </a:solidFill>
                <a:latin typeface="Arial"/>
                <a:ea typeface="Arial"/>
                <a:cs typeface="Arial"/>
                <a:sym typeface="Arial"/>
              </a:endParaRPr>
            </a:p>
          </p:txBody>
        </p:sp>
        <p:sp>
          <p:nvSpPr>
            <p:cNvPr id="469" name="Google Shape;469;p61"/>
            <p:cNvSpPr/>
            <p:nvPr/>
          </p:nvSpPr>
          <p:spPr>
            <a:xfrm>
              <a:off x="5421336"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61"/>
            <p:cNvSpPr txBox="1"/>
            <p:nvPr/>
          </p:nvSpPr>
          <p:spPr>
            <a:xfrm>
              <a:off x="5421336"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an opportunity for teachers and supervisors to return to </a:t>
              </a:r>
              <a:r>
                <a:rPr lang="en-US" sz="1600" b="1" i="0" u="none" strike="noStrike" cap="none">
                  <a:solidFill>
                    <a:schemeClr val="lt1"/>
                  </a:solidFill>
                  <a:latin typeface="Quattrocento Sans"/>
                  <a:ea typeface="Quattrocento Sans"/>
                  <a:cs typeface="Quattrocento Sans"/>
                  <a:sym typeface="Quattrocento Sans"/>
                </a:rPr>
                <a:t>evaluation as a natural harvest</a:t>
              </a:r>
              <a:r>
                <a:rPr lang="en-US" sz="1600" b="0" i="0" u="none" strike="noStrike" cap="none">
                  <a:solidFill>
                    <a:schemeClr val="lt1"/>
                  </a:solidFill>
                  <a:latin typeface="Quattrocento Sans"/>
                  <a:ea typeface="Quattrocento Sans"/>
                  <a:cs typeface="Quattrocento Sans"/>
                  <a:sym typeface="Quattrocento Sans"/>
                </a:rPr>
                <a:t> of teaching and learning. It should not be an add-on or check-off, done simply to complete an evaluation.</a:t>
              </a:r>
              <a:endParaRPr sz="1400" b="0" i="0" u="none" strike="noStrike" cap="none">
                <a:solidFill>
                  <a:srgbClr val="000000"/>
                </a:solidFill>
                <a:latin typeface="Arial"/>
                <a:ea typeface="Arial"/>
                <a:cs typeface="Arial"/>
                <a:sym typeface="Arial"/>
              </a:endParaRPr>
            </a:p>
          </p:txBody>
        </p:sp>
      </p:grpSp>
      <p:sp>
        <p:nvSpPr>
          <p:cNvPr id="471" name="Google Shape;471;p6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2"/>
          <p:cNvSpPr txBox="1">
            <a:spLocks noGrp="1"/>
          </p:cNvSpPr>
          <p:nvPr>
            <p:ph type="title"/>
          </p:nvPr>
        </p:nvSpPr>
        <p:spPr>
          <a:xfrm>
            <a:off x="838200" y="365125"/>
            <a:ext cx="10515600" cy="8060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What is NOT changing</a:t>
            </a:r>
            <a:endParaRPr/>
          </a:p>
        </p:txBody>
      </p:sp>
      <p:sp>
        <p:nvSpPr>
          <p:cNvPr id="478" name="Google Shape;478;p62"/>
          <p:cNvSpPr txBox="1">
            <a:spLocks noGrp="1"/>
          </p:cNvSpPr>
          <p:nvPr>
            <p:ph type="body" idx="1"/>
          </p:nvPr>
        </p:nvSpPr>
        <p:spPr>
          <a:xfrm>
            <a:off x="838200" y="1155990"/>
            <a:ext cx="6971145" cy="4852924"/>
          </a:xfrm>
          <a:prstGeom prst="rect">
            <a:avLst/>
          </a:prstGeom>
          <a:noFill/>
          <a:ln>
            <a:noFill/>
          </a:ln>
        </p:spPr>
        <p:txBody>
          <a:bodyPr spcFirstLastPara="1" wrap="square" lIns="91425" tIns="45700" rIns="91425" bIns="45700" anchor="t" anchorCtr="0">
            <a:noAutofit/>
          </a:bodyPr>
          <a:lstStyle/>
          <a:p>
            <a:pPr marL="228600" lvl="0" indent="-133350" algn="l" rtl="0">
              <a:lnSpc>
                <a:spcPct val="90000"/>
              </a:lnSpc>
              <a:spcBef>
                <a:spcPts val="0"/>
              </a:spcBef>
              <a:spcAft>
                <a:spcPts val="0"/>
              </a:spcAft>
              <a:buClr>
                <a:schemeClr val="dk1"/>
              </a:buClr>
              <a:buSzPts val="1500"/>
              <a:buNone/>
            </a:pPr>
            <a:endParaRPr sz="1500"/>
          </a:p>
          <a:p>
            <a:pPr marL="0" lvl="0" indent="0" algn="l" rtl="0">
              <a:lnSpc>
                <a:spcPct val="100000"/>
              </a:lnSpc>
              <a:spcBef>
                <a:spcPts val="1000"/>
              </a:spcBef>
              <a:spcAft>
                <a:spcPts val="0"/>
              </a:spcAft>
              <a:buClr>
                <a:schemeClr val="dk1"/>
              </a:buClr>
              <a:buSzPts val="2000"/>
              <a:buNone/>
            </a:pPr>
            <a:r>
              <a:rPr lang="en-US" sz="2000" i="1"/>
              <a:t>Student growth data that is </a:t>
            </a:r>
            <a:r>
              <a:rPr lang="en-US" sz="2000" b="1" i="1"/>
              <a:t>relevant to the teacher and subject matter </a:t>
            </a:r>
            <a:r>
              <a:rPr lang="en-US" sz="2000" i="1"/>
              <a:t>must be a factor in the evaluation process</a:t>
            </a:r>
            <a:r>
              <a:rPr lang="en-US" sz="2000" b="1" i="1"/>
              <a:t> </a:t>
            </a:r>
            <a:r>
              <a:rPr lang="en-US" sz="2000" i="1"/>
              <a:t>and must be based on </a:t>
            </a:r>
            <a:r>
              <a:rPr lang="en-US" sz="2000" b="1" i="1"/>
              <a:t>multiple measures</a:t>
            </a:r>
            <a:r>
              <a:rPr lang="en-US" sz="2000" i="1"/>
              <a:t> that can include </a:t>
            </a:r>
            <a:r>
              <a:rPr lang="en-US" sz="2000" b="1" i="1"/>
              <a:t>classroom-based, school-based, district-based, and state-based tools</a:t>
            </a:r>
            <a:r>
              <a:rPr lang="en-US" sz="2000" i="1"/>
              <a:t>. Student growth data elements may include the </a:t>
            </a:r>
            <a:r>
              <a:rPr lang="en-US" sz="2000" b="1" i="1"/>
              <a:t>teacher's performance as a member of a grade-level, subject matter, or other instructional team</a:t>
            </a:r>
            <a:r>
              <a:rPr lang="en-US" sz="2000" i="1"/>
              <a:t> within a school when the use of this data is relevant and appropriate. Student growth data elements may also include the teacher's performance as a member of the overall instructional team of a school when use of this data is relevant and appropriate. As used in this subsection, "student growth" means the change in student achievement between two points in time.                         </a:t>
            </a:r>
            <a:r>
              <a:rPr lang="en-US" sz="2000"/>
              <a:t>RCW 28A.405.100</a:t>
            </a:r>
            <a:endParaRPr sz="2000"/>
          </a:p>
        </p:txBody>
      </p:sp>
      <p:pic>
        <p:nvPicPr>
          <p:cNvPr id="479" name="Google Shape;479;p62" descr="Free stock photo of environment, evergreen, forest"/>
          <p:cNvPicPr preferRelativeResize="0"/>
          <p:nvPr/>
        </p:nvPicPr>
        <p:blipFill rotWithShape="1">
          <a:blip r:embed="rId3">
            <a:alphaModFix/>
          </a:blip>
          <a:srcRect l="14771" r="2551" b="2"/>
          <a:stretch/>
        </p:blipFill>
        <p:spPr>
          <a:xfrm>
            <a:off x="8428138" y="2412482"/>
            <a:ext cx="3241964" cy="2590017"/>
          </a:xfrm>
          <a:prstGeom prst="rect">
            <a:avLst/>
          </a:prstGeom>
          <a:noFill/>
          <a:ln>
            <a:noFill/>
          </a:ln>
        </p:spPr>
      </p:pic>
      <p:sp>
        <p:nvSpPr>
          <p:cNvPr id="480" name="Google Shape;480;p6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11</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2"/>
          <p:cNvSpPr txBox="1">
            <a:spLocks noGrp="1"/>
          </p:cNvSpPr>
          <p:nvPr>
            <p:ph type="title" idx="4294967295"/>
          </p:nvPr>
        </p:nvSpPr>
        <p:spPr>
          <a:xfrm>
            <a:off x="106700" y="390967"/>
            <a:ext cx="2814000" cy="160039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Critical Attributes</a:t>
            </a:r>
          </a:p>
        </p:txBody>
      </p:sp>
      <p:sp>
        <p:nvSpPr>
          <p:cNvPr id="482" name="Google Shape;482;p6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3D"/>
              </a:buClr>
              <a:buSzPts val="1600"/>
              <a:buFont typeface="Quattrocento Sans"/>
              <a:buNone/>
              <a:tabLst/>
              <a:defRPr/>
            </a:pPr>
            <a:fld id="{00000000-1234-1234-1234-123412341234}" type="slidenum">
              <a:rPr kumimoji="0" lang="en-US" sz="1600" b="0" i="0" u="none" strike="noStrike" kern="0" cap="none" spc="0" normalizeH="0" baseline="0" noProof="0">
                <a:ln>
                  <a:noFill/>
                </a:ln>
                <a:solidFill>
                  <a:srgbClr val="40403D"/>
                </a:solidFill>
                <a:effectLst/>
                <a:uLnTx/>
                <a:uFillTx/>
                <a:latin typeface="Quattrocento Sans"/>
                <a:sym typeface="Quattrocento Sans"/>
              </a:rPr>
              <a:pPr marL="0" marR="0" lvl="0" indent="0" algn="l" defTabSz="914400" rtl="0" eaLnBrk="1" fontAlgn="auto" latinLnBrk="0" hangingPunct="1">
                <a:lnSpc>
                  <a:spcPct val="100000"/>
                </a:lnSpc>
                <a:spcBef>
                  <a:spcPts val="0"/>
                </a:spcBef>
                <a:spcAft>
                  <a:spcPts val="0"/>
                </a:spcAft>
                <a:buClr>
                  <a:srgbClr val="40403D"/>
                </a:buClr>
                <a:buSzPts val="1600"/>
                <a:buFont typeface="Quattrocento Sans"/>
                <a:buNone/>
                <a:tabLst/>
                <a:defRPr/>
              </a:pPr>
              <a:t>12</a:t>
            </a:fld>
            <a:endParaRPr kumimoji="0" sz="1600" b="0" i="0" u="none" strike="noStrike" kern="0" cap="none" spc="0" normalizeH="0" baseline="0" noProof="0">
              <a:ln>
                <a:noFill/>
              </a:ln>
              <a:solidFill>
                <a:srgbClr val="40403D"/>
              </a:solidFill>
              <a:effectLst/>
              <a:uLnTx/>
              <a:uFillTx/>
              <a:latin typeface="Quattrocento Sans"/>
              <a:sym typeface="Quattrocento Sans"/>
            </a:endParaRPr>
          </a:p>
        </p:txBody>
      </p:sp>
      <p:pic>
        <p:nvPicPr>
          <p:cNvPr id="3" name="Picture 2" descr="Three lightbulbs hanging">
            <a:extLst>
              <a:ext uri="{FF2B5EF4-FFF2-40B4-BE49-F238E27FC236}">
                <a16:creationId xmlns:a16="http://schemas.microsoft.com/office/drawing/2014/main" id="{861957CC-471F-4C7E-A660-8FF67DE94AA0}"/>
              </a:ext>
            </a:extLst>
          </p:cNvPr>
          <p:cNvPicPr>
            <a:picLocks noChangeAspect="1"/>
          </p:cNvPicPr>
          <p:nvPr/>
        </p:nvPicPr>
        <p:blipFill>
          <a:blip r:embed="rId3"/>
          <a:stretch>
            <a:fillRect/>
          </a:stretch>
        </p:blipFill>
        <p:spPr>
          <a:xfrm>
            <a:off x="229101" y="2239767"/>
            <a:ext cx="2691599" cy="1787704"/>
          </a:xfrm>
          <a:prstGeom prst="rect">
            <a:avLst/>
          </a:prstGeom>
        </p:spPr>
      </p:pic>
      <p:pic>
        <p:nvPicPr>
          <p:cNvPr id="5" name="Picture 4" descr="OSPI Logo">
            <a:extLst>
              <a:ext uri="{FF2B5EF4-FFF2-40B4-BE49-F238E27FC236}">
                <a16:creationId xmlns:a16="http://schemas.microsoft.com/office/drawing/2014/main" id="{1CF62429-997A-4A16-82E3-0F20639DE8BC}"/>
              </a:ext>
            </a:extLst>
          </p:cNvPr>
          <p:cNvPicPr>
            <a:picLocks noChangeAspect="1"/>
          </p:cNvPicPr>
          <p:nvPr/>
        </p:nvPicPr>
        <p:blipFill>
          <a:blip r:embed="rId4"/>
          <a:stretch>
            <a:fillRect/>
          </a:stretch>
        </p:blipFill>
        <p:spPr>
          <a:xfrm>
            <a:off x="31774" y="6133641"/>
            <a:ext cx="1962251" cy="666784"/>
          </a:xfrm>
          <a:prstGeom prst="rect">
            <a:avLst/>
          </a:prstGeom>
        </p:spPr>
      </p:pic>
      <p:sp>
        <p:nvSpPr>
          <p:cNvPr id="6" name="TextBox 5" descr="Critical Attributes">
            <a:extLst>
              <a:ext uri="{FF2B5EF4-FFF2-40B4-BE49-F238E27FC236}">
                <a16:creationId xmlns:a16="http://schemas.microsoft.com/office/drawing/2014/main" id="{E06741AB-0D55-AB3C-9C25-59D532E78C0B}"/>
              </a:ext>
            </a:extLst>
          </p:cNvPr>
          <p:cNvSpPr txBox="1"/>
          <p:nvPr/>
        </p:nvSpPr>
        <p:spPr>
          <a:xfrm>
            <a:off x="3467100" y="390967"/>
            <a:ext cx="8229600" cy="5984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38885842-10A6-73C3-66F1-C5EE5189095B}"/>
              </a:ext>
            </a:extLst>
          </p:cNvPr>
          <p:cNvSpPr txBox="1"/>
          <p:nvPr/>
        </p:nvSpPr>
        <p:spPr>
          <a:xfrm>
            <a:off x="3263900" y="390967"/>
            <a:ext cx="8547100" cy="600786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Knowledge of Students</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Includes but is not limited to:</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Cultural identity; academic, and social/emotional assets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Informed by a variety of data including anecdotal evidence</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Informed by students’ and families’ own voices and input</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Essential Standard</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Part of the WA State Learning Standards or national standards for a teacher’s content area(s) and grade level(s)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A significant learning that yields the opportunity for students to draw on their cultures, identities, and backgrounds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A significant learning that demands students’ complex thinking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May include, in addition to a content standard, other learning-supportive standards (e.g., CTE 21</a:t>
            </a:r>
            <a:r>
              <a:rPr kumimoji="0" lang="en-US" sz="1100" b="0" i="0" u="none" strike="noStrike" kern="0" cap="none" spc="0" normalizeH="0" baseline="3000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a:t>
            </a: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 Century Learning Skills, Habits of Mind, Standards for Mathematical Practice, etc.)</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Cognitive and Emotional Engagement</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Invites complex and higher-order thinking from students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Invites students’ attention to the learning through their interests, active learning, and/or sense of belonging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Supports students’ ownership for their learning, making space for student voice and empowerment</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Develops students’ effort, persistence, and concentration</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Formative and Summative Assessment</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Summative assessment may include performance assessment, project-based learning, and other opportunities for students to demonstrate the sum of their learning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Formative assessments provide information to teachers so they can adjust their instruction and to students so they can adjust their learning strategies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With formative assessment, for maximum learning benefit, students receive feedback or productive and supportive interaction, rather than a score or grade</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Student Engagement in Assessment</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Students understand the learning goal and may have been involved in determining the criteria to be used for evaluating it</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Students have an opportunity to assess their own work and/or that of peers using these criteria</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Students monitor their progress on the learning goal</a:t>
            </a:r>
          </a:p>
          <a:p>
            <a:pPr marL="0" marR="0" lvl="0" indent="0" algn="l" defTabSz="914400" rtl="0" eaLnBrk="1" fontAlgn="auto" latinLnBrk="0" hangingPunct="1">
              <a:lnSpc>
                <a:spcPct val="107000"/>
              </a:lnSpc>
              <a:spcBef>
                <a:spcPts val="200"/>
              </a:spcBef>
              <a:spcAft>
                <a:spcPts val="0"/>
              </a:spcAft>
              <a:buClr>
                <a:srgbClr val="000000"/>
              </a:buClr>
              <a:buSzTx/>
              <a:buFont typeface="Arial"/>
              <a:buNone/>
              <a:tabLst>
                <a:tab pos="4429125" algn="l"/>
              </a:tabLst>
              <a:defRPr/>
            </a:pPr>
            <a:r>
              <a:rPr kumimoji="0" lang="en-US" sz="1100" b="0" i="0" u="none" strike="noStrike" kern="0" cap="none" spc="0" normalizeH="0" baseline="0" noProof="0" dirty="0">
                <a:ln>
                  <a:noFill/>
                </a:ln>
                <a:solidFill>
                  <a:srgbClr val="0D5761"/>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Feedback from Students on Their Experience of the Learning</a:t>
            </a:r>
            <a:endPar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 feedback invites students’ perceptions of the classroom environment, instruction, and their own learning</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 feedback may be anonymous</a:t>
            </a:r>
          </a:p>
          <a:p>
            <a:pPr marL="342900" marR="0" lvl="0" indent="-342900" algn="l" defTabSz="914400" rtl="0" eaLnBrk="1" fontAlgn="auto" latinLnBrk="0" hangingPunct="1">
              <a:lnSpc>
                <a:spcPct val="107000"/>
              </a:lnSpc>
              <a:spcBef>
                <a:spcPts val="0"/>
              </a:spcBef>
              <a:spcAft>
                <a:spcPts val="0"/>
              </a:spcAft>
              <a:buClr>
                <a:srgbClr val="0000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Student feedback is part of a teacher’s self-evaluation (Teachers should discuss general reflections with their evaluators as a matter of course but should have discretion over sharing specific responses/results.)                        	</a:t>
            </a:r>
            <a:r>
              <a:rPr kumimoji="0" lang="en-US" sz="1100" b="0" i="1" u="none" strike="noStrike" kern="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rPr>
              <a:t> 7/27/22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Strategies For Asking Learning Focused Questions</a:t>
            </a:r>
            <a:endParaRPr dirty="0"/>
          </a:p>
          <a:p>
            <a:pPr marL="0" lvl="0" indent="0" algn="l" rtl="0">
              <a:spcBef>
                <a:spcPts val="0"/>
              </a:spcBef>
              <a:spcAft>
                <a:spcPts val="0"/>
              </a:spcAft>
              <a:buNone/>
            </a:pPr>
            <a:endParaRPr dirty="0"/>
          </a:p>
        </p:txBody>
      </p:sp>
      <p:sp>
        <p:nvSpPr>
          <p:cNvPr id="494" name="Google Shape;494;p64"/>
          <p:cNvSpPr txBox="1">
            <a:spLocks noGrp="1"/>
          </p:cNvSpPr>
          <p:nvPr>
            <p:ph type="body" idx="1"/>
          </p:nvPr>
        </p:nvSpPr>
        <p:spPr>
          <a:xfrm>
            <a:off x="415600" y="1536632"/>
            <a:ext cx="6377086" cy="4680989"/>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sz="3600"/>
              <a:t>Open ended</a:t>
            </a:r>
            <a:endParaRPr sz="3600"/>
          </a:p>
          <a:p>
            <a:pPr marL="457200" lvl="0" indent="-406400" algn="l" rtl="0">
              <a:spcBef>
                <a:spcPts val="0"/>
              </a:spcBef>
              <a:spcAft>
                <a:spcPts val="0"/>
              </a:spcAft>
              <a:buSzPts val="2800"/>
              <a:buChar char="•"/>
            </a:pPr>
            <a:r>
              <a:rPr lang="en-US" sz="3600"/>
              <a:t>Positive presupposition</a:t>
            </a:r>
            <a:endParaRPr sz="3600"/>
          </a:p>
          <a:p>
            <a:pPr marL="457200" lvl="0" indent="-406400" algn="l" rtl="0">
              <a:spcBef>
                <a:spcPts val="0"/>
              </a:spcBef>
              <a:spcAft>
                <a:spcPts val="0"/>
              </a:spcAft>
              <a:buSzPts val="2800"/>
              <a:buChar char="•"/>
            </a:pPr>
            <a:r>
              <a:rPr lang="en-US" sz="3600"/>
              <a:t>Plural forms</a:t>
            </a:r>
            <a:endParaRPr sz="3600"/>
          </a:p>
          <a:p>
            <a:pPr marL="457200" lvl="0" indent="-406400" algn="l" rtl="0">
              <a:spcBef>
                <a:spcPts val="0"/>
              </a:spcBef>
              <a:spcAft>
                <a:spcPts val="0"/>
              </a:spcAft>
              <a:buSzPts val="2800"/>
              <a:buChar char="•"/>
            </a:pPr>
            <a:r>
              <a:rPr lang="en-US" sz="3600"/>
              <a:t>Exploratory language </a:t>
            </a:r>
          </a:p>
          <a:p>
            <a:pPr marL="457200" lvl="0" indent="-406400" algn="l" rtl="0">
              <a:spcBef>
                <a:spcPts val="0"/>
              </a:spcBef>
              <a:spcAft>
                <a:spcPts val="0"/>
              </a:spcAft>
              <a:buSzPts val="2800"/>
              <a:buChar char="•"/>
            </a:pPr>
            <a:r>
              <a:rPr lang="en-US" sz="3600"/>
              <a:t>Approachable voice</a:t>
            </a:r>
            <a:endParaRPr sz="3600"/>
          </a:p>
          <a:p>
            <a:pPr marL="457200" lvl="0" indent="-406400" algn="l" rtl="0">
              <a:spcBef>
                <a:spcPts val="0"/>
              </a:spcBef>
              <a:spcAft>
                <a:spcPts val="0"/>
              </a:spcAft>
              <a:buSzPts val="2800"/>
              <a:buChar char="•"/>
            </a:pPr>
            <a:r>
              <a:rPr lang="en-US" sz="3600"/>
              <a:t>Designing questions to promote thinking</a:t>
            </a:r>
            <a:endParaRPr sz="3600"/>
          </a:p>
          <a:p>
            <a:pPr marL="0" lvl="0" indent="0" algn="l" rtl="0">
              <a:spcBef>
                <a:spcPts val="1000"/>
              </a:spcBef>
              <a:spcAft>
                <a:spcPts val="0"/>
              </a:spcAft>
              <a:buNone/>
            </a:pPr>
            <a:endParaRPr/>
          </a:p>
        </p:txBody>
      </p:sp>
      <p:sp>
        <p:nvSpPr>
          <p:cNvPr id="495" name="Google Shape;495;p6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OSPI Logo">
            <a:extLst>
              <a:ext uri="{FF2B5EF4-FFF2-40B4-BE49-F238E27FC236}">
                <a16:creationId xmlns:a16="http://schemas.microsoft.com/office/drawing/2014/main" id="{4A377CCA-7F49-4F43-B3E1-DF08AFAA2606}"/>
              </a:ext>
            </a:extLst>
          </p:cNvPr>
          <p:cNvPicPr>
            <a:picLocks noChangeAspect="1"/>
          </p:cNvPicPr>
          <p:nvPr/>
        </p:nvPicPr>
        <p:blipFill>
          <a:blip r:embed="rId3"/>
          <a:stretch>
            <a:fillRect/>
          </a:stretch>
        </p:blipFill>
        <p:spPr>
          <a:xfrm>
            <a:off x="415600" y="6075538"/>
            <a:ext cx="1962251" cy="666784"/>
          </a:xfrm>
          <a:prstGeom prst="rect">
            <a:avLst/>
          </a:prstGeom>
        </p:spPr>
      </p:pic>
      <p:pic>
        <p:nvPicPr>
          <p:cNvPr id="5" name="Picture 4" descr="Different colored question marks">
            <a:extLst>
              <a:ext uri="{FF2B5EF4-FFF2-40B4-BE49-F238E27FC236}">
                <a16:creationId xmlns:a16="http://schemas.microsoft.com/office/drawing/2014/main" id="{1514FF39-5424-4B74-B141-3B5026187E74}"/>
              </a:ext>
            </a:extLst>
          </p:cNvPr>
          <p:cNvPicPr>
            <a:picLocks noChangeAspect="1"/>
          </p:cNvPicPr>
          <p:nvPr/>
        </p:nvPicPr>
        <p:blipFill>
          <a:blip r:embed="rId4"/>
          <a:stretch>
            <a:fillRect/>
          </a:stretch>
        </p:blipFill>
        <p:spPr>
          <a:xfrm>
            <a:off x="6936376" y="1536632"/>
            <a:ext cx="4839923" cy="44461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0A03-2D97-42B3-8574-FC812676E2E4}"/>
              </a:ext>
            </a:extLst>
          </p:cNvPr>
          <p:cNvSpPr>
            <a:spLocks noGrp="1"/>
          </p:cNvSpPr>
          <p:nvPr>
            <p:ph type="title"/>
          </p:nvPr>
        </p:nvSpPr>
        <p:spPr>
          <a:xfrm>
            <a:off x="838200" y="365125"/>
            <a:ext cx="10515600" cy="985503"/>
          </a:xfrm>
        </p:spPr>
        <p:txBody>
          <a:bodyPr/>
          <a:lstStyle/>
          <a:p>
            <a:r>
              <a:rPr lang="en-US"/>
              <a:t>Learning-Focused Questions</a:t>
            </a:r>
          </a:p>
        </p:txBody>
      </p:sp>
      <p:sp>
        <p:nvSpPr>
          <p:cNvPr id="3" name="Text Placeholder 2">
            <a:extLst>
              <a:ext uri="{FF2B5EF4-FFF2-40B4-BE49-F238E27FC236}">
                <a16:creationId xmlns:a16="http://schemas.microsoft.com/office/drawing/2014/main" id="{FEE420EA-35CD-47A7-8A32-A8596D70C756}"/>
              </a:ext>
            </a:extLst>
          </p:cNvPr>
          <p:cNvSpPr>
            <a:spLocks noGrp="1"/>
          </p:cNvSpPr>
          <p:nvPr>
            <p:ph type="body" idx="1"/>
          </p:nvPr>
        </p:nvSpPr>
        <p:spPr>
          <a:xfrm>
            <a:off x="838200" y="1586207"/>
            <a:ext cx="5181600" cy="4422708"/>
          </a:xfrm>
          <a:solidFill>
            <a:schemeClr val="bg1">
              <a:lumMod val="90000"/>
            </a:schemeClr>
          </a:solidFill>
        </p:spPr>
        <p:txBody>
          <a:bodyPr/>
          <a:lstStyle/>
          <a:p>
            <a:pPr marL="114300" indent="0">
              <a:buNone/>
            </a:pPr>
            <a:r>
              <a:rPr lang="en-US" u="sng"/>
              <a:t>Open-ended</a:t>
            </a:r>
          </a:p>
          <a:p>
            <a:pPr marL="114300" indent="0">
              <a:buNone/>
            </a:pPr>
            <a:r>
              <a:rPr lang="en-US" sz="2400"/>
              <a:t>Cannot be answered with a “yes,” “no,” or other one-word response</a:t>
            </a:r>
          </a:p>
          <a:p>
            <a:pPr marL="114300" indent="0">
              <a:buNone/>
            </a:pPr>
            <a:endParaRPr lang="en-US" sz="2400"/>
          </a:p>
          <a:p>
            <a:pPr marL="114300" indent="0">
              <a:buNone/>
            </a:pPr>
            <a:r>
              <a:rPr lang="en-US" sz="2400" strike="sngStrike"/>
              <a:t>Did you see any signs of student engagement with the learning?</a:t>
            </a:r>
          </a:p>
          <a:p>
            <a:pPr marL="114300" indent="0">
              <a:buNone/>
            </a:pPr>
            <a:r>
              <a:rPr lang="en-US" sz="2400"/>
              <a:t>		vs</a:t>
            </a:r>
          </a:p>
          <a:p>
            <a:pPr marL="114300" indent="0">
              <a:buNone/>
            </a:pPr>
            <a:r>
              <a:rPr lang="en-US" sz="2400"/>
              <a:t>What are some signs of student engagement that you noticed?</a:t>
            </a:r>
          </a:p>
        </p:txBody>
      </p:sp>
      <p:sp>
        <p:nvSpPr>
          <p:cNvPr id="4" name="Text Placeholder 3">
            <a:extLst>
              <a:ext uri="{FF2B5EF4-FFF2-40B4-BE49-F238E27FC236}">
                <a16:creationId xmlns:a16="http://schemas.microsoft.com/office/drawing/2014/main" id="{B15F65A4-D6CE-4E9C-AC1A-6ACCE7E887FD}"/>
              </a:ext>
            </a:extLst>
          </p:cNvPr>
          <p:cNvSpPr>
            <a:spLocks noGrp="1"/>
          </p:cNvSpPr>
          <p:nvPr>
            <p:ph type="body" idx="2"/>
          </p:nvPr>
        </p:nvSpPr>
        <p:spPr>
          <a:xfrm>
            <a:off x="6172200" y="1586207"/>
            <a:ext cx="5181600" cy="4422708"/>
          </a:xfrm>
          <a:solidFill>
            <a:schemeClr val="accent4">
              <a:lumMod val="20000"/>
              <a:lumOff val="80000"/>
            </a:schemeClr>
          </a:solidFill>
        </p:spPr>
        <p:txBody>
          <a:bodyPr>
            <a:normAutofit fontScale="92500"/>
          </a:bodyPr>
          <a:lstStyle/>
          <a:p>
            <a:pPr marL="114300" indent="0">
              <a:buNone/>
            </a:pPr>
            <a:r>
              <a:rPr lang="en-US" u="sng"/>
              <a:t>Positive Presupposition</a:t>
            </a:r>
          </a:p>
          <a:p>
            <a:pPr marL="114300" indent="0">
              <a:buNone/>
            </a:pPr>
            <a:r>
              <a:rPr lang="en-US" sz="2400"/>
              <a:t>Communicates positive intent/beliefs about the person’s capacities</a:t>
            </a:r>
          </a:p>
          <a:p>
            <a:pPr marL="114300" indent="0">
              <a:buNone/>
            </a:pPr>
            <a:endParaRPr lang="en-US" sz="2400"/>
          </a:p>
          <a:p>
            <a:pPr marL="114300" indent="0">
              <a:buNone/>
            </a:pPr>
            <a:r>
              <a:rPr lang="en-US" sz="2400" strike="sngStrike"/>
              <a:t>Did you think about the needs of English learners as you were planning this learning experience?</a:t>
            </a:r>
          </a:p>
          <a:p>
            <a:pPr marL="114300" indent="0">
              <a:buNone/>
            </a:pPr>
            <a:r>
              <a:rPr lang="en-US" sz="2400"/>
              <a:t>		vs</a:t>
            </a:r>
          </a:p>
          <a:p>
            <a:pPr marL="114300" indent="0">
              <a:buNone/>
            </a:pPr>
            <a:r>
              <a:rPr lang="en-US" sz="2400"/>
              <a:t>What are some ways you considered the needs of English learners as you were planning this learning experience?</a:t>
            </a:r>
          </a:p>
        </p:txBody>
      </p:sp>
      <p:sp>
        <p:nvSpPr>
          <p:cNvPr id="5" name="Slide Number Placeholder 4">
            <a:extLst>
              <a:ext uri="{FF2B5EF4-FFF2-40B4-BE49-F238E27FC236}">
                <a16:creationId xmlns:a16="http://schemas.microsoft.com/office/drawing/2014/main" id="{BB97DAAC-27E7-4585-9A5A-C517BC6F777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pic>
        <p:nvPicPr>
          <p:cNvPr id="7" name="Picture 6" descr="Question mark symbol">
            <a:extLst>
              <a:ext uri="{FF2B5EF4-FFF2-40B4-BE49-F238E27FC236}">
                <a16:creationId xmlns:a16="http://schemas.microsoft.com/office/drawing/2014/main" id="{721E5331-59E6-426E-95B6-5A115EA2C3E2}"/>
              </a:ext>
            </a:extLst>
          </p:cNvPr>
          <p:cNvPicPr>
            <a:picLocks noChangeAspect="1"/>
          </p:cNvPicPr>
          <p:nvPr/>
        </p:nvPicPr>
        <p:blipFill>
          <a:blip r:embed="rId3"/>
          <a:stretch>
            <a:fillRect/>
          </a:stretch>
        </p:blipFill>
        <p:spPr>
          <a:xfrm>
            <a:off x="9710019" y="129547"/>
            <a:ext cx="1998617" cy="1122300"/>
          </a:xfrm>
          <a:prstGeom prst="rect">
            <a:avLst/>
          </a:prstGeom>
        </p:spPr>
      </p:pic>
    </p:spTree>
    <p:extLst>
      <p:ext uri="{BB962C8B-B14F-4D97-AF65-F5344CB8AC3E}">
        <p14:creationId xmlns:p14="http://schemas.microsoft.com/office/powerpoint/2010/main" val="2696667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0BD6-B474-4A22-B9E3-38D9252B09BC}"/>
              </a:ext>
            </a:extLst>
          </p:cNvPr>
          <p:cNvSpPr>
            <a:spLocks noGrp="1"/>
          </p:cNvSpPr>
          <p:nvPr>
            <p:ph type="title"/>
          </p:nvPr>
        </p:nvSpPr>
        <p:spPr>
          <a:xfrm>
            <a:off x="483364" y="198017"/>
            <a:ext cx="8871819" cy="1015656"/>
          </a:xfrm>
        </p:spPr>
        <p:txBody>
          <a:bodyPr>
            <a:normAutofit fontScale="90000"/>
          </a:bodyPr>
          <a:lstStyle/>
          <a:p>
            <a:r>
              <a:rPr lang="en-US"/>
              <a:t>Learning Focused Questions - continued</a:t>
            </a:r>
          </a:p>
        </p:txBody>
      </p:sp>
      <p:sp>
        <p:nvSpPr>
          <p:cNvPr id="3" name="Text Placeholder 2">
            <a:extLst>
              <a:ext uri="{FF2B5EF4-FFF2-40B4-BE49-F238E27FC236}">
                <a16:creationId xmlns:a16="http://schemas.microsoft.com/office/drawing/2014/main" id="{D8033B60-A5AE-498C-B998-9CC88852EEAD}"/>
              </a:ext>
            </a:extLst>
          </p:cNvPr>
          <p:cNvSpPr>
            <a:spLocks noGrp="1"/>
          </p:cNvSpPr>
          <p:nvPr>
            <p:ph type="body" idx="1"/>
          </p:nvPr>
        </p:nvSpPr>
        <p:spPr>
          <a:xfrm>
            <a:off x="597605" y="1337355"/>
            <a:ext cx="5181600" cy="4593662"/>
          </a:xfrm>
          <a:solidFill>
            <a:schemeClr val="bg1">
              <a:lumMod val="90000"/>
            </a:schemeClr>
          </a:solidFill>
        </p:spPr>
        <p:txBody>
          <a:bodyPr/>
          <a:lstStyle/>
          <a:p>
            <a:pPr marL="114300" indent="0">
              <a:buNone/>
            </a:pPr>
            <a:r>
              <a:rPr lang="en-US" u="sng"/>
              <a:t>Plural Forms </a:t>
            </a:r>
          </a:p>
          <a:p>
            <a:pPr marL="114300" indent="0">
              <a:buNone/>
            </a:pPr>
            <a:r>
              <a:rPr lang="en-US" sz="2400"/>
              <a:t>Open thinking to multiple possibilities rather than implying there’s only one “right” answer</a:t>
            </a:r>
            <a:r>
              <a:rPr lang="en-US"/>
              <a:t>	</a:t>
            </a:r>
          </a:p>
          <a:p>
            <a:pPr marL="114300" indent="0">
              <a:buNone/>
            </a:pPr>
            <a:r>
              <a:rPr lang="en-US" sz="2400"/>
              <a:t> </a:t>
            </a:r>
            <a:r>
              <a:rPr lang="en-US" sz="2400" strike="sngStrike"/>
              <a:t>How do you encourage student engagement in discussions?</a:t>
            </a:r>
          </a:p>
          <a:p>
            <a:pPr marL="114300" indent="0">
              <a:buNone/>
            </a:pPr>
            <a:r>
              <a:rPr lang="en-US" sz="2400"/>
              <a:t>		vs</a:t>
            </a:r>
          </a:p>
          <a:p>
            <a:pPr marL="114300" indent="0">
              <a:buNone/>
            </a:pPr>
            <a:r>
              <a:rPr lang="en-US" sz="2400"/>
              <a:t>What might be some strategies for encouraging student engagement in discussions?</a:t>
            </a:r>
          </a:p>
        </p:txBody>
      </p:sp>
      <p:sp>
        <p:nvSpPr>
          <p:cNvPr id="4" name="Text Placeholder 3">
            <a:extLst>
              <a:ext uri="{FF2B5EF4-FFF2-40B4-BE49-F238E27FC236}">
                <a16:creationId xmlns:a16="http://schemas.microsoft.com/office/drawing/2014/main" id="{D3F11FEA-00C9-4D39-9517-EE796B6404D0}"/>
              </a:ext>
            </a:extLst>
          </p:cNvPr>
          <p:cNvSpPr>
            <a:spLocks noGrp="1"/>
          </p:cNvSpPr>
          <p:nvPr>
            <p:ph type="body" idx="2"/>
          </p:nvPr>
        </p:nvSpPr>
        <p:spPr>
          <a:xfrm>
            <a:off x="6079651" y="1337355"/>
            <a:ext cx="5181600" cy="4827775"/>
          </a:xfrm>
          <a:solidFill>
            <a:schemeClr val="accent4">
              <a:lumMod val="20000"/>
              <a:lumOff val="80000"/>
            </a:schemeClr>
          </a:solidFill>
        </p:spPr>
        <p:txBody>
          <a:bodyPr>
            <a:normAutofit fontScale="92500" lnSpcReduction="10000"/>
          </a:bodyPr>
          <a:lstStyle/>
          <a:p>
            <a:pPr marL="114300" indent="0">
              <a:buNone/>
            </a:pPr>
            <a:r>
              <a:rPr lang="en-US" u="sng"/>
              <a:t>Exploratory language (</a:t>
            </a:r>
            <a:r>
              <a:rPr lang="en-US"/>
              <a:t>syntactical substitutions)</a:t>
            </a:r>
          </a:p>
          <a:p>
            <a:pPr marL="114300" indent="0">
              <a:buNone/>
            </a:pPr>
            <a:r>
              <a:rPr lang="en-US" sz="2400"/>
              <a:t>Tentative language that reduces the need for certainty on the part of the respondent</a:t>
            </a:r>
          </a:p>
          <a:p>
            <a:pPr lvl="1"/>
            <a:r>
              <a:rPr lang="en-US" sz="2000"/>
              <a:t>The         Some	</a:t>
            </a:r>
          </a:p>
          <a:p>
            <a:pPr lvl="1"/>
            <a:r>
              <a:rPr lang="en-US" sz="2000"/>
              <a:t>Can/could         Might</a:t>
            </a:r>
          </a:p>
          <a:p>
            <a:pPr lvl="1"/>
            <a:r>
              <a:rPr lang="en-US" sz="2000"/>
              <a:t>Is           Seems</a:t>
            </a:r>
          </a:p>
          <a:p>
            <a:pPr lvl="1"/>
            <a:r>
              <a:rPr lang="en-US" sz="2000"/>
              <a:t>Why         What</a:t>
            </a:r>
          </a:p>
          <a:p>
            <a:pPr marL="114300" indent="0">
              <a:buNone/>
            </a:pPr>
            <a:r>
              <a:rPr lang="en-US" sz="2400" strike="sngStrike"/>
              <a:t>Why did you start the lesson with a story from your childhood?</a:t>
            </a:r>
          </a:p>
          <a:p>
            <a:pPr marL="1485900" lvl="3" indent="0">
              <a:buNone/>
            </a:pPr>
            <a:r>
              <a:rPr lang="en-US" sz="1400"/>
              <a:t>VS</a:t>
            </a:r>
          </a:p>
          <a:p>
            <a:pPr marL="114300" indent="0">
              <a:buNone/>
            </a:pPr>
            <a:r>
              <a:rPr lang="en-US" sz="2400"/>
              <a:t>What are some things you considered in deciding to start the lesson this way?</a:t>
            </a:r>
          </a:p>
          <a:p>
            <a:pPr marL="571500" lvl="1" indent="0">
              <a:buNone/>
            </a:pPr>
            <a:endParaRPr lang="en-US" sz="2000"/>
          </a:p>
        </p:txBody>
      </p:sp>
      <p:sp>
        <p:nvSpPr>
          <p:cNvPr id="5" name="Slide Number Placeholder 4">
            <a:extLst>
              <a:ext uri="{FF2B5EF4-FFF2-40B4-BE49-F238E27FC236}">
                <a16:creationId xmlns:a16="http://schemas.microsoft.com/office/drawing/2014/main" id="{69FEC6E3-757A-48A8-931F-5DEA2A5BFCE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cxnSp>
        <p:nvCxnSpPr>
          <p:cNvPr id="7" name="Straight Arrow Connector 6">
            <a:extLst>
              <a:ext uri="{FF2B5EF4-FFF2-40B4-BE49-F238E27FC236}">
                <a16:creationId xmlns:a16="http://schemas.microsoft.com/office/drawing/2014/main" id="{D8D424AC-63BF-423A-BDC3-14B11D710502}"/>
              </a:ext>
              <a:ext uri="{C183D7F6-B498-43B3-948B-1728B52AA6E4}">
                <adec:decorative xmlns:adec="http://schemas.microsoft.com/office/drawing/2017/decorative" val="1"/>
              </a:ext>
            </a:extLst>
          </p:cNvPr>
          <p:cNvCxnSpPr>
            <a:cxnSpLocks/>
          </p:cNvCxnSpPr>
          <p:nvPr/>
        </p:nvCxnSpPr>
        <p:spPr>
          <a:xfrm>
            <a:off x="7566421" y="3358764"/>
            <a:ext cx="3963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D46B082-12AC-4F1D-9D4F-35482043D72A}"/>
              </a:ext>
              <a:ext uri="{C183D7F6-B498-43B3-948B-1728B52AA6E4}">
                <adec:decorative xmlns:adec="http://schemas.microsoft.com/office/drawing/2017/decorative" val="1"/>
              </a:ext>
            </a:extLst>
          </p:cNvPr>
          <p:cNvCxnSpPr/>
          <p:nvPr/>
        </p:nvCxnSpPr>
        <p:spPr>
          <a:xfrm>
            <a:off x="8183705" y="3681138"/>
            <a:ext cx="386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4CDD7A3-B5C0-44A2-B749-DAD046E9C9F2}"/>
              </a:ext>
              <a:ext uri="{C183D7F6-B498-43B3-948B-1728B52AA6E4}">
                <adec:decorative xmlns:adec="http://schemas.microsoft.com/office/drawing/2017/decorative" val="1"/>
              </a:ext>
            </a:extLst>
          </p:cNvPr>
          <p:cNvCxnSpPr>
            <a:cxnSpLocks/>
          </p:cNvCxnSpPr>
          <p:nvPr/>
        </p:nvCxnSpPr>
        <p:spPr>
          <a:xfrm>
            <a:off x="7341833" y="4005930"/>
            <a:ext cx="4491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7BEBF6-C9D9-484E-A2BB-998E1E059685}"/>
              </a:ext>
              <a:ext uri="{C183D7F6-B498-43B3-948B-1728B52AA6E4}">
                <adec:decorative xmlns:adec="http://schemas.microsoft.com/office/drawing/2017/decorative" val="1"/>
              </a:ext>
            </a:extLst>
          </p:cNvPr>
          <p:cNvCxnSpPr/>
          <p:nvPr/>
        </p:nvCxnSpPr>
        <p:spPr>
          <a:xfrm>
            <a:off x="7674149" y="4333662"/>
            <a:ext cx="3676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descr="Question mark symbol">
            <a:extLst>
              <a:ext uri="{FF2B5EF4-FFF2-40B4-BE49-F238E27FC236}">
                <a16:creationId xmlns:a16="http://schemas.microsoft.com/office/drawing/2014/main" id="{66A9C593-7A2B-4D86-A34A-77986D59A290}"/>
              </a:ext>
            </a:extLst>
          </p:cNvPr>
          <p:cNvPicPr>
            <a:picLocks noChangeAspect="1"/>
          </p:cNvPicPr>
          <p:nvPr/>
        </p:nvPicPr>
        <p:blipFill>
          <a:blip r:embed="rId3"/>
          <a:stretch>
            <a:fillRect/>
          </a:stretch>
        </p:blipFill>
        <p:spPr>
          <a:xfrm>
            <a:off x="9710019" y="129547"/>
            <a:ext cx="1998617" cy="1122300"/>
          </a:xfrm>
          <a:prstGeom prst="rect">
            <a:avLst/>
          </a:prstGeom>
        </p:spPr>
      </p:pic>
    </p:spTree>
    <p:extLst>
      <p:ext uri="{BB962C8B-B14F-4D97-AF65-F5344CB8AC3E}">
        <p14:creationId xmlns:p14="http://schemas.microsoft.com/office/powerpoint/2010/main" val="191887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0BD6-B474-4A22-B9E3-38D9252B09BC}"/>
              </a:ext>
            </a:extLst>
          </p:cNvPr>
          <p:cNvSpPr>
            <a:spLocks noGrp="1"/>
          </p:cNvSpPr>
          <p:nvPr>
            <p:ph type="title"/>
          </p:nvPr>
        </p:nvSpPr>
        <p:spPr>
          <a:xfrm>
            <a:off x="237309" y="182245"/>
            <a:ext cx="9403080" cy="1032403"/>
          </a:xfrm>
        </p:spPr>
        <p:txBody>
          <a:bodyPr>
            <a:normAutofit fontScale="90000"/>
          </a:bodyPr>
          <a:lstStyle/>
          <a:p>
            <a:r>
              <a:rPr lang="en-US" dirty="0"/>
              <a:t>Learning Focused Questions - continued</a:t>
            </a:r>
          </a:p>
        </p:txBody>
      </p:sp>
      <p:sp>
        <p:nvSpPr>
          <p:cNvPr id="3" name="Text Placeholder 2">
            <a:extLst>
              <a:ext uri="{FF2B5EF4-FFF2-40B4-BE49-F238E27FC236}">
                <a16:creationId xmlns:a16="http://schemas.microsoft.com/office/drawing/2014/main" id="{D8033B60-A5AE-498C-B998-9CC88852EEAD}"/>
              </a:ext>
            </a:extLst>
          </p:cNvPr>
          <p:cNvSpPr>
            <a:spLocks noGrp="1"/>
          </p:cNvSpPr>
          <p:nvPr>
            <p:ph type="body" idx="1"/>
          </p:nvPr>
        </p:nvSpPr>
        <p:spPr>
          <a:xfrm>
            <a:off x="838202" y="1392572"/>
            <a:ext cx="5181600" cy="4481405"/>
          </a:xfrm>
          <a:solidFill>
            <a:schemeClr val="bg1">
              <a:lumMod val="90000"/>
            </a:schemeClr>
          </a:solidFill>
        </p:spPr>
        <p:txBody>
          <a:bodyPr/>
          <a:lstStyle/>
          <a:p>
            <a:pPr marL="114300" indent="0">
              <a:buNone/>
            </a:pPr>
            <a:r>
              <a:rPr lang="en-US" u="sng"/>
              <a:t>Approachable Voice</a:t>
            </a:r>
          </a:p>
          <a:p>
            <a:pPr marL="114300" indent="0">
              <a:buNone/>
            </a:pPr>
            <a:r>
              <a:rPr lang="en-US" sz="2400"/>
              <a:t>Intonation rises at the end of the statement/question to signal an invitation.  A “credible voice” keeps a flat intonation and may drop at the end; it signals expertise or information-sharing.</a:t>
            </a:r>
          </a:p>
        </p:txBody>
      </p:sp>
      <p:sp>
        <p:nvSpPr>
          <p:cNvPr id="4" name="Text Placeholder 3">
            <a:extLst>
              <a:ext uri="{FF2B5EF4-FFF2-40B4-BE49-F238E27FC236}">
                <a16:creationId xmlns:a16="http://schemas.microsoft.com/office/drawing/2014/main" id="{D3F11FEA-00C9-4D39-9517-EE796B6404D0}"/>
              </a:ext>
            </a:extLst>
          </p:cNvPr>
          <p:cNvSpPr>
            <a:spLocks noGrp="1"/>
          </p:cNvSpPr>
          <p:nvPr>
            <p:ph type="body" idx="2"/>
          </p:nvPr>
        </p:nvSpPr>
        <p:spPr>
          <a:xfrm>
            <a:off x="6172199" y="1392572"/>
            <a:ext cx="5181600" cy="4481405"/>
          </a:xfrm>
          <a:solidFill>
            <a:schemeClr val="accent4">
              <a:lumMod val="20000"/>
              <a:lumOff val="80000"/>
            </a:schemeClr>
          </a:solidFill>
        </p:spPr>
        <p:txBody>
          <a:bodyPr>
            <a:normAutofit fontScale="92500" lnSpcReduction="20000"/>
          </a:bodyPr>
          <a:lstStyle/>
          <a:p>
            <a:pPr marL="114300" indent="0">
              <a:buNone/>
            </a:pPr>
            <a:r>
              <a:rPr lang="en-US" u="sng"/>
              <a:t>Designing questions to promote thinking</a:t>
            </a:r>
          </a:p>
          <a:p>
            <a:pPr marL="114300" indent="0">
              <a:buNone/>
            </a:pPr>
            <a:r>
              <a:rPr lang="en-US" sz="2400"/>
              <a:t>Language that broadens, focuses, and/or clarifies thinking.</a:t>
            </a:r>
          </a:p>
          <a:p>
            <a:r>
              <a:rPr lang="en-US" sz="2400"/>
              <a:t>What common attributes are you noticing about the learning experiences that seem to be most engaging for your students? (</a:t>
            </a:r>
            <a:r>
              <a:rPr lang="en-US" sz="2400" i="1"/>
              <a:t>Broadens</a:t>
            </a:r>
            <a:r>
              <a:rPr lang="en-US" sz="2400"/>
              <a:t>)</a:t>
            </a:r>
          </a:p>
          <a:p>
            <a:r>
              <a:rPr lang="en-US" sz="2400"/>
              <a:t>What were some indicators that students were clear about their next steps? (</a:t>
            </a:r>
            <a:r>
              <a:rPr lang="en-US" sz="2400" i="1"/>
              <a:t>Focuses</a:t>
            </a:r>
            <a:r>
              <a:rPr lang="en-US" sz="2400"/>
              <a:t>)</a:t>
            </a:r>
          </a:p>
          <a:p>
            <a:r>
              <a:rPr lang="en-US" sz="2400"/>
              <a:t>What might be some input you were hoping to get from your team that you did not receive? (</a:t>
            </a:r>
            <a:r>
              <a:rPr lang="en-US" sz="2400" i="1"/>
              <a:t>Clarifies</a:t>
            </a:r>
            <a:r>
              <a:rPr lang="en-US" sz="2400"/>
              <a:t>)</a:t>
            </a:r>
          </a:p>
          <a:p>
            <a:pPr marL="114300" indent="0">
              <a:buNone/>
            </a:pPr>
            <a:endParaRPr lang="en-US" sz="2400"/>
          </a:p>
          <a:p>
            <a:pPr marL="114300" indent="0">
              <a:buNone/>
            </a:pPr>
            <a:endParaRPr lang="en-US" sz="2400"/>
          </a:p>
          <a:p>
            <a:pPr marL="114300" indent="0">
              <a:buNone/>
            </a:pPr>
            <a:endParaRPr lang="en-US" sz="2400"/>
          </a:p>
          <a:p>
            <a:pPr marL="114300" indent="0">
              <a:buNone/>
            </a:pPr>
            <a:endParaRPr lang="en-US" u="sng"/>
          </a:p>
        </p:txBody>
      </p:sp>
      <p:sp>
        <p:nvSpPr>
          <p:cNvPr id="5" name="Slide Number Placeholder 4">
            <a:extLst>
              <a:ext uri="{FF2B5EF4-FFF2-40B4-BE49-F238E27FC236}">
                <a16:creationId xmlns:a16="http://schemas.microsoft.com/office/drawing/2014/main" id="{69FEC6E3-757A-48A8-931F-5DEA2A5BFCE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16</a:t>
            </a:fld>
            <a:endParaRPr lang="en-US"/>
          </a:p>
        </p:txBody>
      </p:sp>
      <p:pic>
        <p:nvPicPr>
          <p:cNvPr id="6" name="Picture 5" descr="Question mark symbol">
            <a:extLst>
              <a:ext uri="{FF2B5EF4-FFF2-40B4-BE49-F238E27FC236}">
                <a16:creationId xmlns:a16="http://schemas.microsoft.com/office/drawing/2014/main" id="{EA176795-7DE8-4175-9506-371349BE11CE}"/>
              </a:ext>
            </a:extLst>
          </p:cNvPr>
          <p:cNvPicPr>
            <a:picLocks noChangeAspect="1"/>
          </p:cNvPicPr>
          <p:nvPr/>
        </p:nvPicPr>
        <p:blipFill>
          <a:blip r:embed="rId3"/>
          <a:stretch>
            <a:fillRect/>
          </a:stretch>
        </p:blipFill>
        <p:spPr>
          <a:xfrm>
            <a:off x="9710019" y="129547"/>
            <a:ext cx="1998617" cy="1122300"/>
          </a:xfrm>
          <a:prstGeom prst="rect">
            <a:avLst/>
          </a:prstGeom>
        </p:spPr>
      </p:pic>
      <p:pic>
        <p:nvPicPr>
          <p:cNvPr id="11" name="Picture 10" descr="Credible vs Approachable">
            <a:extLst>
              <a:ext uri="{FF2B5EF4-FFF2-40B4-BE49-F238E27FC236}">
                <a16:creationId xmlns:a16="http://schemas.microsoft.com/office/drawing/2014/main" id="{E7EB21CD-0466-491D-980E-93C5040A99B4}"/>
              </a:ext>
            </a:extLst>
          </p:cNvPr>
          <p:cNvPicPr>
            <a:picLocks noChangeAspect="1"/>
          </p:cNvPicPr>
          <p:nvPr/>
        </p:nvPicPr>
        <p:blipFill>
          <a:blip r:embed="rId4"/>
          <a:stretch>
            <a:fillRect/>
          </a:stretch>
        </p:blipFill>
        <p:spPr>
          <a:xfrm>
            <a:off x="2343000" y="4209946"/>
            <a:ext cx="2172003" cy="1486107"/>
          </a:xfrm>
          <a:prstGeom prst="rect">
            <a:avLst/>
          </a:prstGeom>
        </p:spPr>
      </p:pic>
    </p:spTree>
    <p:extLst>
      <p:ext uri="{BB962C8B-B14F-4D97-AF65-F5344CB8AC3E}">
        <p14:creationId xmlns:p14="http://schemas.microsoft.com/office/powerpoint/2010/main" val="26742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5"/>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t>Practice Conversation Questions</a:t>
            </a:r>
            <a:endParaRPr dirty="0"/>
          </a:p>
        </p:txBody>
      </p:sp>
      <p:sp>
        <p:nvSpPr>
          <p:cNvPr id="502" name="Google Shape;502;p65"/>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fontScale="85000" lnSpcReduction="20000"/>
          </a:bodyPr>
          <a:lstStyle/>
          <a:p>
            <a:pPr indent="0">
              <a:buNone/>
            </a:pPr>
            <a:r>
              <a:rPr lang="en-US" b="1"/>
              <a:t>In Groups of 3</a:t>
            </a:r>
          </a:p>
          <a:p>
            <a:pPr marL="914400" indent="-457200"/>
            <a:r>
              <a:rPr lang="en-US"/>
              <a:t>Choose either 6.1 or 6.2 as your focus for this practice time</a:t>
            </a:r>
          </a:p>
          <a:p>
            <a:pPr marL="914400" indent="-457200"/>
            <a:r>
              <a:rPr lang="en-US"/>
              <a:t>Select a Critical Attribute from the rubric on which to focus your practice</a:t>
            </a:r>
          </a:p>
          <a:p>
            <a:pPr marL="457200" lvl="0" indent="0" algn="l" rtl="0">
              <a:lnSpc>
                <a:spcPct val="90000"/>
              </a:lnSpc>
              <a:spcBef>
                <a:spcPts val="1000"/>
              </a:spcBef>
              <a:spcAft>
                <a:spcPts val="0"/>
              </a:spcAft>
              <a:buNone/>
            </a:pPr>
            <a:endParaRPr lang="en-US" b="1"/>
          </a:p>
          <a:p>
            <a:pPr marL="457200" lvl="0" indent="0" algn="l" rtl="0">
              <a:lnSpc>
                <a:spcPct val="90000"/>
              </a:lnSpc>
              <a:spcBef>
                <a:spcPts val="1000"/>
              </a:spcBef>
              <a:spcAft>
                <a:spcPts val="0"/>
              </a:spcAft>
              <a:buNone/>
            </a:pPr>
            <a:r>
              <a:rPr lang="en-US" b="1"/>
              <a:t>Solo think/preparation:</a:t>
            </a:r>
            <a:endParaRPr b="1"/>
          </a:p>
          <a:p>
            <a:pPr marL="457200" lvl="0" indent="-406400" algn="l" rtl="0">
              <a:lnSpc>
                <a:spcPct val="90000"/>
              </a:lnSpc>
              <a:spcBef>
                <a:spcPts val="1000"/>
              </a:spcBef>
              <a:spcAft>
                <a:spcPts val="0"/>
              </a:spcAft>
              <a:buSzPts val="2800"/>
              <a:buChar char="•"/>
            </a:pPr>
            <a:r>
              <a:rPr lang="en-US"/>
              <a:t>Think about a teacher you’d like to engage in a learning-focused conversation </a:t>
            </a:r>
            <a:endParaRPr/>
          </a:p>
          <a:p>
            <a:pPr marL="457200" lvl="0" indent="-406400" algn="l" rtl="0">
              <a:lnSpc>
                <a:spcPct val="90000"/>
              </a:lnSpc>
              <a:spcBef>
                <a:spcPts val="1000"/>
              </a:spcBef>
              <a:spcAft>
                <a:spcPts val="0"/>
              </a:spcAft>
              <a:buSzPts val="2800"/>
              <a:buChar char="•"/>
            </a:pPr>
            <a:r>
              <a:rPr lang="en-US"/>
              <a:t>Consider the previously shared strategies for Learning Focused Questions. </a:t>
            </a:r>
            <a:endParaRPr/>
          </a:p>
          <a:p>
            <a:pPr marL="0" lvl="0" indent="0" algn="l" rtl="0">
              <a:lnSpc>
                <a:spcPct val="90000"/>
              </a:lnSpc>
              <a:spcBef>
                <a:spcPts val="1000"/>
              </a:spcBef>
              <a:spcAft>
                <a:spcPts val="0"/>
              </a:spcAft>
              <a:buNone/>
            </a:pPr>
            <a:endParaRPr/>
          </a:p>
          <a:p>
            <a:pPr marL="457200" lvl="0" indent="0" algn="l" rtl="0">
              <a:lnSpc>
                <a:spcPct val="90000"/>
              </a:lnSpc>
              <a:spcBef>
                <a:spcPts val="1000"/>
              </a:spcBef>
              <a:spcAft>
                <a:spcPts val="0"/>
              </a:spcAft>
              <a:buNone/>
            </a:pPr>
            <a:r>
              <a:rPr lang="en-US" b="1"/>
              <a:t>Whole group:</a:t>
            </a:r>
            <a:endParaRPr b="1"/>
          </a:p>
          <a:p>
            <a:pPr marL="457200" lvl="0" indent="-406400" algn="l" rtl="0">
              <a:lnSpc>
                <a:spcPct val="90000"/>
              </a:lnSpc>
              <a:spcBef>
                <a:spcPts val="1000"/>
              </a:spcBef>
              <a:spcAft>
                <a:spcPts val="0"/>
              </a:spcAft>
              <a:buSzPts val="2800"/>
              <a:buChar char="•"/>
            </a:pPr>
            <a:r>
              <a:rPr lang="en-US"/>
              <a:t>Brainstorm questions you might use with a teacher in a student growth goal conversation. </a:t>
            </a:r>
            <a:endParaRPr/>
          </a:p>
        </p:txBody>
      </p:sp>
      <p:sp>
        <p:nvSpPr>
          <p:cNvPr id="503" name="Google Shape;503;p6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17</a:t>
            </a:fld>
            <a:endParaRPr/>
          </a:p>
        </p:txBody>
      </p:sp>
      <p:pic>
        <p:nvPicPr>
          <p:cNvPr id="3" name="Graphic 2" descr="Meeting with solid fill">
            <a:extLst>
              <a:ext uri="{FF2B5EF4-FFF2-40B4-BE49-F238E27FC236}">
                <a16:creationId xmlns:a16="http://schemas.microsoft.com/office/drawing/2014/main" id="{3EE97712-31E9-447A-B1E9-936B613CA0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8060" y="89296"/>
            <a:ext cx="914400" cy="914400"/>
          </a:xfrm>
          <a:prstGeom prst="rect">
            <a:avLst/>
          </a:prstGeom>
        </p:spPr>
      </p:pic>
      <p:pic>
        <p:nvPicPr>
          <p:cNvPr id="7" name="Picture 6" descr="OSPI Logo">
            <a:extLst>
              <a:ext uri="{FF2B5EF4-FFF2-40B4-BE49-F238E27FC236}">
                <a16:creationId xmlns:a16="http://schemas.microsoft.com/office/drawing/2014/main" id="{811A4A29-3C74-43AA-A2E9-3D4E609A5CCF}"/>
              </a:ext>
            </a:extLst>
          </p:cNvPr>
          <p:cNvPicPr>
            <a:picLocks noChangeAspect="1"/>
          </p:cNvPicPr>
          <p:nvPr/>
        </p:nvPicPr>
        <p:blipFill>
          <a:blip r:embed="rId5"/>
          <a:stretch>
            <a:fillRect/>
          </a:stretch>
        </p:blipFill>
        <p:spPr>
          <a:xfrm>
            <a:off x="31774" y="6133641"/>
            <a:ext cx="1962251" cy="6667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6"/>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marL="0" lvl="0" indent="0" rtl="0">
              <a:spcBef>
                <a:spcPts val="0"/>
              </a:spcBef>
              <a:spcAft>
                <a:spcPts val="0"/>
              </a:spcAft>
              <a:buClr>
                <a:schemeClr val="dk1"/>
              </a:buClr>
              <a:buSzPts val="1800"/>
              <a:buNone/>
            </a:pPr>
            <a:r>
              <a:rPr lang="en-US"/>
              <a:t>View &amp; Reflect: Reflective Conversation</a:t>
            </a:r>
          </a:p>
        </p:txBody>
      </p:sp>
      <p:sp>
        <p:nvSpPr>
          <p:cNvPr id="510" name="Google Shape;510;p66"/>
          <p:cNvSpPr txBox="1">
            <a:spLocks noGrp="1"/>
          </p:cNvSpPr>
          <p:nvPr>
            <p:ph type="body" idx="1"/>
          </p:nvPr>
        </p:nvSpPr>
        <p:spPr>
          <a:xfrm>
            <a:off x="838199" y="1600201"/>
            <a:ext cx="5430625" cy="4408714"/>
          </a:xfrm>
        </p:spPr>
        <p:txBody>
          <a:bodyPr spcFirstLastPara="1" wrap="square" lIns="91425" tIns="45700" rIns="91425" bIns="45700" anchor="t" anchorCtr="0">
            <a:normAutofit lnSpcReduction="10000"/>
          </a:bodyPr>
          <a:lstStyle/>
          <a:p>
            <a:pPr marL="114300" lvl="0" indent="0" rtl="0">
              <a:spcBef>
                <a:spcPts val="0"/>
              </a:spcBef>
              <a:spcAft>
                <a:spcPts val="0"/>
              </a:spcAft>
              <a:buSzPts val="1800"/>
              <a:buNone/>
            </a:pPr>
            <a:br>
              <a:rPr lang="en-US" sz="1800" b="0"/>
            </a:br>
            <a:r>
              <a:rPr lang="en-US" sz="2000" b="1"/>
              <a:t>As you watch the video, reflect on these questions:</a:t>
            </a:r>
          </a:p>
          <a:p>
            <a:pPr marL="457200" lvl="0" indent="-381000" rtl="0">
              <a:spcBef>
                <a:spcPts val="1000"/>
              </a:spcBef>
              <a:spcAft>
                <a:spcPts val="0"/>
              </a:spcAft>
              <a:buSzPts val="2400"/>
              <a:buChar char="•"/>
            </a:pPr>
            <a:r>
              <a:rPr lang="en-US" sz="2000"/>
              <a:t>How did the teacher answer this question - “Why this goal for your students at this time?” </a:t>
            </a:r>
          </a:p>
          <a:p>
            <a:pPr marL="457200" lvl="0" indent="0" rtl="0">
              <a:spcBef>
                <a:spcPts val="1000"/>
              </a:spcBef>
              <a:spcAft>
                <a:spcPts val="0"/>
              </a:spcAft>
              <a:buNone/>
            </a:pPr>
            <a:r>
              <a:rPr lang="en-US" sz="2000"/>
              <a:t> </a:t>
            </a:r>
          </a:p>
          <a:p>
            <a:pPr marL="457200" lvl="0" indent="-381000" rtl="0">
              <a:spcBef>
                <a:spcPts val="1000"/>
              </a:spcBef>
              <a:spcAft>
                <a:spcPts val="0"/>
              </a:spcAft>
              <a:buSzPts val="2400"/>
              <a:buChar char="•"/>
            </a:pPr>
            <a:r>
              <a:rPr lang="en-US" sz="2000"/>
              <a:t>Did you hear reference to the critical attributes?  If so, which ones?</a:t>
            </a:r>
          </a:p>
          <a:p>
            <a:pPr marL="457200" lvl="0" indent="0" rtl="0">
              <a:spcBef>
                <a:spcPts val="1000"/>
              </a:spcBef>
              <a:spcAft>
                <a:spcPts val="0"/>
              </a:spcAft>
              <a:buNone/>
            </a:pPr>
            <a:endParaRPr lang="en-US" sz="2000"/>
          </a:p>
          <a:p>
            <a:pPr marL="457200" lvl="0" indent="-342900" rtl="0">
              <a:spcBef>
                <a:spcPts val="1000"/>
              </a:spcBef>
              <a:spcAft>
                <a:spcPts val="0"/>
              </a:spcAft>
              <a:buSzPts val="1800"/>
              <a:buChar char="•"/>
            </a:pPr>
            <a:r>
              <a:rPr lang="en-US" sz="2000"/>
              <a:t>Was the conversation about the teacher’s analysis of their students’ learning?  Students’ next steps?  Teacher’s next steps?</a:t>
            </a:r>
            <a:br>
              <a:rPr lang="en-US" sz="2000"/>
            </a:br>
            <a:endParaRPr lang="en-US" sz="2000"/>
          </a:p>
        </p:txBody>
      </p:sp>
      <p:sp>
        <p:nvSpPr>
          <p:cNvPr id="511" name="Google Shape;511;p66"/>
          <p:cNvSpPr txBox="1">
            <a:spLocks noGrp="1"/>
          </p:cNvSpPr>
          <p:nvPr>
            <p:ph type="sldNum" idx="12"/>
          </p:nvPr>
        </p:nvSpPr>
        <p:spPr>
          <a:xfrm>
            <a:off x="10709328" y="6253532"/>
            <a:ext cx="644471" cy="365125"/>
          </a:xfrm>
        </p:spPr>
        <p:txBody>
          <a:bodyPr spcFirstLastPara="1" wrap="square" lIns="91425" tIns="45700" rIns="91425" bIns="45700" anchor="ctr" anchorCtr="0">
            <a:normAutofit/>
          </a:bodyPr>
          <a:lstStyle/>
          <a:p>
            <a:pPr marL="0" lvl="0" indent="0" rtl="0">
              <a:lnSpc>
                <a:spcPct val="90000"/>
              </a:lnSpc>
              <a:spcBef>
                <a:spcPts val="0"/>
              </a:spcBef>
              <a:spcAft>
                <a:spcPts val="600"/>
              </a:spcAft>
              <a:buSzPts val="1600"/>
              <a:buNone/>
            </a:pPr>
            <a:fld id="{00000000-1234-1234-1234-123412341234}" type="slidenum">
              <a:rPr lang="en-US" sz="1400"/>
              <a:pPr marL="0" lvl="0" indent="0" rtl="0">
                <a:lnSpc>
                  <a:spcPct val="90000"/>
                </a:lnSpc>
                <a:spcBef>
                  <a:spcPts val="0"/>
                </a:spcBef>
                <a:spcAft>
                  <a:spcPts val="600"/>
                </a:spcAft>
                <a:buSzPts val="1600"/>
                <a:buNone/>
              </a:pPr>
              <a:t>18</a:t>
            </a:fld>
            <a:endParaRPr lang="en-US" sz="1400"/>
          </a:p>
        </p:txBody>
      </p:sp>
      <p:pic>
        <p:nvPicPr>
          <p:cNvPr id="3" name="Picture 2" descr="Two women, one in glasses and blazer, talking in business office">
            <a:extLst>
              <a:ext uri="{FF2B5EF4-FFF2-40B4-BE49-F238E27FC236}">
                <a16:creationId xmlns:a16="http://schemas.microsoft.com/office/drawing/2014/main" id="{33B8D8A0-F30D-4E3E-9625-E8EB8F5469A0}"/>
              </a:ext>
            </a:extLst>
          </p:cNvPr>
          <p:cNvPicPr>
            <a:picLocks noChangeAspect="1"/>
          </p:cNvPicPr>
          <p:nvPr/>
        </p:nvPicPr>
        <p:blipFill>
          <a:blip r:embed="rId3"/>
          <a:stretch>
            <a:fillRect/>
          </a:stretch>
        </p:blipFill>
        <p:spPr>
          <a:xfrm>
            <a:off x="7124958" y="1600200"/>
            <a:ext cx="3906605" cy="3657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FB96-0C77-490E-9318-39989652E17E}"/>
              </a:ext>
            </a:extLst>
          </p:cNvPr>
          <p:cNvSpPr>
            <a:spLocks noGrp="1"/>
          </p:cNvSpPr>
          <p:nvPr>
            <p:ph type="title"/>
          </p:nvPr>
        </p:nvSpPr>
        <p:spPr/>
        <p:txBody>
          <a:bodyPr/>
          <a:lstStyle/>
          <a:p>
            <a:r>
              <a:rPr lang="en-US"/>
              <a:t>Where the SGG process can live</a:t>
            </a:r>
          </a:p>
        </p:txBody>
      </p:sp>
      <p:sp>
        <p:nvSpPr>
          <p:cNvPr id="4" name="Slide Number Placeholder 3">
            <a:extLst>
              <a:ext uri="{FF2B5EF4-FFF2-40B4-BE49-F238E27FC236}">
                <a16:creationId xmlns:a16="http://schemas.microsoft.com/office/drawing/2014/main" id="{E86B8FA8-2E9E-4B2E-8291-7D40D3D3D39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a:p>
        </p:txBody>
      </p:sp>
      <p:graphicFrame>
        <p:nvGraphicFramePr>
          <p:cNvPr id="5" name="Content Placeholder 3" descr="Pre-observation conference, observation, and post=observation conference">
            <a:extLst>
              <a:ext uri="{FF2B5EF4-FFF2-40B4-BE49-F238E27FC236}">
                <a16:creationId xmlns:a16="http://schemas.microsoft.com/office/drawing/2014/main" id="{DB183FAA-DD99-443A-8CDD-BB7752A29008}"/>
              </a:ext>
            </a:extLst>
          </p:cNvPr>
          <p:cNvGraphicFramePr>
            <a:graphicFrameLocks noGrp="1"/>
          </p:cNvGraphicFramePr>
          <p:nvPr>
            <p:ph idx="1"/>
            <p:extLst>
              <p:ext uri="{D42A27DB-BD31-4B8C-83A1-F6EECF244321}">
                <p14:modId xmlns:p14="http://schemas.microsoft.com/office/powerpoint/2010/main" val="6597243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62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3"/>
        <p:cNvGrpSpPr/>
        <p:nvPr/>
      </p:nvGrpSpPr>
      <p:grpSpPr>
        <a:xfrm>
          <a:off x="0" y="0"/>
          <a:ext cx="0" cy="0"/>
          <a:chOff x="0" y="0"/>
          <a:chExt cx="0" cy="0"/>
        </a:xfrm>
      </p:grpSpPr>
      <p:sp>
        <p:nvSpPr>
          <p:cNvPr id="384" name="Google Shape;384;p53"/>
          <p:cNvSpPr txBox="1">
            <a:spLocks noGrp="1"/>
          </p:cNvSpPr>
          <p:nvPr>
            <p:ph type="title"/>
          </p:nvPr>
        </p:nvSpPr>
        <p:spPr>
          <a:xfrm>
            <a:off x="838200" y="365125"/>
            <a:ext cx="10515600" cy="749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b="1" dirty="0"/>
              <a:t>Facilitator Outline</a:t>
            </a:r>
            <a:endParaRPr b="1" dirty="0"/>
          </a:p>
        </p:txBody>
      </p:sp>
      <p:sp>
        <p:nvSpPr>
          <p:cNvPr id="386" name="Google Shape;386;p5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a:t>
            </a:fld>
            <a:endParaRPr/>
          </a:p>
        </p:txBody>
      </p:sp>
      <p:graphicFrame>
        <p:nvGraphicFramePr>
          <p:cNvPr id="387" name="Google Shape;387;p53"/>
          <p:cNvGraphicFramePr/>
          <p:nvPr>
            <p:extLst>
              <p:ext uri="{D42A27DB-BD31-4B8C-83A1-F6EECF244321}">
                <p14:modId xmlns:p14="http://schemas.microsoft.com/office/powerpoint/2010/main" val="695660343"/>
              </p:ext>
            </p:extLst>
          </p:nvPr>
        </p:nvGraphicFramePr>
        <p:xfrm>
          <a:off x="364200" y="1114509"/>
          <a:ext cx="11394410" cy="4955012"/>
        </p:xfrm>
        <a:graphic>
          <a:graphicData uri="http://schemas.openxmlformats.org/drawingml/2006/table">
            <a:tbl>
              <a:tblPr firstRow="1">
                <a:noFill/>
                <a:tableStyleId>{5C7C5FC3-4EFF-4EB3-B156-95728D4E7557}</a:tableStyleId>
              </a:tblPr>
              <a:tblGrid>
                <a:gridCol w="4123764">
                  <a:extLst>
                    <a:ext uri="{9D8B030D-6E8A-4147-A177-3AD203B41FA5}">
                      <a16:colId xmlns:a16="http://schemas.microsoft.com/office/drawing/2014/main" val="20000"/>
                    </a:ext>
                  </a:extLst>
                </a:gridCol>
                <a:gridCol w="4068451">
                  <a:extLst>
                    <a:ext uri="{9D8B030D-6E8A-4147-A177-3AD203B41FA5}">
                      <a16:colId xmlns:a16="http://schemas.microsoft.com/office/drawing/2014/main" val="20001"/>
                    </a:ext>
                  </a:extLst>
                </a:gridCol>
                <a:gridCol w="3202195">
                  <a:extLst>
                    <a:ext uri="{9D8B030D-6E8A-4147-A177-3AD203B41FA5}">
                      <a16:colId xmlns:a16="http://schemas.microsoft.com/office/drawing/2014/main" val="20002"/>
                    </a:ext>
                  </a:extLst>
                </a:gridCol>
              </a:tblGrid>
              <a:tr h="379944">
                <a:tc>
                  <a:txBody>
                    <a:bodyPr/>
                    <a:lstStyle/>
                    <a:p>
                      <a:pPr marL="0" lvl="0" indent="0" algn="l" rtl="0">
                        <a:spcBef>
                          <a:spcPts val="0"/>
                        </a:spcBef>
                        <a:spcAft>
                          <a:spcPts val="0"/>
                        </a:spcAft>
                        <a:buNone/>
                      </a:pPr>
                      <a:r>
                        <a:rPr lang="en-US" b="1">
                          <a:latin typeface="Calibri"/>
                          <a:ea typeface="Calibri"/>
                          <a:cs typeface="Calibri"/>
                          <a:sym typeface="Calibri"/>
                        </a:rPr>
                        <a:t>Activity</a:t>
                      </a:r>
                      <a:endParaRPr b="1">
                        <a:latin typeface="Calibri"/>
                        <a:ea typeface="Calibri"/>
                        <a:cs typeface="Calibri"/>
                        <a:sym typeface="Calibri"/>
                      </a:endParaRPr>
                    </a:p>
                  </a:txBody>
                  <a:tcPr marL="91425" marR="91425" marT="91425" marB="91425">
                    <a:solidFill>
                      <a:schemeClr val="bg2">
                        <a:lumMod val="20000"/>
                        <a:lumOff val="80000"/>
                      </a:schemeClr>
                    </a:solidFill>
                  </a:tcPr>
                </a:tc>
                <a:tc>
                  <a:txBody>
                    <a:bodyPr/>
                    <a:lstStyle/>
                    <a:p>
                      <a:pPr marL="0" lvl="0" indent="0" algn="l" rtl="0">
                        <a:spcBef>
                          <a:spcPts val="0"/>
                        </a:spcBef>
                        <a:spcAft>
                          <a:spcPts val="0"/>
                        </a:spcAft>
                        <a:buNone/>
                      </a:pPr>
                      <a:r>
                        <a:rPr lang="en-US" b="1">
                          <a:latin typeface="Quattrocento Sans"/>
                          <a:ea typeface="Quattrocento Sans"/>
                          <a:cs typeface="Quattrocento Sans"/>
                          <a:sym typeface="Quattrocento Sans"/>
                        </a:rPr>
                        <a:t>Required slides &amp; approximate times</a:t>
                      </a:r>
                      <a:endParaRPr b="1">
                        <a:latin typeface="Quattrocento Sans"/>
                        <a:ea typeface="Quattrocento Sans"/>
                        <a:cs typeface="Quattrocento Sans"/>
                        <a:sym typeface="Quattrocento Sans"/>
                      </a:endParaRPr>
                    </a:p>
                  </a:txBody>
                  <a:tcPr marL="91425" marR="91425" marT="91425" marB="91425">
                    <a:solidFill>
                      <a:schemeClr val="bg2">
                        <a:lumMod val="20000"/>
                        <a:lumOff val="80000"/>
                      </a:schemeClr>
                    </a:solidFill>
                  </a:tcPr>
                </a:tc>
                <a:tc>
                  <a:txBody>
                    <a:bodyPr/>
                    <a:lstStyle/>
                    <a:p>
                      <a:pPr marL="0" lvl="0" indent="0" algn="l" rtl="0">
                        <a:spcBef>
                          <a:spcPts val="0"/>
                        </a:spcBef>
                        <a:spcAft>
                          <a:spcPts val="0"/>
                        </a:spcAft>
                        <a:buNone/>
                      </a:pPr>
                      <a:r>
                        <a:rPr lang="en-US" b="1">
                          <a:latin typeface="Quattrocento Sans"/>
                          <a:ea typeface="Quattrocento Sans"/>
                          <a:cs typeface="Quattrocento Sans"/>
                          <a:sym typeface="Quattrocento Sans"/>
                        </a:rPr>
                        <a:t>Optional slides &amp; times</a:t>
                      </a:r>
                      <a:endParaRPr b="1">
                        <a:latin typeface="Quattrocento Sans"/>
                        <a:ea typeface="Quattrocento Sans"/>
                        <a:cs typeface="Quattrocento Sans"/>
                        <a:sym typeface="Quattrocento Sans"/>
                      </a:endParaRPr>
                    </a:p>
                  </a:txBody>
                  <a:tcPr marL="91425" marR="91425" marT="91425" marB="91425">
                    <a:solidFill>
                      <a:schemeClr val="bg2">
                        <a:lumMod val="20000"/>
                        <a:lumOff val="80000"/>
                      </a:schemeClr>
                    </a:solidFill>
                  </a:tcPr>
                </a:tc>
                <a:extLst>
                  <a:ext uri="{0D108BD9-81ED-4DB2-BD59-A6C34878D82A}">
                    <a16:rowId xmlns:a16="http://schemas.microsoft.com/office/drawing/2014/main" val="10000"/>
                  </a:ext>
                </a:extLst>
              </a:tr>
              <a:tr h="437762">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Introduction</a:t>
                      </a:r>
                      <a:r>
                        <a:rPr lang="en-US" sz="1800">
                          <a:solidFill>
                            <a:schemeClr val="dk1"/>
                          </a:solidFill>
                          <a:latin typeface="Quattrocento Sans"/>
                          <a:ea typeface="Quattrocento Sans"/>
                          <a:cs typeface="Quattrocento Sans"/>
                        </a:rPr>
                        <a:t> </a:t>
                      </a: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Slides 1-7: 5 </a:t>
                      </a:r>
                      <a:r>
                        <a:rPr lang="en-US" sz="1800">
                          <a:solidFill>
                            <a:schemeClr val="dk1"/>
                          </a:solidFill>
                          <a:latin typeface="Quattrocento Sans"/>
                          <a:ea typeface="Quattrocento Sans"/>
                          <a:cs typeface="Quattrocento Sans"/>
                        </a:rPr>
                        <a:t>minutes</a:t>
                      </a:r>
                      <a:endParaRPr lang="en-US"/>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1"/>
                  </a:ext>
                </a:extLst>
              </a:tr>
              <a:tr h="437762">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rPr>
                        <a:t>Context &amp; Guiding</a:t>
                      </a:r>
                      <a:r>
                        <a:rPr lang="en-US" sz="1800">
                          <a:solidFill>
                            <a:schemeClr val="dk1"/>
                          </a:solidFill>
                          <a:latin typeface="Quattrocento Sans"/>
                          <a:ea typeface="Quattrocento Sans"/>
                          <a:cs typeface="Quattrocento Sans"/>
                          <a:sym typeface="Quattrocento Sans"/>
                        </a:rPr>
                        <a:t> Principles</a:t>
                      </a:r>
                      <a:r>
                        <a:rPr lang="en-US" sz="1800">
                          <a:solidFill>
                            <a:schemeClr val="dk1"/>
                          </a:solidFill>
                          <a:latin typeface="Quattrocento Sans"/>
                          <a:ea typeface="Quattrocento Sans"/>
                          <a:cs typeface="Quattrocento Sans"/>
                        </a:rPr>
                        <a:t> </a:t>
                      </a: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 8-10: 10 minutes</a:t>
                      </a: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2"/>
                  </a:ext>
                </a:extLst>
              </a:tr>
              <a:tr h="776408">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What is the Same</a:t>
                      </a:r>
                      <a:r>
                        <a:rPr lang="en-US" sz="1800">
                          <a:solidFill>
                            <a:schemeClr val="dk1"/>
                          </a:solidFill>
                          <a:latin typeface="Quattrocento Sans"/>
                          <a:ea typeface="Quattrocento Sans"/>
                          <a:cs typeface="Quattrocento Sans"/>
                        </a:rPr>
                        <a:t>? </a:t>
                      </a:r>
                      <a:endParaRPr lang="en-US" sz="1800">
                        <a:latin typeface="Quattrocento Sans"/>
                      </a:endParaRPr>
                    </a:p>
                    <a:p>
                      <a:pPr marL="114300" lvl="0" indent="0" algn="l">
                        <a:lnSpc>
                          <a:spcPct val="90000"/>
                        </a:lnSpc>
                        <a:spcBef>
                          <a:spcPts val="1000"/>
                        </a:spcBef>
                        <a:spcAft>
                          <a:spcPts val="0"/>
                        </a:spcAft>
                        <a:buSzPts val="1800"/>
                        <a:buFont typeface="Arial"/>
                        <a:buNone/>
                      </a:pPr>
                      <a:r>
                        <a:rPr lang="en-US" sz="1800">
                          <a:solidFill>
                            <a:schemeClr val="dk1"/>
                          </a:solidFill>
                          <a:latin typeface="Quattrocento Sans"/>
                        </a:rPr>
                        <a:t>Critical Attributes</a:t>
                      </a: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Slides 11-12: 35-40 minutes</a:t>
                      </a:r>
                      <a:endParaRPr sz="1800">
                        <a:solidFill>
                          <a:schemeClr val="dk1"/>
                        </a:solidFill>
                        <a:latin typeface="Quattrocento Sans"/>
                        <a:ea typeface="Quattrocento Sans"/>
                        <a:cs typeface="Quattrocento Sans"/>
                        <a:sym typeface="Quattrocento Sans"/>
                      </a:endParaRPr>
                    </a:p>
                    <a:p>
                      <a:pPr marL="0" lvl="0" indent="0" algn="l" rtl="0">
                        <a:spcBef>
                          <a:spcPts val="0"/>
                        </a:spcBef>
                        <a:spcAft>
                          <a:spcPts val="0"/>
                        </a:spcAft>
                        <a:buNone/>
                      </a:pP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3"/>
                  </a:ext>
                </a:extLst>
              </a:tr>
              <a:tr h="561657">
                <a:tc>
                  <a:txBody>
                    <a:bodyPr/>
                    <a:lstStyle/>
                    <a:p>
                      <a:pPr marL="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rPr>
                        <a:t> Learning Focused  </a:t>
                      </a:r>
                      <a:r>
                        <a:rPr lang="en-US" sz="1800">
                          <a:solidFill>
                            <a:schemeClr val="dk1"/>
                          </a:solidFill>
                          <a:latin typeface="Quattrocento Sans"/>
                          <a:ea typeface="Quattrocento Sans"/>
                          <a:cs typeface="Quattrocento Sans"/>
                          <a:sym typeface="Quattrocento Sans"/>
                        </a:rPr>
                        <a:t> Conversations</a:t>
                      </a:r>
                      <a:endParaRPr sz="1800">
                        <a:latin typeface="Quattrocento Sans"/>
                      </a:endParaRPr>
                    </a:p>
                  </a:txBody>
                  <a:tcPr marL="91425" marR="91425" marT="91425" marB="91425"/>
                </a:tc>
                <a:tc>
                  <a:txBody>
                    <a:bodyPr/>
                    <a:lstStyle/>
                    <a:p>
                      <a:pPr marL="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rPr>
                        <a:t> </a:t>
                      </a:r>
                      <a:r>
                        <a:rPr lang="en-US" sz="1800">
                          <a:solidFill>
                            <a:schemeClr val="dk1"/>
                          </a:solidFill>
                          <a:latin typeface="Quattrocento Sans"/>
                          <a:ea typeface="Quattrocento Sans"/>
                          <a:cs typeface="Quattrocento Sans"/>
                          <a:sym typeface="Quattrocento Sans"/>
                        </a:rPr>
                        <a:t>Slides </a:t>
                      </a:r>
                      <a:r>
                        <a:rPr lang="en-US" sz="1800">
                          <a:solidFill>
                            <a:schemeClr val="dk1"/>
                          </a:solidFill>
                          <a:latin typeface="Quattrocento Sans"/>
                          <a:ea typeface="Quattrocento Sans"/>
                          <a:cs typeface="Quattrocento Sans"/>
                        </a:rPr>
                        <a:t>13-17</a:t>
                      </a:r>
                      <a:r>
                        <a:rPr lang="en-US" sz="1800">
                          <a:solidFill>
                            <a:schemeClr val="dk1"/>
                          </a:solidFill>
                          <a:latin typeface="Quattrocento Sans"/>
                          <a:ea typeface="Quattrocento Sans"/>
                          <a:cs typeface="Quattrocento Sans"/>
                          <a:sym typeface="Quattrocento Sans"/>
                        </a:rPr>
                        <a:t>: </a:t>
                      </a:r>
                      <a:r>
                        <a:rPr lang="en-US" sz="1800">
                          <a:solidFill>
                            <a:schemeClr val="dk1"/>
                          </a:solidFill>
                          <a:latin typeface="Quattrocento Sans"/>
                          <a:ea typeface="Quattrocento Sans"/>
                          <a:cs typeface="Quattrocento Sans"/>
                        </a:rPr>
                        <a:t>35-40</a:t>
                      </a:r>
                      <a:r>
                        <a:rPr lang="en-US" sz="1800">
                          <a:solidFill>
                            <a:schemeClr val="dk1"/>
                          </a:solidFill>
                          <a:latin typeface="Quattrocento Sans"/>
                          <a:ea typeface="Quattrocento Sans"/>
                          <a:cs typeface="Quattrocento Sans"/>
                          <a:sym typeface="Quattrocento Sans"/>
                        </a:rPr>
                        <a:t> minutes</a:t>
                      </a: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extLst>
                  <a:ext uri="{0D108BD9-81ED-4DB2-BD59-A6C34878D82A}">
                    <a16:rowId xmlns:a16="http://schemas.microsoft.com/office/drawing/2014/main" val="10004"/>
                  </a:ext>
                </a:extLst>
              </a:tr>
              <a:tr h="776408">
                <a:tc>
                  <a:txBody>
                    <a:bodyPr/>
                    <a:lstStyle/>
                    <a:p>
                      <a:pPr marL="114300" lvl="0" indent="0" algn="l" rtl="0">
                        <a:lnSpc>
                          <a:spcPct val="90000"/>
                        </a:lnSpc>
                        <a:spcBef>
                          <a:spcPts val="1000"/>
                        </a:spcBef>
                        <a:spcAft>
                          <a:spcPts val="0"/>
                        </a:spcAft>
                        <a:buNone/>
                      </a:pPr>
                      <a:r>
                        <a:rPr lang="en-US" sz="1800">
                          <a:solidFill>
                            <a:schemeClr val="dk1"/>
                          </a:solidFill>
                          <a:latin typeface="Quattrocento Sans"/>
                          <a:ea typeface="Quattrocento Sans"/>
                          <a:cs typeface="Quattrocento Sans"/>
                          <a:sym typeface="Quattrocento Sans"/>
                        </a:rPr>
                        <a:t>Video: Reflection Conversations</a:t>
                      </a:r>
                      <a:r>
                        <a:rPr lang="en-US" sz="1800">
                          <a:solidFill>
                            <a:schemeClr val="dk1"/>
                          </a:solidFill>
                          <a:latin typeface="Quattrocento Sans"/>
                          <a:ea typeface="Quattrocento Sans"/>
                          <a:cs typeface="Quattrocento Sans"/>
                        </a:rPr>
                        <a:t> </a:t>
                      </a:r>
                      <a:endParaRPr sz="1800">
                        <a:latin typeface="Quattrocento Sans"/>
                      </a:endParaRPr>
                    </a:p>
                  </a:txBody>
                  <a:tcPr marL="91425" marR="91425" marT="91425" marB="91425"/>
                </a:tc>
                <a:tc>
                  <a:txBody>
                    <a:bodyPr/>
                    <a:lstStyle/>
                    <a:p>
                      <a:pPr marL="0" lvl="0" indent="0" algn="l" rtl="0">
                        <a:spcBef>
                          <a:spcPts val="0"/>
                        </a:spcBef>
                        <a:spcAft>
                          <a:spcPts val="0"/>
                        </a:spcAft>
                        <a:buNone/>
                      </a:pP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None/>
                      </a:pPr>
                      <a:r>
                        <a:rPr lang="en-US" sz="1800">
                          <a:solidFill>
                            <a:schemeClr val="dk1"/>
                          </a:solidFill>
                          <a:latin typeface="Quattrocento Sans"/>
                          <a:ea typeface="Quattrocento Sans"/>
                          <a:cs typeface="Quattrocento Sans"/>
                          <a:sym typeface="Quattrocento Sans"/>
                        </a:rPr>
                        <a:t>Slide </a:t>
                      </a:r>
                      <a:r>
                        <a:rPr lang="en-US" sz="1800">
                          <a:solidFill>
                            <a:schemeClr val="dk1"/>
                          </a:solidFill>
                          <a:latin typeface="Quattrocento Sans"/>
                          <a:ea typeface="Quattrocento Sans"/>
                          <a:cs typeface="Quattrocento Sans"/>
                        </a:rPr>
                        <a:t>18</a:t>
                      </a:r>
                      <a:r>
                        <a:rPr lang="en-US" sz="1800">
                          <a:solidFill>
                            <a:schemeClr val="dk1"/>
                          </a:solidFill>
                          <a:latin typeface="Quattrocento Sans"/>
                          <a:ea typeface="Quattrocento Sans"/>
                          <a:cs typeface="Quattrocento Sans"/>
                          <a:sym typeface="Quattrocento Sans"/>
                        </a:rPr>
                        <a:t>: 25-30 minutes</a:t>
                      </a:r>
                      <a:endParaRPr sz="1800">
                        <a:solidFill>
                          <a:schemeClr val="dk1"/>
                        </a:solidFill>
                        <a:latin typeface="Quattrocento Sans"/>
                        <a:ea typeface="Quattrocento Sans"/>
                        <a:cs typeface="Quattrocento Sans"/>
                        <a:sym typeface="Quattrocento Sans"/>
                      </a:endParaRPr>
                    </a:p>
                    <a:p>
                      <a:pPr marL="114300" lvl="0" indent="0" algn="l" rtl="0">
                        <a:lnSpc>
                          <a:spcPct val="90000"/>
                        </a:lnSpc>
                        <a:spcBef>
                          <a:spcPts val="1000"/>
                        </a:spcBef>
                        <a:spcAft>
                          <a:spcPts val="0"/>
                        </a:spcAft>
                        <a:buClr>
                          <a:srgbClr val="000000"/>
                        </a:buClr>
                        <a:buSzPts val="1800"/>
                        <a:buFont typeface="Arial"/>
                        <a:buNone/>
                      </a:pPr>
                      <a:endParaRPr sz="1800">
                        <a:latin typeface="Quattrocento Sans"/>
                      </a:endParaRPr>
                    </a:p>
                  </a:txBody>
                  <a:tcPr marL="91425" marR="91425" marT="91425" marB="91425"/>
                </a:tc>
                <a:extLst>
                  <a:ext uri="{0D108BD9-81ED-4DB2-BD59-A6C34878D82A}">
                    <a16:rowId xmlns:a16="http://schemas.microsoft.com/office/drawing/2014/main" val="10005"/>
                  </a:ext>
                </a:extLst>
              </a:tr>
              <a:tr h="685552">
                <a:tc>
                  <a:txBody>
                    <a:bodyPr/>
                    <a:lstStyle/>
                    <a:p>
                      <a:pPr marL="114300" lvl="0" indent="0" algn="l">
                        <a:lnSpc>
                          <a:spcPct val="90000"/>
                        </a:lnSpc>
                        <a:spcBef>
                          <a:spcPts val="1000"/>
                        </a:spcBef>
                        <a:spcAft>
                          <a:spcPts val="0"/>
                        </a:spcAft>
                        <a:buNone/>
                      </a:pPr>
                      <a:r>
                        <a:rPr lang="en-US" sz="1800">
                          <a:solidFill>
                            <a:schemeClr val="dk1"/>
                          </a:solidFill>
                          <a:latin typeface="Quattrocento Sans"/>
                        </a:rPr>
                        <a:t>SGG Process &amp; Evaluation Cycle</a:t>
                      </a:r>
                      <a:endParaRPr sz="1800">
                        <a:solidFill>
                          <a:schemeClr val="dk1"/>
                        </a:solidFill>
                        <a:latin typeface="Quattrocento Sans"/>
                      </a:endParaRPr>
                    </a:p>
                  </a:txBody>
                  <a:tcPr marL="91425" marR="91425" marT="91425" marB="91425"/>
                </a:tc>
                <a:tc>
                  <a:txBody>
                    <a:bodyPr/>
                    <a:lstStyle/>
                    <a:p>
                      <a:pPr marL="0" lvl="0" indent="0" algn="l">
                        <a:spcBef>
                          <a:spcPts val="0"/>
                        </a:spcBef>
                        <a:spcAft>
                          <a:spcPts val="0"/>
                        </a:spcAft>
                        <a:buNone/>
                      </a:pPr>
                      <a:endParaRPr sz="1800">
                        <a:latin typeface="Quattrocento Sans"/>
                      </a:endParaRPr>
                    </a:p>
                  </a:txBody>
                  <a:tcPr marL="91425" marR="91425" marT="91425" marB="91425"/>
                </a:tc>
                <a:tc>
                  <a:txBody>
                    <a:bodyPr/>
                    <a:lstStyle/>
                    <a:p>
                      <a:pPr lvl="0" algn="l">
                        <a:lnSpc>
                          <a:spcPct val="100000"/>
                        </a:lnSpc>
                        <a:spcBef>
                          <a:spcPts val="0"/>
                        </a:spcBef>
                        <a:spcAft>
                          <a:spcPts val="0"/>
                        </a:spcAft>
                        <a:buNone/>
                      </a:pPr>
                      <a:r>
                        <a:rPr lang="en-US" sz="1800" b="0" i="0" u="none" strike="noStrike" noProof="0">
                          <a:solidFill>
                            <a:schemeClr val="dk1"/>
                          </a:solidFill>
                          <a:latin typeface="Quattrocento Sans"/>
                        </a:rPr>
                        <a:t>Slide 19: 15-20 minutes</a:t>
                      </a:r>
                      <a:endParaRPr lang="en-US" sz="1800" b="0" i="0" u="none" strike="noStrike" noProof="0">
                        <a:latin typeface="Quattrocento Sans"/>
                      </a:endParaRPr>
                    </a:p>
                  </a:txBody>
                  <a:tcPr marL="91425" marR="91425" marT="91425" marB="91425"/>
                </a:tc>
                <a:extLst>
                  <a:ext uri="{0D108BD9-81ED-4DB2-BD59-A6C34878D82A}">
                    <a16:rowId xmlns:a16="http://schemas.microsoft.com/office/drawing/2014/main" val="1699256234"/>
                  </a:ext>
                </a:extLst>
              </a:tr>
              <a:tr h="784667">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Guidance Considerations &amp; Closure</a:t>
                      </a:r>
                      <a:endParaRPr sz="18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114300" lvl="0" indent="0" algn="l" rtl="0">
                        <a:lnSpc>
                          <a:spcPct val="90000"/>
                        </a:lnSpc>
                        <a:spcBef>
                          <a:spcPts val="1000"/>
                        </a:spcBef>
                        <a:spcAft>
                          <a:spcPts val="0"/>
                        </a:spcAft>
                        <a:buClr>
                          <a:srgbClr val="000000"/>
                        </a:buClr>
                        <a:buSzPts val="1800"/>
                        <a:buFont typeface="Arial"/>
                        <a:buNone/>
                      </a:pPr>
                      <a:r>
                        <a:rPr lang="en-US" sz="1800">
                          <a:solidFill>
                            <a:schemeClr val="dk1"/>
                          </a:solidFill>
                          <a:latin typeface="Quattrocento Sans"/>
                          <a:ea typeface="Quattrocento Sans"/>
                          <a:cs typeface="Quattrocento Sans"/>
                          <a:sym typeface="Quattrocento Sans"/>
                        </a:rPr>
                        <a:t>Slide </a:t>
                      </a:r>
                      <a:r>
                        <a:rPr lang="en-US" sz="1800">
                          <a:solidFill>
                            <a:schemeClr val="dk1"/>
                          </a:solidFill>
                          <a:latin typeface="Quattrocento Sans"/>
                          <a:ea typeface="Quattrocento Sans"/>
                          <a:cs typeface="Quattrocento Sans"/>
                        </a:rPr>
                        <a:t>20-21</a:t>
                      </a:r>
                      <a:r>
                        <a:rPr lang="en-US" sz="1800">
                          <a:solidFill>
                            <a:schemeClr val="dk1"/>
                          </a:solidFill>
                          <a:latin typeface="Quattrocento Sans"/>
                          <a:ea typeface="Quattrocento Sans"/>
                          <a:cs typeface="Quattrocento Sans"/>
                          <a:sym typeface="Quattrocento Sans"/>
                        </a:rPr>
                        <a:t>: 20 minutes</a:t>
                      </a:r>
                      <a:endParaRPr sz="1800">
                        <a:latin typeface="Quattrocento Sans"/>
                      </a:endParaRPr>
                    </a:p>
                  </a:txBody>
                  <a:tcPr marL="91425" marR="91425" marT="91425" marB="91425"/>
                </a:tc>
                <a:tc>
                  <a:txBody>
                    <a:bodyPr/>
                    <a:lstStyle/>
                    <a:p>
                      <a:pPr marL="114300" lvl="0" indent="0" algn="l" rtl="0">
                        <a:lnSpc>
                          <a:spcPct val="90000"/>
                        </a:lnSpc>
                        <a:spcBef>
                          <a:spcPts val="1000"/>
                        </a:spcBef>
                        <a:spcAft>
                          <a:spcPts val="0"/>
                        </a:spcAft>
                        <a:buNone/>
                      </a:pPr>
                      <a:endParaRPr sz="1800" dirty="0">
                        <a:solidFill>
                          <a:schemeClr val="dk1"/>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7"/>
          <p:cNvSpPr txBox="1">
            <a:spLocks noGrp="1"/>
          </p:cNvSpPr>
          <p:nvPr>
            <p:ph type="title"/>
          </p:nvPr>
        </p:nvSpPr>
        <p:spPr>
          <a:xfrm>
            <a:off x="62537" y="188060"/>
            <a:ext cx="10515600" cy="369418"/>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Read – Reflect - Record</a:t>
            </a:r>
            <a:endParaRPr/>
          </a:p>
        </p:txBody>
      </p:sp>
      <p:sp>
        <p:nvSpPr>
          <p:cNvPr id="518" name="Google Shape;518;p67"/>
          <p:cNvSpPr txBox="1">
            <a:spLocks noGrp="1"/>
          </p:cNvSpPr>
          <p:nvPr>
            <p:ph type="body" idx="1"/>
          </p:nvPr>
        </p:nvSpPr>
        <p:spPr>
          <a:xfrm>
            <a:off x="336051" y="1223850"/>
            <a:ext cx="2827774" cy="3915078"/>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r>
              <a:rPr lang="en-US" sz="9738" b="1"/>
              <a:t>Read:</a:t>
            </a:r>
            <a:r>
              <a:rPr lang="en-US" sz="9738"/>
              <a:t> </a:t>
            </a:r>
          </a:p>
          <a:p>
            <a:pPr marL="0" lvl="0" indent="0" algn="l" rtl="0">
              <a:spcBef>
                <a:spcPts val="1000"/>
              </a:spcBef>
              <a:spcAft>
                <a:spcPts val="0"/>
              </a:spcAft>
              <a:buNone/>
            </a:pPr>
            <a:r>
              <a:rPr lang="en-US" sz="11200"/>
              <a:t>Section II -General Guidance by Roles for the Revised Student Growth Goal Process (</a:t>
            </a:r>
            <a:r>
              <a:rPr lang="en-US" sz="11200" err="1"/>
              <a:t>pgs</a:t>
            </a:r>
            <a:r>
              <a:rPr lang="en-US" sz="11200"/>
              <a:t> 4-6).</a:t>
            </a:r>
          </a:p>
          <a:p>
            <a:pPr marL="0" lvl="0" indent="0" algn="l" rtl="0">
              <a:spcBef>
                <a:spcPts val="1000"/>
              </a:spcBef>
              <a:spcAft>
                <a:spcPts val="0"/>
              </a:spcAft>
              <a:buNone/>
            </a:pPr>
            <a:endParaRPr sz="9686"/>
          </a:p>
          <a:p>
            <a:pPr marL="457200" lvl="0" indent="-337922" algn="l" rtl="0">
              <a:spcBef>
                <a:spcPts val="1000"/>
              </a:spcBef>
              <a:spcAft>
                <a:spcPts val="0"/>
              </a:spcAft>
              <a:buSzPct val="100000"/>
              <a:buChar char="•"/>
            </a:pPr>
            <a:endParaRPr sz="6886"/>
          </a:p>
        </p:txBody>
      </p:sp>
      <p:sp>
        <p:nvSpPr>
          <p:cNvPr id="519" name="Google Shape;519;p6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20</a:t>
            </a:fld>
            <a:endParaRPr/>
          </a:p>
        </p:txBody>
      </p:sp>
      <p:pic>
        <p:nvPicPr>
          <p:cNvPr id="3" name="Picture 2" descr="Gray elephant">
            <a:extLst>
              <a:ext uri="{FF2B5EF4-FFF2-40B4-BE49-F238E27FC236}">
                <a16:creationId xmlns:a16="http://schemas.microsoft.com/office/drawing/2014/main" id="{A14802CC-3BE3-4334-8249-4156D7903FAD}"/>
              </a:ext>
            </a:extLst>
          </p:cNvPr>
          <p:cNvPicPr>
            <a:picLocks noChangeAspect="1"/>
          </p:cNvPicPr>
          <p:nvPr/>
        </p:nvPicPr>
        <p:blipFill>
          <a:blip r:embed="rId3"/>
          <a:stretch>
            <a:fillRect/>
          </a:stretch>
        </p:blipFill>
        <p:spPr>
          <a:xfrm>
            <a:off x="3511096" y="757629"/>
            <a:ext cx="8344853" cy="5417139"/>
          </a:xfrm>
          <a:prstGeom prst="rect">
            <a:avLst/>
          </a:prstGeom>
        </p:spPr>
      </p:pic>
      <p:sp>
        <p:nvSpPr>
          <p:cNvPr id="4" name="TextBox 3">
            <a:extLst>
              <a:ext uri="{FF2B5EF4-FFF2-40B4-BE49-F238E27FC236}">
                <a16:creationId xmlns:a16="http://schemas.microsoft.com/office/drawing/2014/main" id="{1F0B59D9-CB49-42F3-B0E7-A3CED6C6633B}"/>
              </a:ext>
            </a:extLst>
          </p:cNvPr>
          <p:cNvSpPr txBox="1"/>
          <p:nvPr/>
        </p:nvSpPr>
        <p:spPr>
          <a:xfrm>
            <a:off x="3626778" y="757630"/>
            <a:ext cx="8078091" cy="1354217"/>
          </a:xfrm>
          <a:prstGeom prst="rect">
            <a:avLst/>
          </a:prstGeom>
          <a:noFill/>
        </p:spPr>
        <p:txBody>
          <a:bodyPr wrap="square" rtlCol="0">
            <a:spAutoFit/>
          </a:bodyPr>
          <a:lstStyle/>
          <a:p>
            <a:r>
              <a:rPr lang="en-US" sz="2400" b="1" dirty="0">
                <a:solidFill>
                  <a:schemeClr val="bg1"/>
                </a:solidFill>
              </a:rPr>
              <a:t>Reflect</a:t>
            </a:r>
            <a:r>
              <a:rPr lang="en-US" sz="2400" dirty="0">
                <a:solidFill>
                  <a:schemeClr val="bg1"/>
                </a:solidFill>
              </a:rPr>
              <a:t>: What STEPS might you take to align evaluation practices with a focus on “natural harvest”? </a:t>
            </a:r>
          </a:p>
          <a:p>
            <a:endParaRPr lang="en-US" sz="1000" i="1" dirty="0">
              <a:solidFill>
                <a:schemeClr val="bg1"/>
              </a:solidFill>
            </a:endParaRPr>
          </a:p>
          <a:p>
            <a:r>
              <a:rPr lang="en-US" sz="2400" i="1" dirty="0">
                <a:solidFill>
                  <a:schemeClr val="bg1"/>
                </a:solidFill>
              </a:rPr>
              <a:t>Consider:</a:t>
            </a:r>
          </a:p>
        </p:txBody>
      </p:sp>
      <p:sp>
        <p:nvSpPr>
          <p:cNvPr id="10" name="TextBox 9">
            <a:extLst>
              <a:ext uri="{FF2B5EF4-FFF2-40B4-BE49-F238E27FC236}">
                <a16:creationId xmlns:a16="http://schemas.microsoft.com/office/drawing/2014/main" id="{766A7E37-F7F1-451E-9195-D535F5FFD9D8}"/>
              </a:ext>
            </a:extLst>
          </p:cNvPr>
          <p:cNvSpPr txBox="1"/>
          <p:nvPr/>
        </p:nvSpPr>
        <p:spPr>
          <a:xfrm>
            <a:off x="8305140" y="2111847"/>
            <a:ext cx="3475269" cy="3139321"/>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tx2"/>
                </a:solidFill>
              </a:rPr>
              <a:t>Recentering the evaluation process</a:t>
            </a:r>
          </a:p>
          <a:p>
            <a:pPr marL="285750" indent="-285750">
              <a:buFont typeface="Arial" panose="020B0604020202020204" pitchFamily="34" charset="0"/>
              <a:buChar char="•"/>
            </a:pPr>
            <a:r>
              <a:rPr lang="en-US" sz="2200">
                <a:solidFill>
                  <a:schemeClr val="tx2"/>
                </a:solidFill>
              </a:rPr>
              <a:t>Rubric language/scoring methodology</a:t>
            </a:r>
          </a:p>
          <a:p>
            <a:pPr marL="285750" indent="-285750">
              <a:buFont typeface="Arial" panose="020B0604020202020204" pitchFamily="34" charset="0"/>
              <a:buChar char="•"/>
            </a:pPr>
            <a:r>
              <a:rPr lang="en-US" sz="2200">
                <a:solidFill>
                  <a:schemeClr val="tx2"/>
                </a:solidFill>
              </a:rPr>
              <a:t>Efficient use of time for growth conversations</a:t>
            </a:r>
          </a:p>
          <a:p>
            <a:pPr marL="285750" indent="-285750">
              <a:buFont typeface="Arial" panose="020B0604020202020204" pitchFamily="34" charset="0"/>
              <a:buChar char="•"/>
            </a:pPr>
            <a:r>
              <a:rPr lang="en-US" sz="2200">
                <a:solidFill>
                  <a:schemeClr val="tx2"/>
                </a:solidFill>
              </a:rPr>
              <a:t>Use of tools/resources with staff</a:t>
            </a:r>
          </a:p>
        </p:txBody>
      </p:sp>
      <p:sp>
        <p:nvSpPr>
          <p:cNvPr id="11" name="TextBox 10">
            <a:extLst>
              <a:ext uri="{FF2B5EF4-FFF2-40B4-BE49-F238E27FC236}">
                <a16:creationId xmlns:a16="http://schemas.microsoft.com/office/drawing/2014/main" id="{D16A1033-D077-4E03-AA49-0535B5510264}"/>
              </a:ext>
            </a:extLst>
          </p:cNvPr>
          <p:cNvSpPr txBox="1"/>
          <p:nvPr/>
        </p:nvSpPr>
        <p:spPr>
          <a:xfrm>
            <a:off x="3546447" y="2257944"/>
            <a:ext cx="3475269" cy="3139321"/>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tx2"/>
                </a:solidFill>
              </a:rPr>
              <a:t>Student engagement</a:t>
            </a:r>
          </a:p>
          <a:p>
            <a:pPr marL="285750" indent="-285750">
              <a:buFont typeface="Arial" panose="020B0604020202020204" pitchFamily="34" charset="0"/>
              <a:buChar char="•"/>
            </a:pPr>
            <a:r>
              <a:rPr lang="en-US" sz="2200">
                <a:solidFill>
                  <a:schemeClr val="tx2"/>
                </a:solidFill>
              </a:rPr>
              <a:t>Authentic personalization of district and building goals &amp; school improvement goals</a:t>
            </a:r>
          </a:p>
          <a:p>
            <a:pPr marL="285750" indent="-285750">
              <a:buFont typeface="Arial" panose="020B0604020202020204" pitchFamily="34" charset="0"/>
              <a:buChar char="•"/>
            </a:pPr>
            <a:r>
              <a:rPr lang="en-US" sz="2200">
                <a:solidFill>
                  <a:schemeClr val="tx2"/>
                </a:solidFill>
              </a:rPr>
              <a:t>Time</a:t>
            </a:r>
          </a:p>
          <a:p>
            <a:pPr marL="285750" indent="-285750">
              <a:buFont typeface="Arial" panose="020B0604020202020204" pitchFamily="34" charset="0"/>
              <a:buChar char="•"/>
            </a:pPr>
            <a:r>
              <a:rPr lang="en-US" sz="2200">
                <a:solidFill>
                  <a:schemeClr val="tx2"/>
                </a:solidFill>
              </a:rPr>
              <a:t>Prior established practice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pic>
        <p:nvPicPr>
          <p:cNvPr id="526" name="Google Shape;526;p68" descr="Glass Apple on top of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527" name="Google Shape;527;p6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21</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34BF06DC-5743-3EF1-2A3D-9224080EBD74}"/>
              </a:ext>
            </a:extLst>
          </p:cNvPr>
          <p:cNvSpPr>
            <a:spLocks noGrp="1"/>
          </p:cNvSpPr>
          <p:nvPr/>
        </p:nvSpPr>
        <p:spPr>
          <a:xfrm>
            <a:off x="695093" y="1825625"/>
            <a:ext cx="5181600" cy="43513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b="1" i="1"/>
              <a:t>Land Acknowledgement*</a:t>
            </a:r>
            <a:endParaRPr/>
          </a:p>
        </p:txBody>
      </p:sp>
      <p:sp>
        <p:nvSpPr>
          <p:cNvPr id="394" name="Google Shape;394;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sp>
        <p:nvSpPr>
          <p:cNvPr id="395" name="Google Shape;395;p54"/>
          <p:cNvSpPr txBox="1"/>
          <p:nvPr/>
        </p:nvSpPr>
        <p:spPr>
          <a:xfrm>
            <a:off x="1470250" y="1644375"/>
            <a:ext cx="8541000" cy="294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600"/>
              <a:t>[</a:t>
            </a:r>
            <a:r>
              <a:rPr lang="en-US" sz="3600" b="1" i="1"/>
              <a:t>Facilitator </a:t>
            </a:r>
            <a:r>
              <a:rPr lang="en-US" sz="3600" i="1"/>
              <a:t>– please revise/delete this slide as needed after reading the notes on using a land acknowledgement in the notes section of this slide</a:t>
            </a:r>
            <a:r>
              <a:rPr lang="en-US" sz="3600"/>
              <a:t>]</a:t>
            </a:r>
            <a:endParaRPr sz="3600"/>
          </a:p>
          <a:p>
            <a:pPr marL="0" lvl="0" indent="0" algn="l" rtl="0">
              <a:spcBef>
                <a:spcPts val="0"/>
              </a:spcBef>
              <a:spcAft>
                <a:spcPts val="0"/>
              </a:spcAft>
              <a:buNone/>
            </a:pPr>
            <a:endParaRPr>
              <a:latin typeface="Quattrocento Sans"/>
              <a:ea typeface="Quattrocento Sans"/>
              <a:cs typeface="Quattrocento Sans"/>
              <a:sym typeface="Quattrocen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title" idx="4294967295"/>
          </p:nvPr>
        </p:nvSpPr>
        <p:spPr>
          <a:xfrm>
            <a:off x="666159" y="570625"/>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a:solidFill>
                  <a:schemeClr val="lt1"/>
                </a:solidFill>
                <a:latin typeface="Quattrocento Sans"/>
                <a:ea typeface="Quattrocento Sans"/>
                <a:cs typeface="Quattrocento Sans"/>
                <a:sym typeface="Quattrocento Sans"/>
              </a:rPr>
              <a:t>Vision</a:t>
            </a:r>
            <a:endParaRPr/>
          </a:p>
        </p:txBody>
      </p:sp>
      <p:sp>
        <p:nvSpPr>
          <p:cNvPr id="402" name="Google Shape;402;p55"/>
          <p:cNvSpPr txBox="1"/>
          <p:nvPr/>
        </p:nvSpPr>
        <p:spPr>
          <a:xfrm>
            <a:off x="5047090" y="570625"/>
            <a:ext cx="687847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40403D"/>
                </a:solidFill>
                <a:latin typeface="Quattrocento Sans"/>
                <a:ea typeface="Quattrocento Sans"/>
                <a:cs typeface="Quattrocento Sans"/>
                <a:sym typeface="Quattrocento Sans"/>
              </a:rPr>
              <a:t>All students prepared for post-secondary pathways, careers, and civic engagement.</a:t>
            </a:r>
            <a:endParaRPr sz="1400" b="0" i="0" u="none" strike="noStrike" cap="none">
              <a:solidFill>
                <a:srgbClr val="000000"/>
              </a:solidFill>
              <a:latin typeface="Arial"/>
              <a:ea typeface="Arial"/>
              <a:cs typeface="Arial"/>
              <a:sym typeface="Arial"/>
            </a:endParaRPr>
          </a:p>
        </p:txBody>
      </p:sp>
      <p:sp>
        <p:nvSpPr>
          <p:cNvPr id="403" name="Google Shape;403;p55"/>
          <p:cNvSpPr txBox="1"/>
          <p:nvPr/>
        </p:nvSpPr>
        <p:spPr>
          <a:xfrm>
            <a:off x="666159" y="1794751"/>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Mission</a:t>
            </a:r>
            <a:endParaRPr sz="1400" b="0" i="0" u="none" strike="noStrike" cap="none">
              <a:solidFill>
                <a:srgbClr val="000000"/>
              </a:solidFill>
              <a:latin typeface="Arial"/>
              <a:ea typeface="Arial"/>
              <a:cs typeface="Arial"/>
              <a:sym typeface="Arial"/>
            </a:endParaRPr>
          </a:p>
        </p:txBody>
      </p:sp>
      <p:sp>
        <p:nvSpPr>
          <p:cNvPr id="404" name="Google Shape;404;p55"/>
          <p:cNvSpPr txBox="1"/>
          <p:nvPr/>
        </p:nvSpPr>
        <p:spPr>
          <a:xfrm>
            <a:off x="5069836" y="1757078"/>
            <a:ext cx="687847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sz="1400" b="0" i="0" u="none" strike="noStrike" cap="none">
              <a:solidFill>
                <a:srgbClr val="000000"/>
              </a:solidFill>
              <a:latin typeface="Arial"/>
              <a:ea typeface="Arial"/>
              <a:cs typeface="Arial"/>
              <a:sym typeface="Arial"/>
            </a:endParaRPr>
          </a:p>
        </p:txBody>
      </p:sp>
      <p:sp>
        <p:nvSpPr>
          <p:cNvPr id="405" name="Google Shape;405;p55"/>
          <p:cNvSpPr txBox="1"/>
          <p:nvPr/>
        </p:nvSpPr>
        <p:spPr>
          <a:xfrm>
            <a:off x="666159" y="3859189"/>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Values</a:t>
            </a:r>
            <a:endParaRPr sz="1400" b="0" i="0" u="none" strike="noStrike" cap="none">
              <a:solidFill>
                <a:srgbClr val="000000"/>
              </a:solidFill>
              <a:latin typeface="Arial"/>
              <a:ea typeface="Arial"/>
              <a:cs typeface="Arial"/>
              <a:sym typeface="Arial"/>
            </a:endParaRPr>
          </a:p>
        </p:txBody>
      </p:sp>
      <p:sp>
        <p:nvSpPr>
          <p:cNvPr id="406" name="Google Shape;406;p55"/>
          <p:cNvSpPr txBox="1"/>
          <p:nvPr/>
        </p:nvSpPr>
        <p:spPr>
          <a:xfrm>
            <a:off x="5069836" y="3849369"/>
            <a:ext cx="6878472"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Ensuring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Collaboration and Service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Achieving Excellence through Continuous Improvement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Focus on the Whole Child</a:t>
            </a:r>
            <a:endParaRPr sz="1400" b="0" i="0" u="none" strike="noStrike" cap="none">
              <a:solidFill>
                <a:srgbClr val="000000"/>
              </a:solidFill>
              <a:latin typeface="Arial"/>
              <a:ea typeface="Arial"/>
              <a:cs typeface="Arial"/>
              <a:sym typeface="Arial"/>
            </a:endParaRPr>
          </a:p>
        </p:txBody>
      </p:sp>
      <p:pic>
        <p:nvPicPr>
          <p:cNvPr id="407" name="Google Shape;407;p55"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
        <p:nvSpPr>
          <p:cNvPr id="408" name="Google Shape;408;p55"/>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6"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
        <p:nvSpPr>
          <p:cNvPr id="415" name="Google Shape;415;p56"/>
          <p:cNvSpPr txBox="1">
            <a:spLocks noGrp="1"/>
          </p:cNvSpPr>
          <p:nvPr>
            <p:ph type="title" idx="4294967295"/>
          </p:nvPr>
        </p:nvSpPr>
        <p:spPr>
          <a:xfrm>
            <a:off x="506104" y="637678"/>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a:solidFill>
                  <a:schemeClr val="lt1"/>
                </a:solidFill>
                <a:latin typeface="Quattrocento Sans"/>
                <a:ea typeface="Quattrocento Sans"/>
                <a:cs typeface="Quattrocento Sans"/>
                <a:sym typeface="Quattrocento Sans"/>
              </a:rPr>
              <a:t>Equity Statement</a:t>
            </a:r>
            <a:endParaRPr/>
          </a:p>
        </p:txBody>
      </p:sp>
      <p:sp>
        <p:nvSpPr>
          <p:cNvPr id="416" name="Google Shape;416;p56"/>
          <p:cNvSpPr txBox="1"/>
          <p:nvPr/>
        </p:nvSpPr>
        <p:spPr>
          <a:xfrm>
            <a:off x="5072417" y="637678"/>
            <a:ext cx="6878472" cy="47551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Each student, family, and community possesses strengths and cultural knowledge that benefits their peers, educators, and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Ensuring educational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sz="1400" b="0" i="0" u="none" strike="noStrike" cap="none">
              <a:solidFill>
                <a:srgbClr val="000000"/>
              </a:solidFill>
              <a:latin typeface="Arial"/>
              <a:ea typeface="Arial"/>
              <a:cs typeface="Arial"/>
              <a:sym typeface="Arial"/>
            </a:endParaRPr>
          </a:p>
        </p:txBody>
      </p:sp>
      <p:sp>
        <p:nvSpPr>
          <p:cNvPr id="417" name="Google Shape;417;p56"/>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424" name="Google Shape;424;p57"/>
          <p:cNvSpPr txBox="1"/>
          <p:nvPr/>
        </p:nvSpPr>
        <p:spPr>
          <a:xfrm>
            <a:off x="838200" y="1825625"/>
            <a:ext cx="5181600" cy="4183200"/>
          </a:xfrm>
          <a:prstGeom prst="rect">
            <a:avLst/>
          </a:prstGeom>
          <a:noFill/>
          <a:ln>
            <a:noFill/>
          </a:ln>
        </p:spPr>
        <p:txBody>
          <a:bodyPr spcFirstLastPara="1" wrap="square" lIns="91425" tIns="45700" rIns="91425" bIns="45700" anchor="t" anchorCtr="0">
            <a:noAutofit/>
          </a:bodyPr>
          <a:lstStyle/>
          <a:p>
            <a:pPr marL="514350" marR="0" lvl="0" indent="-399415" algn="l" rtl="0">
              <a:lnSpc>
                <a:spcPct val="90000"/>
              </a:lnSpc>
              <a:spcBef>
                <a:spcPts val="0"/>
              </a:spcBef>
              <a:spcAft>
                <a:spcPts val="0"/>
              </a:spcAft>
              <a:buClr>
                <a:schemeClr val="dk1"/>
              </a:buClr>
              <a:buSzPts val="2100"/>
              <a:buFont typeface="Noto Sans Symbols"/>
              <a:buChar char="✔"/>
            </a:pPr>
            <a:r>
              <a:rPr lang="en-US" sz="2100">
                <a:solidFill>
                  <a:schemeClr val="dk1"/>
                </a:solidFill>
                <a:latin typeface="Quattrocento Sans"/>
                <a:ea typeface="Quattrocento Sans"/>
                <a:cs typeface="Quattrocento Sans"/>
                <a:sym typeface="Quattrocento Sans"/>
              </a:rPr>
              <a:t>Revisit and re-center the evaluation process as a tool for promoting student and educator growth </a:t>
            </a:r>
            <a:endParaRPr sz="2100" b="0" i="0" u="none" strike="noStrike" cap="none">
              <a:solidFill>
                <a:schemeClr val="dk1"/>
              </a:solidFill>
              <a:latin typeface="Quattrocento Sans"/>
              <a:ea typeface="Quattrocento Sans"/>
              <a:cs typeface="Quattrocento Sans"/>
              <a:sym typeface="Quattrocento Sans"/>
            </a:endParaRPr>
          </a:p>
          <a:p>
            <a:pPr marL="514350" marR="0" lvl="0" indent="-399415" algn="l" rtl="0">
              <a:lnSpc>
                <a:spcPct val="90000"/>
              </a:lnSpc>
              <a:spcBef>
                <a:spcPts val="600"/>
              </a:spcBef>
              <a:spcAft>
                <a:spcPts val="0"/>
              </a:spcAft>
              <a:buClr>
                <a:schemeClr val="dk1"/>
              </a:buClr>
              <a:buSzPts val="2100"/>
              <a:buFont typeface="Noto Sans Symbols"/>
              <a:buChar char="✔"/>
            </a:pPr>
            <a:r>
              <a:rPr lang="en-US" sz="2100">
                <a:solidFill>
                  <a:schemeClr val="dk1"/>
                </a:solidFill>
                <a:latin typeface="Quattrocento Sans"/>
                <a:ea typeface="Quattrocento Sans"/>
                <a:cs typeface="Quattrocento Sans"/>
                <a:sym typeface="Quattrocento Sans"/>
              </a:rPr>
              <a:t>Create questions for  student growth goal conversations that align with the critical attributes</a:t>
            </a:r>
            <a:endParaRPr sz="2100">
              <a:solidFill>
                <a:schemeClr val="dk1"/>
              </a:solidFill>
              <a:latin typeface="Quattrocento Sans"/>
              <a:ea typeface="Quattrocento Sans"/>
              <a:cs typeface="Quattrocento Sans"/>
              <a:sym typeface="Quattrocento Sans"/>
            </a:endParaRPr>
          </a:p>
          <a:p>
            <a:pPr marL="514350" marR="0" lvl="0" indent="-399415" algn="l" rtl="0">
              <a:lnSpc>
                <a:spcPct val="90000"/>
              </a:lnSpc>
              <a:spcBef>
                <a:spcPts val="600"/>
              </a:spcBef>
              <a:spcAft>
                <a:spcPts val="0"/>
              </a:spcAft>
              <a:buClr>
                <a:schemeClr val="dk1"/>
              </a:buClr>
              <a:buSzPts val="2100"/>
              <a:buFont typeface="Quattrocento Sans"/>
              <a:buChar char="✔"/>
            </a:pPr>
            <a:r>
              <a:rPr lang="en-US" sz="2100">
                <a:solidFill>
                  <a:schemeClr val="dk1"/>
                </a:solidFill>
                <a:latin typeface="Quattrocento Sans"/>
                <a:ea typeface="Quattrocento Sans"/>
                <a:cs typeface="Quattrocento Sans"/>
                <a:sym typeface="Quattrocento Sans"/>
              </a:rPr>
              <a:t>Observe a student growth goal conference video and reflect on critical attributes</a:t>
            </a:r>
            <a:endParaRPr sz="2100">
              <a:solidFill>
                <a:schemeClr val="dk1"/>
              </a:solidFill>
              <a:latin typeface="Quattrocento Sans"/>
              <a:ea typeface="Quattrocento Sans"/>
              <a:cs typeface="Quattrocento Sans"/>
              <a:sym typeface="Quattrocento Sans"/>
            </a:endParaRPr>
          </a:p>
          <a:p>
            <a:pPr marL="514350" marR="0" lvl="0" indent="-399415" algn="l" rtl="0">
              <a:lnSpc>
                <a:spcPct val="90000"/>
              </a:lnSpc>
              <a:spcBef>
                <a:spcPts val="600"/>
              </a:spcBef>
              <a:spcAft>
                <a:spcPts val="0"/>
              </a:spcAft>
              <a:buClr>
                <a:schemeClr val="dk1"/>
              </a:buClr>
              <a:buSzPts val="2100"/>
              <a:buFont typeface="Quattrocento Sans"/>
              <a:buChar char="✔"/>
            </a:pPr>
            <a:r>
              <a:rPr lang="en-US" sz="2100">
                <a:solidFill>
                  <a:schemeClr val="dk1"/>
                </a:solidFill>
                <a:latin typeface="Quattrocento Sans"/>
                <a:ea typeface="Quattrocento Sans"/>
                <a:cs typeface="Quattrocento Sans"/>
                <a:sym typeface="Quattrocento Sans"/>
              </a:rPr>
              <a:t>Incorporate the revised SGGs into your current evaluation process in promoting equitable access for students</a:t>
            </a:r>
            <a:endParaRPr sz="2100">
              <a:solidFill>
                <a:schemeClr val="dk1"/>
              </a:solidFill>
              <a:latin typeface="Quattrocento Sans"/>
              <a:ea typeface="Quattrocento Sans"/>
              <a:cs typeface="Quattrocento Sans"/>
              <a:sym typeface="Quattrocento Sans"/>
            </a:endParaRPr>
          </a:p>
          <a:p>
            <a:pPr marL="0" marR="0" lvl="0" indent="0" algn="l" rtl="0">
              <a:lnSpc>
                <a:spcPct val="90000"/>
              </a:lnSpc>
              <a:spcBef>
                <a:spcPts val="600"/>
              </a:spcBef>
              <a:spcAft>
                <a:spcPts val="0"/>
              </a:spcAft>
              <a:buNone/>
            </a:pPr>
            <a:endParaRPr sz="2100">
              <a:solidFill>
                <a:schemeClr val="dk1"/>
              </a:solidFill>
              <a:latin typeface="Quattrocento Sans"/>
              <a:ea typeface="Quattrocento Sans"/>
              <a:cs typeface="Quattrocento Sans"/>
              <a:sym typeface="Quattrocento Sans"/>
            </a:endParaRPr>
          </a:p>
          <a:p>
            <a:pPr marL="0" marR="0" lvl="0" indent="177800" algn="l" rtl="0">
              <a:lnSpc>
                <a:spcPct val="90000"/>
              </a:lnSpc>
              <a:spcBef>
                <a:spcPts val="600"/>
              </a:spcBef>
              <a:spcAft>
                <a:spcPts val="0"/>
              </a:spcAft>
              <a:buClr>
                <a:schemeClr val="dk1"/>
              </a:buClr>
              <a:buSzPts val="2800"/>
              <a:buFont typeface="Arial"/>
              <a:buNone/>
            </a:pPr>
            <a:endParaRPr sz="2100" b="0" i="0" u="none" strike="noStrike" cap="none">
              <a:solidFill>
                <a:schemeClr val="dk1"/>
              </a:solidFill>
              <a:latin typeface="Quattrocento Sans"/>
              <a:ea typeface="Quattrocento Sans"/>
              <a:cs typeface="Quattrocento Sans"/>
              <a:sym typeface="Quattrocento Sans"/>
            </a:endParaRPr>
          </a:p>
        </p:txBody>
      </p:sp>
      <p:pic>
        <p:nvPicPr>
          <p:cNvPr id="425" name="Google Shape;425;p57" descr="Light bulb on green grass"/>
          <p:cNvPicPr preferRelativeResize="0"/>
          <p:nvPr/>
        </p:nvPicPr>
        <p:blipFill rotWithShape="1">
          <a:blip r:embed="rId3">
            <a:alphaModFix/>
          </a:blip>
          <a:srcRect l="14644" r="2675" b="2"/>
          <a:stretch/>
        </p:blipFill>
        <p:spPr>
          <a:xfrm>
            <a:off x="6172200" y="1825625"/>
            <a:ext cx="5181600" cy="4183289"/>
          </a:xfrm>
          <a:prstGeom prst="rect">
            <a:avLst/>
          </a:prstGeom>
          <a:noFill/>
          <a:ln>
            <a:noFill/>
          </a:ln>
        </p:spPr>
      </p:pic>
      <p:sp>
        <p:nvSpPr>
          <p:cNvPr id="426" name="Google Shape;426;p5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6</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Agreements/Norms</a:t>
            </a:r>
            <a:endParaRPr/>
          </a:p>
        </p:txBody>
      </p:sp>
      <p:sp>
        <p:nvSpPr>
          <p:cNvPr id="433" name="Google Shape;433;p58"/>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34" name="Google Shape;434;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pic>
        <p:nvPicPr>
          <p:cNvPr id="5" name="Picture 4" descr="Business team brainstorming">
            <a:extLst>
              <a:ext uri="{FF2B5EF4-FFF2-40B4-BE49-F238E27FC236}">
                <a16:creationId xmlns:a16="http://schemas.microsoft.com/office/drawing/2014/main" id="{706549C3-FA68-49B6-964E-03E8ACB8711B}"/>
              </a:ext>
            </a:extLst>
          </p:cNvPr>
          <p:cNvPicPr>
            <a:picLocks noChangeAspect="1"/>
          </p:cNvPicPr>
          <p:nvPr/>
        </p:nvPicPr>
        <p:blipFill>
          <a:blip r:embed="rId3"/>
          <a:stretch>
            <a:fillRect/>
          </a:stretch>
        </p:blipFill>
        <p:spPr>
          <a:xfrm>
            <a:off x="6096000" y="124612"/>
            <a:ext cx="5825019" cy="38833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Supporting a "teacher mindset" that grows the learning of every student </a:t>
            </a:r>
            <a:endParaRPr dirty="0"/>
          </a:p>
        </p:txBody>
      </p:sp>
      <p:pic>
        <p:nvPicPr>
          <p:cNvPr id="441" name="Google Shape;441;p59" descr="Culturally Responsive Education in the Classroom Book"/>
          <p:cNvPicPr preferRelativeResize="0"/>
          <p:nvPr/>
        </p:nvPicPr>
        <p:blipFill rotWithShape="1">
          <a:blip r:embed="rId3">
            <a:alphaModFix/>
          </a:blip>
          <a:srcRect/>
          <a:stretch/>
        </p:blipFill>
        <p:spPr>
          <a:xfrm rot="854431">
            <a:off x="8149838" y="2240433"/>
            <a:ext cx="2783788" cy="4183289"/>
          </a:xfrm>
          <a:prstGeom prst="rect">
            <a:avLst/>
          </a:prstGeom>
          <a:noFill/>
          <a:ln>
            <a:noFill/>
          </a:ln>
        </p:spPr>
      </p:pic>
      <p:pic>
        <p:nvPicPr>
          <p:cNvPr id="442" name="Google Shape;442;p59" descr="Dr.... - Washington Educational Research Association (WERA) | Facebook"/>
          <p:cNvPicPr preferRelativeResize="0">
            <a:picLocks noGrp="1"/>
          </p:cNvPicPr>
          <p:nvPr>
            <p:ph type="body" idx="2"/>
          </p:nvPr>
        </p:nvPicPr>
        <p:blipFill rotWithShape="1">
          <a:blip r:embed="rId4">
            <a:alphaModFix/>
          </a:blip>
          <a:srcRect/>
          <a:stretch/>
        </p:blipFill>
        <p:spPr>
          <a:xfrm>
            <a:off x="2731087" y="2263523"/>
            <a:ext cx="3072278" cy="3284647"/>
          </a:xfrm>
          <a:prstGeom prst="rect">
            <a:avLst/>
          </a:prstGeom>
          <a:noFill/>
          <a:ln>
            <a:noFill/>
          </a:ln>
        </p:spPr>
      </p:pic>
      <p:sp>
        <p:nvSpPr>
          <p:cNvPr id="443" name="Google Shape;443;p5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8</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19A7-4A79-4A40-9BD4-6469717752A7}"/>
              </a:ext>
            </a:extLst>
          </p:cNvPr>
          <p:cNvSpPr>
            <a:spLocks noGrp="1"/>
          </p:cNvSpPr>
          <p:nvPr>
            <p:ph type="title"/>
          </p:nvPr>
        </p:nvSpPr>
        <p:spPr>
          <a:xfrm>
            <a:off x="193728" y="192016"/>
            <a:ext cx="10515600" cy="700195"/>
          </a:xfrm>
        </p:spPr>
        <p:txBody>
          <a:bodyPr>
            <a:normAutofit/>
          </a:bodyPr>
          <a:lstStyle/>
          <a:p>
            <a:r>
              <a:rPr lang="en-US" i="1" dirty="0"/>
              <a:t>Where we’ve been – where we’re headed</a:t>
            </a:r>
          </a:p>
        </p:txBody>
      </p:sp>
      <p:sp>
        <p:nvSpPr>
          <p:cNvPr id="4" name="Slide Number Placeholder 3">
            <a:extLst>
              <a:ext uri="{FF2B5EF4-FFF2-40B4-BE49-F238E27FC236}">
                <a16:creationId xmlns:a16="http://schemas.microsoft.com/office/drawing/2014/main" id="{82C9312E-D2D4-44FF-BAE2-D8FA50CBF0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a:p>
        </p:txBody>
      </p:sp>
      <p:graphicFrame>
        <p:nvGraphicFramePr>
          <p:cNvPr id="5" name="Diagram 4" descr="Timeline of revised SGGs">
            <a:extLst>
              <a:ext uri="{FF2B5EF4-FFF2-40B4-BE49-F238E27FC236}">
                <a16:creationId xmlns:a16="http://schemas.microsoft.com/office/drawing/2014/main" id="{2FFF1147-307F-42EE-B403-2C685D949F5A}"/>
              </a:ext>
            </a:extLst>
          </p:cNvPr>
          <p:cNvGraphicFramePr/>
          <p:nvPr>
            <p:extLst>
              <p:ext uri="{D42A27DB-BD31-4B8C-83A1-F6EECF244321}">
                <p14:modId xmlns:p14="http://schemas.microsoft.com/office/powerpoint/2010/main" val="3941580056"/>
              </p:ext>
            </p:extLst>
          </p:nvPr>
        </p:nvGraphicFramePr>
        <p:xfrm>
          <a:off x="1117599" y="1017427"/>
          <a:ext cx="99117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985965"/>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Sue Anderson</DisplayName>
        <AccountId>12</AccountId>
        <AccountType/>
      </UserInfo>
      <UserInfo>
        <DisplayName>Taylor Kidder-Morrill</DisplayName>
        <AccountId>17</AccountId>
        <AccountType/>
      </UserInfo>
      <UserInfo>
        <DisplayName>Katie Taylor</DisplayName>
        <AccountId>13</AccountId>
        <AccountType/>
      </UserInfo>
      <UserInfo>
        <DisplayName>Ann Gray</DisplayName>
        <AccountId>101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34181F-0820-4572-BCD7-FD8EDCDAC608}">
  <ds:schemaRefs>
    <ds:schemaRef ds:uri="http://schemas.microsoft.com/sharepoint/v3/contenttype/forms"/>
  </ds:schemaRefs>
</ds:datastoreItem>
</file>

<file path=customXml/itemProps2.xml><?xml version="1.0" encoding="utf-8"?>
<ds:datastoreItem xmlns:ds="http://schemas.openxmlformats.org/officeDocument/2006/customXml" ds:itemID="{B6A9AD8B-DF59-4625-8A3E-3276378723E0}">
  <ds:schemaRefs>
    <ds:schemaRef ds:uri="http://purl.org/dc/dcmitype/"/>
    <ds:schemaRef ds:uri="http://www.w3.org/XML/1998/namespace"/>
    <ds:schemaRef ds:uri="http://schemas.microsoft.com/office/2006/documentManagement/types"/>
    <ds:schemaRef ds:uri="http://purl.org/dc/elements/1.1/"/>
    <ds:schemaRef ds:uri="bf9ae3ca-b481-4d42-bb8b-c12cb787da43"/>
    <ds:schemaRef ds:uri="http://schemas.microsoft.com/office/2006/metadata/properties"/>
    <ds:schemaRef ds:uri="http://schemas.openxmlformats.org/package/2006/metadata/core-properties"/>
    <ds:schemaRef ds:uri="http://schemas.microsoft.com/office/infopath/2007/PartnerControls"/>
    <ds:schemaRef ds:uri="85be8bb1-7551-4f0e-824e-4130dbefed9f"/>
    <ds:schemaRef ds:uri="http://purl.org/dc/terms/"/>
  </ds:schemaRefs>
</ds:datastoreItem>
</file>

<file path=customXml/itemProps3.xml><?xml version="1.0" encoding="utf-8"?>
<ds:datastoreItem xmlns:ds="http://schemas.openxmlformats.org/officeDocument/2006/customXml" ds:itemID="{F0D31434-743F-4C43-920A-A20DA9F0E3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TotalTime>
  <Words>4489</Words>
  <Application>Microsoft Office PowerPoint</Application>
  <PresentationFormat>Widescreen</PresentationFormat>
  <Paragraphs>374</Paragraphs>
  <Slides>21</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Arial</vt:lpstr>
      <vt:lpstr>Calibri</vt:lpstr>
      <vt:lpstr>Courier New</vt:lpstr>
      <vt:lpstr>Noto Sans Symbols</vt:lpstr>
      <vt:lpstr>Quattrocento Sans</vt:lpstr>
      <vt:lpstr>Segoe UI</vt:lpstr>
      <vt:lpstr>Symbol</vt:lpstr>
      <vt:lpstr>Title Slides</vt:lpstr>
      <vt:lpstr>Content Slides</vt:lpstr>
      <vt:lpstr>Content Slides</vt:lpstr>
      <vt:lpstr>Content Slides</vt:lpstr>
      <vt:lpstr>1_Content Slides</vt:lpstr>
      <vt:lpstr>Revised SGG Module 2:  What do the changes mean for evaluators?</vt:lpstr>
      <vt:lpstr>Facilitator Outline</vt:lpstr>
      <vt:lpstr>Land Acknowledgement*</vt:lpstr>
      <vt:lpstr>Vision</vt:lpstr>
      <vt:lpstr>Equity Statement</vt:lpstr>
      <vt:lpstr>Learning Targets</vt:lpstr>
      <vt:lpstr>Agreements/Norms</vt:lpstr>
      <vt:lpstr>Supporting a "teacher mindset" that grows the learning of every student </vt:lpstr>
      <vt:lpstr>Where we’ve been – where we’re headed</vt:lpstr>
      <vt:lpstr>Guiding Principles</vt:lpstr>
      <vt:lpstr>What is NOT changing</vt:lpstr>
      <vt:lpstr>Critical Attributes</vt:lpstr>
      <vt:lpstr>Strategies For Asking Learning Focused Questions </vt:lpstr>
      <vt:lpstr>Learning-Focused Questions</vt:lpstr>
      <vt:lpstr>Learning Focused Questions - continued</vt:lpstr>
      <vt:lpstr>Learning Focused Questions - continued</vt:lpstr>
      <vt:lpstr>Practice Conversation Questions</vt:lpstr>
      <vt:lpstr>View &amp; Reflect: Reflective Conversation</vt:lpstr>
      <vt:lpstr>Where the SGG process can live</vt:lpstr>
      <vt:lpstr>Read – Reflect - Record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Revised SGG Module 2 –What Does this mean for Principals?</dc:title>
  <dc:creator>Katie Taylor</dc:creator>
  <cp:lastModifiedBy>Taylor Kidder-Morrill</cp:lastModifiedBy>
  <cp:revision>6</cp:revision>
  <cp:lastPrinted>2022-08-17T23:03:13Z</cp:lastPrinted>
  <dcterms:modified xsi:type="dcterms:W3CDTF">2024-11-15T17:06:57Z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y fmtid="{D5CDD505-2E9C-101B-9397-08002B2CF9AE}" pid="3" name="MSIP_Label_9145f431-4c8c-42c6-a5a5-ba6d3bdea585_Enabled">
    <vt:lpwstr>true</vt:lpwstr>
  </property>
  <property fmtid="{D5CDD505-2E9C-101B-9397-08002B2CF9AE}" pid="4" name="MSIP_Label_9145f431-4c8c-42c6-a5a5-ba6d3bdea585_SetDate">
    <vt:lpwstr>2024-11-15T17:06:57Z</vt:lpwstr>
  </property>
  <property fmtid="{D5CDD505-2E9C-101B-9397-08002B2CF9AE}" pid="5" name="MSIP_Label_9145f431-4c8c-42c6-a5a5-ba6d3bdea585_Method">
    <vt:lpwstr>Standard</vt:lpwstr>
  </property>
  <property fmtid="{D5CDD505-2E9C-101B-9397-08002B2CF9AE}" pid="6" name="MSIP_Label_9145f431-4c8c-42c6-a5a5-ba6d3bdea585_Name">
    <vt:lpwstr>defa4170-0d19-0005-0004-bc88714345d2</vt:lpwstr>
  </property>
  <property fmtid="{D5CDD505-2E9C-101B-9397-08002B2CF9AE}" pid="7" name="MSIP_Label_9145f431-4c8c-42c6-a5a5-ba6d3bdea585_SiteId">
    <vt:lpwstr>b2fe5ccf-10a5-46fe-ae45-a0267412af7a</vt:lpwstr>
  </property>
  <property fmtid="{D5CDD505-2E9C-101B-9397-08002B2CF9AE}" pid="8" name="MSIP_Label_9145f431-4c8c-42c6-a5a5-ba6d3bdea585_ActionId">
    <vt:lpwstr>a859572e-3f22-4a75-9669-c88245ac385f</vt:lpwstr>
  </property>
  <property fmtid="{D5CDD505-2E9C-101B-9397-08002B2CF9AE}" pid="9" name="MSIP_Label_9145f431-4c8c-42c6-a5a5-ba6d3bdea585_ContentBits">
    <vt:lpwstr>0</vt:lpwstr>
  </property>
</Properties>
</file>