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4"/>
    <p:sldMasterId id="2147483675" r:id="rId5"/>
  </p:sldMasterIdLst>
  <p:notesMasterIdLst>
    <p:notesMasterId r:id="rId29"/>
  </p:notesMasterIdLst>
  <p:sldIdLst>
    <p:sldId id="256" r:id="rId6"/>
    <p:sldId id="257" r:id="rId7"/>
    <p:sldId id="258" r:id="rId8"/>
    <p:sldId id="259" r:id="rId9"/>
    <p:sldId id="260" r:id="rId10"/>
    <p:sldId id="278" r:id="rId11"/>
    <p:sldId id="262" r:id="rId12"/>
    <p:sldId id="263" r:id="rId13"/>
    <p:sldId id="264" r:id="rId14"/>
    <p:sldId id="279" r:id="rId15"/>
    <p:sldId id="265" r:id="rId16"/>
    <p:sldId id="266" r:id="rId17"/>
    <p:sldId id="267" r:id="rId18"/>
    <p:sldId id="268" r:id="rId19"/>
    <p:sldId id="269" r:id="rId20"/>
    <p:sldId id="270" r:id="rId21"/>
    <p:sldId id="271" r:id="rId22"/>
    <p:sldId id="272" r:id="rId23"/>
    <p:sldId id="273" r:id="rId24"/>
    <p:sldId id="280" r:id="rId25"/>
    <p:sldId id="275" r:id="rId26"/>
    <p:sldId id="276" r:id="rId27"/>
    <p:sldId id="277"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Taylor" initials="KT" lastIdx="2" clrIdx="0">
    <p:extLst>
      <p:ext uri="{19B8F6BF-5375-455C-9EA6-DF929625EA0E}">
        <p15:presenceInfo xmlns:p15="http://schemas.microsoft.com/office/powerpoint/2012/main" userId="S::katie.taylor@k12.wa.us::9293e531-057b-4b66-9aa3-1cdff46e2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83F28D-CC4E-409F-899A-7139CF23D52F}">
  <a:tblStyle styleId="{2683F28D-CC4E-409F-899A-7139CF23D52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388" autoAdjust="0"/>
  </p:normalViewPr>
  <p:slideViewPr>
    <p:cSldViewPr snapToGrid="0">
      <p:cViewPr varScale="1">
        <p:scale>
          <a:sx n="96" d="100"/>
          <a:sy n="96" d="100"/>
        </p:scale>
        <p:origin x="354" y="108"/>
      </p:cViewPr>
      <p:guideLst/>
    </p:cSldViewPr>
  </p:slideViewPr>
  <p:outlineViewPr>
    <p:cViewPr>
      <p:scale>
        <a:sx n="33" d="100"/>
        <a:sy n="33" d="100"/>
      </p:scale>
      <p:origin x="0" y="-134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2BE4CC-25BB-4E8A-A674-965C6BE1C32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6FAEF7D-65B2-4171-8046-9CA75DCB6651}">
      <dgm:prSet/>
      <dgm:spPr/>
      <dgm:t>
        <a:bodyPr/>
        <a:lstStyle/>
        <a:p>
          <a:r>
            <a:rPr lang="en-US">
              <a:latin typeface="Segoe UI" panose="020B0502040204020203" pitchFamily="34" charset="0"/>
              <a:cs typeface="Segoe UI" panose="020B0502040204020203" pitchFamily="34" charset="0"/>
            </a:rPr>
            <a:t>Read with comprehension, write effectively, and communicate successfully in a variety of ways and settings and with a variety of audiences;</a:t>
          </a:r>
        </a:p>
      </dgm:t>
    </dgm:pt>
    <dgm:pt modelId="{36975F36-4340-475C-95ED-5845196CE037}" type="parTrans" cxnId="{90F96330-0C04-4742-9106-BC0FD1827D5C}">
      <dgm:prSet/>
      <dgm:spPr/>
      <dgm:t>
        <a:bodyPr/>
        <a:lstStyle/>
        <a:p>
          <a:endParaRPr lang="en-US"/>
        </a:p>
      </dgm:t>
    </dgm:pt>
    <dgm:pt modelId="{9A21A3B5-D853-4880-A587-24C9571ABCB0}" type="sibTrans" cxnId="{90F96330-0C04-4742-9106-BC0FD1827D5C}">
      <dgm:prSet/>
      <dgm:spPr/>
      <dgm:t>
        <a:bodyPr/>
        <a:lstStyle/>
        <a:p>
          <a:endParaRPr lang="en-US"/>
        </a:p>
      </dgm:t>
    </dgm:pt>
    <dgm:pt modelId="{38AD17AB-8CC5-407D-82F3-486BB9BE5FA0}">
      <dgm:prSet/>
      <dgm:spPr/>
      <dgm:t>
        <a:bodyPr/>
        <a:lstStyle/>
        <a:p>
          <a:r>
            <a:rPr lang="en-US">
              <a:latin typeface="Segoe UI" panose="020B0502040204020203" pitchFamily="34" charset="0"/>
              <a:cs typeface="Segoe UI" panose="020B0502040204020203" pitchFamily="34" charset="0"/>
            </a:rPr>
            <a:t>Know and apply the core concepts and principles of mathematics; social, physical, and life sciences; civics and history, including different cultures and participation in representative government; geography; arts; and health and fitness;</a:t>
          </a:r>
        </a:p>
      </dgm:t>
    </dgm:pt>
    <dgm:pt modelId="{02F90841-CE9A-4E00-832A-15D55A78AE87}" type="parTrans" cxnId="{66530EDF-9093-4A17-91E5-F6DCA1385D76}">
      <dgm:prSet/>
      <dgm:spPr/>
      <dgm:t>
        <a:bodyPr/>
        <a:lstStyle/>
        <a:p>
          <a:endParaRPr lang="en-US"/>
        </a:p>
      </dgm:t>
    </dgm:pt>
    <dgm:pt modelId="{793584D9-3531-4AF8-A8DB-DF1A4DF2924C}" type="sibTrans" cxnId="{66530EDF-9093-4A17-91E5-F6DCA1385D76}">
      <dgm:prSet/>
      <dgm:spPr/>
      <dgm:t>
        <a:bodyPr/>
        <a:lstStyle/>
        <a:p>
          <a:endParaRPr lang="en-US"/>
        </a:p>
      </dgm:t>
    </dgm:pt>
    <dgm:pt modelId="{6FBCBC5D-7682-4603-B73C-4CC816058CAA}">
      <dgm:prSet/>
      <dgm:spPr/>
      <dgm:t>
        <a:bodyPr/>
        <a:lstStyle/>
        <a:p>
          <a:r>
            <a:rPr lang="en-US">
              <a:latin typeface="Segoe UI" panose="020B0502040204020203" pitchFamily="34" charset="0"/>
              <a:cs typeface="Segoe UI" panose="020B0502040204020203" pitchFamily="34" charset="0"/>
            </a:rPr>
            <a:t>Think analytically, logically, and creatively, and to integrate technology literacy and fluency as well as different experiences and knowledge to form reasoned judgments and solve problems; and</a:t>
          </a:r>
        </a:p>
      </dgm:t>
    </dgm:pt>
    <dgm:pt modelId="{79E7B58B-BB9A-4660-B948-4E2448CC09B6}" type="parTrans" cxnId="{9941B275-5751-4AC0-A19D-E74B8B88DBFB}">
      <dgm:prSet/>
      <dgm:spPr/>
      <dgm:t>
        <a:bodyPr/>
        <a:lstStyle/>
        <a:p>
          <a:endParaRPr lang="en-US"/>
        </a:p>
      </dgm:t>
    </dgm:pt>
    <dgm:pt modelId="{22050ECB-BA68-4630-A093-8BF424BAA4FB}" type="sibTrans" cxnId="{9941B275-5751-4AC0-A19D-E74B8B88DBFB}">
      <dgm:prSet/>
      <dgm:spPr/>
      <dgm:t>
        <a:bodyPr/>
        <a:lstStyle/>
        <a:p>
          <a:endParaRPr lang="en-US"/>
        </a:p>
      </dgm:t>
    </dgm:pt>
    <dgm:pt modelId="{F9589F65-3589-40F6-8EF6-B7261824FD12}">
      <dgm:prSet/>
      <dgm:spPr/>
      <dgm:t>
        <a:bodyPr/>
        <a:lstStyle/>
        <a:p>
          <a:r>
            <a:rPr lang="en-US">
              <a:latin typeface="Segoe UI" panose="020B0502040204020203" pitchFamily="34" charset="0"/>
              <a:cs typeface="Segoe UI" panose="020B0502040204020203" pitchFamily="34" charset="0"/>
            </a:rPr>
            <a:t>Understand the importance of work and finance and how performance, effort, and decisions directly affect future career and educational opportunities.</a:t>
          </a:r>
        </a:p>
      </dgm:t>
    </dgm:pt>
    <dgm:pt modelId="{9E689991-910A-4310-BFA2-DB0CCB64A2B5}" type="parTrans" cxnId="{8B5F7D9B-DE5C-4EDE-9D31-294EDD6E3DA2}">
      <dgm:prSet/>
      <dgm:spPr/>
      <dgm:t>
        <a:bodyPr/>
        <a:lstStyle/>
        <a:p>
          <a:endParaRPr lang="en-US"/>
        </a:p>
      </dgm:t>
    </dgm:pt>
    <dgm:pt modelId="{A3CEA02D-56E8-4C6C-9D3F-353519298CA4}" type="sibTrans" cxnId="{8B5F7D9B-DE5C-4EDE-9D31-294EDD6E3DA2}">
      <dgm:prSet/>
      <dgm:spPr/>
      <dgm:t>
        <a:bodyPr/>
        <a:lstStyle/>
        <a:p>
          <a:endParaRPr lang="en-US"/>
        </a:p>
      </dgm:t>
    </dgm:pt>
    <dgm:pt modelId="{41D988F6-85DD-496B-8BD2-11B9EEF34409}" type="pres">
      <dgm:prSet presAssocID="{9A2BE4CC-25BB-4E8A-A674-965C6BE1C324}" presName="linear" presStyleCnt="0">
        <dgm:presLayoutVars>
          <dgm:animLvl val="lvl"/>
          <dgm:resizeHandles val="exact"/>
        </dgm:presLayoutVars>
      </dgm:prSet>
      <dgm:spPr/>
    </dgm:pt>
    <dgm:pt modelId="{660D2176-0706-4545-B4B4-E5DBDA15070E}" type="pres">
      <dgm:prSet presAssocID="{96FAEF7D-65B2-4171-8046-9CA75DCB6651}" presName="parentText" presStyleLbl="node1" presStyleIdx="0" presStyleCnt="4">
        <dgm:presLayoutVars>
          <dgm:chMax val="0"/>
          <dgm:bulletEnabled val="1"/>
        </dgm:presLayoutVars>
      </dgm:prSet>
      <dgm:spPr/>
    </dgm:pt>
    <dgm:pt modelId="{F8775120-4173-49A7-A4FB-0AE077C8D98A}" type="pres">
      <dgm:prSet presAssocID="{9A21A3B5-D853-4880-A587-24C9571ABCB0}" presName="spacer" presStyleCnt="0"/>
      <dgm:spPr/>
    </dgm:pt>
    <dgm:pt modelId="{5B0E6CAE-EA82-490B-A6E2-B737E398359B}" type="pres">
      <dgm:prSet presAssocID="{38AD17AB-8CC5-407D-82F3-486BB9BE5FA0}" presName="parentText" presStyleLbl="node1" presStyleIdx="1" presStyleCnt="4">
        <dgm:presLayoutVars>
          <dgm:chMax val="0"/>
          <dgm:bulletEnabled val="1"/>
        </dgm:presLayoutVars>
      </dgm:prSet>
      <dgm:spPr/>
    </dgm:pt>
    <dgm:pt modelId="{3AE9F969-F8B6-4570-BD32-7A37028699BC}" type="pres">
      <dgm:prSet presAssocID="{793584D9-3531-4AF8-A8DB-DF1A4DF2924C}" presName="spacer" presStyleCnt="0"/>
      <dgm:spPr/>
    </dgm:pt>
    <dgm:pt modelId="{6C8ABE9A-CF88-4C62-847F-31F6B6FD79D1}" type="pres">
      <dgm:prSet presAssocID="{6FBCBC5D-7682-4603-B73C-4CC816058CAA}" presName="parentText" presStyleLbl="node1" presStyleIdx="2" presStyleCnt="4">
        <dgm:presLayoutVars>
          <dgm:chMax val="0"/>
          <dgm:bulletEnabled val="1"/>
        </dgm:presLayoutVars>
      </dgm:prSet>
      <dgm:spPr/>
    </dgm:pt>
    <dgm:pt modelId="{80266971-AEBE-4590-BA64-26E725A22BFB}" type="pres">
      <dgm:prSet presAssocID="{22050ECB-BA68-4630-A093-8BF424BAA4FB}" presName="spacer" presStyleCnt="0"/>
      <dgm:spPr/>
    </dgm:pt>
    <dgm:pt modelId="{CC079081-C077-4B05-82FB-C4B2DB7D211E}" type="pres">
      <dgm:prSet presAssocID="{F9589F65-3589-40F6-8EF6-B7261824FD12}" presName="parentText" presStyleLbl="node1" presStyleIdx="3" presStyleCnt="4">
        <dgm:presLayoutVars>
          <dgm:chMax val="0"/>
          <dgm:bulletEnabled val="1"/>
        </dgm:presLayoutVars>
      </dgm:prSet>
      <dgm:spPr/>
    </dgm:pt>
  </dgm:ptLst>
  <dgm:cxnLst>
    <dgm:cxn modelId="{2F121B2A-E6B9-4348-930B-ADDB5BCF6AF8}" type="presOf" srcId="{96FAEF7D-65B2-4171-8046-9CA75DCB6651}" destId="{660D2176-0706-4545-B4B4-E5DBDA15070E}" srcOrd="0" destOrd="0" presId="urn:microsoft.com/office/officeart/2005/8/layout/vList2"/>
    <dgm:cxn modelId="{90F96330-0C04-4742-9106-BC0FD1827D5C}" srcId="{9A2BE4CC-25BB-4E8A-A674-965C6BE1C324}" destId="{96FAEF7D-65B2-4171-8046-9CA75DCB6651}" srcOrd="0" destOrd="0" parTransId="{36975F36-4340-475C-95ED-5845196CE037}" sibTransId="{9A21A3B5-D853-4880-A587-24C9571ABCB0}"/>
    <dgm:cxn modelId="{8B801268-8504-46D9-9063-765B7803D248}" type="presOf" srcId="{38AD17AB-8CC5-407D-82F3-486BB9BE5FA0}" destId="{5B0E6CAE-EA82-490B-A6E2-B737E398359B}" srcOrd="0" destOrd="0" presId="urn:microsoft.com/office/officeart/2005/8/layout/vList2"/>
    <dgm:cxn modelId="{9941B275-5751-4AC0-A19D-E74B8B88DBFB}" srcId="{9A2BE4CC-25BB-4E8A-A674-965C6BE1C324}" destId="{6FBCBC5D-7682-4603-B73C-4CC816058CAA}" srcOrd="2" destOrd="0" parTransId="{79E7B58B-BB9A-4660-B948-4E2448CC09B6}" sibTransId="{22050ECB-BA68-4630-A093-8BF424BAA4FB}"/>
    <dgm:cxn modelId="{5AA1C695-5761-4E55-A105-624C8A0D7D71}" type="presOf" srcId="{9A2BE4CC-25BB-4E8A-A674-965C6BE1C324}" destId="{41D988F6-85DD-496B-8BD2-11B9EEF34409}" srcOrd="0" destOrd="0" presId="urn:microsoft.com/office/officeart/2005/8/layout/vList2"/>
    <dgm:cxn modelId="{8B5F7D9B-DE5C-4EDE-9D31-294EDD6E3DA2}" srcId="{9A2BE4CC-25BB-4E8A-A674-965C6BE1C324}" destId="{F9589F65-3589-40F6-8EF6-B7261824FD12}" srcOrd="3" destOrd="0" parTransId="{9E689991-910A-4310-BFA2-DB0CCB64A2B5}" sibTransId="{A3CEA02D-56E8-4C6C-9D3F-353519298CA4}"/>
    <dgm:cxn modelId="{918253D2-0CB0-4752-A0FD-777613099364}" type="presOf" srcId="{6FBCBC5D-7682-4603-B73C-4CC816058CAA}" destId="{6C8ABE9A-CF88-4C62-847F-31F6B6FD79D1}" srcOrd="0" destOrd="0" presId="urn:microsoft.com/office/officeart/2005/8/layout/vList2"/>
    <dgm:cxn modelId="{66530EDF-9093-4A17-91E5-F6DCA1385D76}" srcId="{9A2BE4CC-25BB-4E8A-A674-965C6BE1C324}" destId="{38AD17AB-8CC5-407D-82F3-486BB9BE5FA0}" srcOrd="1" destOrd="0" parTransId="{02F90841-CE9A-4E00-832A-15D55A78AE87}" sibTransId="{793584D9-3531-4AF8-A8DB-DF1A4DF2924C}"/>
    <dgm:cxn modelId="{32C040FD-03B0-43E5-9B4A-D5A862ADCA12}" type="presOf" srcId="{F9589F65-3589-40F6-8EF6-B7261824FD12}" destId="{CC079081-C077-4B05-82FB-C4B2DB7D211E}" srcOrd="0" destOrd="0" presId="urn:microsoft.com/office/officeart/2005/8/layout/vList2"/>
    <dgm:cxn modelId="{290D6D34-3158-4116-B7AC-A3748477F6CB}" type="presParOf" srcId="{41D988F6-85DD-496B-8BD2-11B9EEF34409}" destId="{660D2176-0706-4545-B4B4-E5DBDA15070E}" srcOrd="0" destOrd="0" presId="urn:microsoft.com/office/officeart/2005/8/layout/vList2"/>
    <dgm:cxn modelId="{8DE66F15-22B0-470E-BC43-D08195EF5E0F}" type="presParOf" srcId="{41D988F6-85DD-496B-8BD2-11B9EEF34409}" destId="{F8775120-4173-49A7-A4FB-0AE077C8D98A}" srcOrd="1" destOrd="0" presId="urn:microsoft.com/office/officeart/2005/8/layout/vList2"/>
    <dgm:cxn modelId="{20BE7B53-312C-4D05-A4B4-0AD1F971855A}" type="presParOf" srcId="{41D988F6-85DD-496B-8BD2-11B9EEF34409}" destId="{5B0E6CAE-EA82-490B-A6E2-B737E398359B}" srcOrd="2" destOrd="0" presId="urn:microsoft.com/office/officeart/2005/8/layout/vList2"/>
    <dgm:cxn modelId="{F7C1E8B6-EF95-4387-BF94-0AF0A324CD72}" type="presParOf" srcId="{41D988F6-85DD-496B-8BD2-11B9EEF34409}" destId="{3AE9F969-F8B6-4570-BD32-7A37028699BC}" srcOrd="3" destOrd="0" presId="urn:microsoft.com/office/officeart/2005/8/layout/vList2"/>
    <dgm:cxn modelId="{E7AED726-8E26-4FAB-99F1-92AA3956EFB4}" type="presParOf" srcId="{41D988F6-85DD-496B-8BD2-11B9EEF34409}" destId="{6C8ABE9A-CF88-4C62-847F-31F6B6FD79D1}" srcOrd="4" destOrd="0" presId="urn:microsoft.com/office/officeart/2005/8/layout/vList2"/>
    <dgm:cxn modelId="{7F8EE248-9B8F-4755-ADBD-B0D3D3DA93E0}" type="presParOf" srcId="{41D988F6-85DD-496B-8BD2-11B9EEF34409}" destId="{80266971-AEBE-4590-BA64-26E725A22BFB}" srcOrd="5" destOrd="0" presId="urn:microsoft.com/office/officeart/2005/8/layout/vList2"/>
    <dgm:cxn modelId="{9640B147-047C-4629-A8E2-1476F9524CAE}" type="presParOf" srcId="{41D988F6-85DD-496B-8BD2-11B9EEF34409}" destId="{CC079081-C077-4B05-82FB-C4B2DB7D211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D2176-0706-4545-B4B4-E5DBDA15070E}">
      <dsp:nvSpPr>
        <dsp:cNvPr id="0" name=""/>
        <dsp:cNvSpPr/>
      </dsp:nvSpPr>
      <dsp:spPr>
        <a:xfrm>
          <a:off x="0" y="30683"/>
          <a:ext cx="10515600" cy="10119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Segoe UI" panose="020B0502040204020203" pitchFamily="34" charset="0"/>
              <a:cs typeface="Segoe UI" panose="020B0502040204020203" pitchFamily="34" charset="0"/>
            </a:rPr>
            <a:t>Read with comprehension, write effectively, and communicate successfully in a variety of ways and settings and with a variety of audiences;</a:t>
          </a:r>
        </a:p>
      </dsp:txBody>
      <dsp:txXfrm>
        <a:off x="49397" y="80080"/>
        <a:ext cx="10416806" cy="913109"/>
      </dsp:txXfrm>
    </dsp:sp>
    <dsp:sp modelId="{5B0E6CAE-EA82-490B-A6E2-B737E398359B}">
      <dsp:nvSpPr>
        <dsp:cNvPr id="0" name=""/>
        <dsp:cNvSpPr/>
      </dsp:nvSpPr>
      <dsp:spPr>
        <a:xfrm>
          <a:off x="0" y="1091546"/>
          <a:ext cx="10515600" cy="10119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Segoe UI" panose="020B0502040204020203" pitchFamily="34" charset="0"/>
              <a:cs typeface="Segoe UI" panose="020B0502040204020203" pitchFamily="34" charset="0"/>
            </a:rPr>
            <a:t>Know and apply the core concepts and principles of mathematics; social, physical, and life sciences; civics and history, including different cultures and participation in representative government; geography; arts; and health and fitness;</a:t>
          </a:r>
        </a:p>
      </dsp:txBody>
      <dsp:txXfrm>
        <a:off x="49397" y="1140943"/>
        <a:ext cx="10416806" cy="913109"/>
      </dsp:txXfrm>
    </dsp:sp>
    <dsp:sp modelId="{6C8ABE9A-CF88-4C62-847F-31F6B6FD79D1}">
      <dsp:nvSpPr>
        <dsp:cNvPr id="0" name=""/>
        <dsp:cNvSpPr/>
      </dsp:nvSpPr>
      <dsp:spPr>
        <a:xfrm>
          <a:off x="0" y="2152410"/>
          <a:ext cx="10515600" cy="10119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Segoe UI" panose="020B0502040204020203" pitchFamily="34" charset="0"/>
              <a:cs typeface="Segoe UI" panose="020B0502040204020203" pitchFamily="34" charset="0"/>
            </a:rPr>
            <a:t>Think analytically, logically, and creatively, and to integrate technology literacy and fluency as well as different experiences and knowledge to form reasoned judgments and solve problems; and</a:t>
          </a:r>
        </a:p>
      </dsp:txBody>
      <dsp:txXfrm>
        <a:off x="49397" y="2201807"/>
        <a:ext cx="10416806" cy="913109"/>
      </dsp:txXfrm>
    </dsp:sp>
    <dsp:sp modelId="{CC079081-C077-4B05-82FB-C4B2DB7D211E}">
      <dsp:nvSpPr>
        <dsp:cNvPr id="0" name=""/>
        <dsp:cNvSpPr/>
      </dsp:nvSpPr>
      <dsp:spPr>
        <a:xfrm>
          <a:off x="0" y="3213274"/>
          <a:ext cx="10515600" cy="10119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Segoe UI" panose="020B0502040204020203" pitchFamily="34" charset="0"/>
              <a:cs typeface="Segoe UI" panose="020B0502040204020203" pitchFamily="34" charset="0"/>
            </a:rPr>
            <a:t>Understand the importance of work and finance and how performance, effort, and decisions directly affect future career and educational opportunities.</a:t>
          </a:r>
        </a:p>
      </dsp:txBody>
      <dsp:txXfrm>
        <a:off x="49397" y="3262671"/>
        <a:ext cx="10416806" cy="9131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ZkFBebSEPKc&amp;t=51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info.k-12leadership.org/5-dimensions-of-teaching-and-learning?_ga=2.125490318.507568460.1499115926-1715267409.1499115926"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k12.wa.us/sites/default/files/public/tpep/frameworks/marzano/Marzano%20at%20a%20Glance%202020.pdf" TargetMode="External"/><Relationship Id="rId4" Type="http://schemas.openxmlformats.org/officeDocument/2006/relationships/hyperlink" Target="https://www.k12.wa.us/sites/default/files/public/tpep/frameworks/danielson/2011_danielson_smart_card.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k12.wa.us/educator-support/teacherprincipal-evaluation-progra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k12.wa.us/educator-support/teacherprincipal-evaluation-program/frameworks-and-student-growth/student-growt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k12.wa.us/student-success/learning-standards-instructional-materials"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achievethecore.org/" TargetMode="External"/><Relationship Id="rId4" Type="http://schemas.openxmlformats.org/officeDocument/2006/relationships/hyperlink" Target="http://www.achieve.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latin typeface="Segoe UI"/>
                <a:ea typeface="Arial"/>
                <a:cs typeface="Segoe UI"/>
                <a:sym typeface="Arial"/>
              </a:rPr>
              <a:t>Facilitator notes</a:t>
            </a:r>
          </a:p>
          <a:p>
            <a:pPr marL="0" lvl="0" indent="0" algn="l" rtl="0">
              <a:lnSpc>
                <a:spcPct val="115000"/>
              </a:lnSpc>
              <a:spcBef>
                <a:spcPts val="0"/>
              </a:spcBef>
              <a:spcAft>
                <a:spcPts val="0"/>
              </a:spcAft>
              <a:buClr>
                <a:schemeClr val="dk1"/>
              </a:buClr>
              <a:buSzPts val="1100"/>
              <a:buFont typeface="Arial"/>
              <a:buNone/>
            </a:pPr>
            <a:r>
              <a:rPr lang="en-US" sz="1100" dirty="0">
                <a:latin typeface="Segoe UI"/>
                <a:ea typeface="Arial"/>
                <a:cs typeface="Segoe UI"/>
                <a:sym typeface="Arial"/>
              </a:rPr>
              <a:t>The purpose of this module is to help unpack the Critical Attribute of “Essential Standard” as it is used in the revised Student Growth Goal rubrics. It is recommended that facilitators follow the activities and keep the content of the module as close to the original as possible. It is encouraged that the facilitator add and personalize slides to make connections and forge alignment with other initiative and work with which the participants in the professional learning may be familiar.</a:t>
            </a:r>
          </a:p>
          <a:p>
            <a:pPr marL="0" indent="0">
              <a:lnSpc>
                <a:spcPct val="115000"/>
              </a:lnSpc>
              <a:buClr>
                <a:schemeClr val="dk1"/>
              </a:buClr>
              <a:buSzPts val="1100"/>
            </a:pPr>
            <a:endParaRPr lang="en-US" sz="1100" dirty="0">
              <a:latin typeface="Segoe UI"/>
              <a:ea typeface="Arial"/>
              <a:cs typeface="Segoe UI"/>
              <a:sym typeface="Arial"/>
            </a:endParaRPr>
          </a:p>
          <a:p>
            <a:pPr marL="0" lvl="0" indent="0" algn="l">
              <a:lnSpc>
                <a:spcPct val="114999"/>
              </a:lnSpc>
              <a:spcBef>
                <a:spcPts val="0"/>
              </a:spcBef>
              <a:spcAft>
                <a:spcPts val="0"/>
              </a:spcAft>
              <a:buSzPts val="1100"/>
              <a:buFont typeface="Arial"/>
              <a:buNone/>
            </a:pPr>
            <a:r>
              <a:rPr lang="en-US" sz="1100" dirty="0">
                <a:latin typeface="Segoe UI"/>
                <a:ea typeface="Arial"/>
                <a:cs typeface="Segoe UI"/>
                <a:sym typeface="Arial"/>
              </a:rPr>
              <a:t>Times provided are an estimate and can be adjusted at the facilitator’s discretion. The structure of the activity may also be adjusted for context and audience.</a:t>
            </a:r>
            <a:endParaRPr lang="en-US" sz="1100" dirty="0">
              <a:latin typeface="Segoe UI"/>
              <a:ea typeface="Arial"/>
              <a:cs typeface="Segoe UI"/>
            </a:endParaRPr>
          </a:p>
          <a:p>
            <a:pPr marL="0" lvl="0" indent="0" algn="l" rtl="0">
              <a:lnSpc>
                <a:spcPct val="115000"/>
              </a:lnSpc>
              <a:spcBef>
                <a:spcPts val="0"/>
              </a:spcBef>
              <a:spcAft>
                <a:spcPts val="0"/>
              </a:spcAft>
              <a:buClr>
                <a:schemeClr val="dk1"/>
              </a:buClr>
              <a:buSzPts val="1100"/>
              <a:buFont typeface="Arial"/>
              <a:buNone/>
            </a:pPr>
            <a:r>
              <a:rPr lang="en-US" sz="1100" dirty="0">
                <a:latin typeface="Segoe UI" panose="020B0502040204020203" pitchFamily="34" charset="0"/>
                <a:ea typeface="Arial"/>
                <a:cs typeface="Segoe UI" panose="020B0502040204020203" pitchFamily="34" charset="0"/>
                <a:sym typeface="Arial"/>
              </a:rPr>
              <a:t>Information in </a:t>
            </a:r>
            <a:r>
              <a:rPr lang="en-US" sz="1100" i="1" dirty="0">
                <a:latin typeface="Segoe UI" panose="020B0502040204020203" pitchFamily="34" charset="0"/>
                <a:ea typeface="Arial"/>
                <a:cs typeface="Segoe UI" panose="020B0502040204020203" pitchFamily="34" charset="0"/>
                <a:sym typeface="Arial"/>
              </a:rPr>
              <a:t>italics</a:t>
            </a:r>
            <a:r>
              <a:rPr lang="en-US" sz="1100" dirty="0">
                <a:latin typeface="Segoe UI" panose="020B0502040204020203" pitchFamily="34" charset="0"/>
                <a:ea typeface="Arial"/>
                <a:cs typeface="Segoe UI" panose="020B0502040204020203" pitchFamily="34" charset="0"/>
                <a:sym typeface="Arial"/>
              </a:rPr>
              <a:t> are suggested language/directions for the facilitator to use with participants when leading the learning. Other notes to the facilitator are in </a:t>
            </a:r>
            <a:r>
              <a:rPr lang="en-US" sz="1100" b="1" dirty="0">
                <a:latin typeface="Segoe UI" panose="020B0502040204020203" pitchFamily="34" charset="0"/>
                <a:ea typeface="Arial"/>
                <a:cs typeface="Segoe UI" panose="020B0502040204020203" pitchFamily="34" charset="0"/>
                <a:sym typeface="Arial"/>
              </a:rPr>
              <a:t>bold</a:t>
            </a:r>
            <a:r>
              <a:rPr lang="en-US" sz="1100" dirty="0">
                <a:latin typeface="Segoe UI" panose="020B0502040204020203" pitchFamily="34" charset="0"/>
                <a:ea typeface="Arial"/>
                <a:cs typeface="Segoe UI" panose="020B0502040204020203" pitchFamily="34" charset="0"/>
                <a:sym typeface="Arial"/>
              </a:rPr>
              <a:t> or plain type.</a:t>
            </a:r>
            <a:endParaRPr sz="1100" dirty="0">
              <a:latin typeface="Segoe UI" panose="020B0502040204020203" pitchFamily="34" charset="0"/>
              <a:ea typeface="Arial"/>
              <a:cs typeface="Segoe UI" panose="020B0502040204020203" pitchFamily="34" charset="0"/>
              <a:sym typeface="Arial"/>
            </a:endParaRPr>
          </a:p>
          <a:p>
            <a:pPr marL="0" lvl="0" indent="0" algn="l" rtl="0">
              <a:lnSpc>
                <a:spcPct val="100000"/>
              </a:lnSpc>
              <a:spcBef>
                <a:spcPts val="0"/>
              </a:spcBef>
              <a:spcAft>
                <a:spcPts val="0"/>
              </a:spcAft>
              <a:buSzPts val="1400"/>
              <a:buNone/>
            </a:pPr>
            <a:endParaRPr dirty="0">
              <a:latin typeface="Quattrocento Sans"/>
              <a:ea typeface="Quattrocento Sans"/>
              <a:cs typeface="Quattrocento Sans"/>
              <a:sym typeface="Quattrocento Sans"/>
            </a:endParaRPr>
          </a:p>
        </p:txBody>
      </p:sp>
      <p:sp>
        <p:nvSpPr>
          <p:cNvPr id="205" name="Google Shape;20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latin typeface="Segoe UI" panose="020B0502040204020203" pitchFamily="34" charset="0"/>
                <a:ea typeface="Quattrocento Sans"/>
                <a:cs typeface="Segoe UI" panose="020B0502040204020203" pitchFamily="34" charset="0"/>
                <a:sym typeface="Quattrocento Sans"/>
              </a:rPr>
              <a:t>Facilitator notes</a:t>
            </a:r>
            <a:endParaRPr b="1"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This quote comes from Dr. Stembridge’s book, </a:t>
            </a:r>
            <a:r>
              <a:rPr lang="en-US" i="1" dirty="0">
                <a:latin typeface="Segoe UI" panose="020B0502040204020203" pitchFamily="34" charset="0"/>
                <a:ea typeface="Quattrocento Sans"/>
                <a:cs typeface="Segoe UI" panose="020B0502040204020203" pitchFamily="34" charset="0"/>
                <a:sym typeface="Quattrocento Sans"/>
              </a:rPr>
              <a:t>Culturally Responsive Education in the Classroom - An Equity Framework for Pedagogy.</a:t>
            </a:r>
          </a:p>
          <a:p>
            <a:pPr marL="0" lvl="0" indent="0" algn="l" rtl="0">
              <a:lnSpc>
                <a:spcPct val="100000"/>
              </a:lnSpc>
              <a:spcBef>
                <a:spcPts val="0"/>
              </a:spcBef>
              <a:spcAft>
                <a:spcPts val="0"/>
              </a:spcAft>
              <a:buSzPts val="1400"/>
              <a:buNone/>
            </a:pP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i="1" dirty="0">
                <a:latin typeface="Segoe UI" panose="020B0502040204020203" pitchFamily="34" charset="0"/>
                <a:ea typeface="Quattrocento Sans"/>
                <a:cs typeface="Segoe UI" panose="020B0502040204020203" pitchFamily="34" charset="0"/>
                <a:sym typeface="Quattrocento Sans"/>
              </a:rPr>
              <a:t>As we begin to unpack what essential standards are, let’s keep in mind what Dr. Stembridge says on p. 116, “Planning with a Culturally Responsive Education (CRE) mindset draws on relationships with students as well as their unique identities in order to engineer moments of authentic rigor and engagement.” </a:t>
            </a: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lang="en-US" dirty="0">
              <a:latin typeface="Quattrocento Sans"/>
              <a:ea typeface="Quattrocento Sans"/>
              <a:cs typeface="Quattrocento Sans"/>
              <a:sym typeface="Quattrocento Sans"/>
            </a:endParaRPr>
          </a:p>
        </p:txBody>
      </p:sp>
      <p:sp>
        <p:nvSpPr>
          <p:cNvPr id="315" name="Google Shape;315;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1439057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latin typeface="Segoe UI" panose="020B0502040204020203" pitchFamily="34" charset="0"/>
                <a:ea typeface="Quattrocento Sans"/>
                <a:cs typeface="Segoe UI" panose="020B0502040204020203" pitchFamily="34" charset="0"/>
                <a:sym typeface="Quattrocento Sans"/>
              </a:rPr>
              <a:t>Facilitator notes</a:t>
            </a:r>
            <a:endParaRPr b="1"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For this section, please consult </a:t>
            </a:r>
            <a:r>
              <a:rPr lang="en-US" i="1" dirty="0">
                <a:latin typeface="Segoe UI" panose="020B0502040204020203" pitchFamily="34" charset="0"/>
                <a:ea typeface="Quattrocento Sans"/>
                <a:cs typeface="Segoe UI" panose="020B0502040204020203" pitchFamily="34" charset="0"/>
                <a:sym typeface="Quattrocento Sans"/>
              </a:rPr>
              <a:t>Culturally Responsive Education in the Classroom - An Equity Framework for Pedagogy</a:t>
            </a:r>
            <a:r>
              <a:rPr lang="en-US" dirty="0">
                <a:latin typeface="Segoe UI" panose="020B0502040204020203" pitchFamily="34" charset="0"/>
                <a:ea typeface="Quattrocento Sans"/>
                <a:cs typeface="Segoe UI" panose="020B0502040204020203" pitchFamily="34" charset="0"/>
                <a:sym typeface="Quattrocento Sans"/>
              </a:rPr>
              <a:t>, Planning with Equity in Mind, Chapter 4, </a:t>
            </a:r>
            <a:r>
              <a:rPr lang="en-US" dirty="0" err="1">
                <a:latin typeface="Segoe UI" panose="020B0502040204020203" pitchFamily="34" charset="0"/>
                <a:ea typeface="Quattrocento Sans"/>
                <a:cs typeface="Segoe UI" panose="020B0502040204020203" pitchFamily="34" charset="0"/>
                <a:sym typeface="Quattrocento Sans"/>
              </a:rPr>
              <a:t>pgs</a:t>
            </a:r>
            <a:r>
              <a:rPr lang="en-US" dirty="0">
                <a:latin typeface="Segoe UI" panose="020B0502040204020203" pitchFamily="34" charset="0"/>
                <a:ea typeface="Quattrocento Sans"/>
                <a:cs typeface="Segoe UI" panose="020B0502040204020203" pitchFamily="34" charset="0"/>
                <a:sym typeface="Quattrocento Sans"/>
              </a:rPr>
              <a:t> 116-148.</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lang="en-US"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i="1" dirty="0">
                <a:latin typeface="Segoe UI" panose="020B0502040204020203" pitchFamily="34" charset="0"/>
                <a:ea typeface="Quattrocento Sans"/>
                <a:cs typeface="Segoe UI" panose="020B0502040204020203" pitchFamily="34" charset="0"/>
                <a:sym typeface="Quattrocento Sans"/>
              </a:rPr>
              <a:t>The work of basing our Student Growth Goal on a Critical Standard algins with Question 1 of Dr. Stembridge’s five CRE planning questions that, in his words, “allow us to get inside of the concepts we want to teach with greater focus and clearer intentions in order for us to facilitate more powerful understandings. When we plan with these questions - with our CRE lens - planning for understandings that entail the deliberate attention to both the skill and content-based understandings we want for students and also the affective context in which they learn, we are more likely to develop lessons that honor the full humanity of our students in ways that invite their identities and cultural fluences to the table.”</a:t>
            </a: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i="1" dirty="0">
                <a:latin typeface="Segoe UI" panose="020B0502040204020203" pitchFamily="34" charset="0"/>
                <a:ea typeface="Quattrocento Sans"/>
                <a:cs typeface="Segoe UI" panose="020B0502040204020203" pitchFamily="34" charset="0"/>
                <a:sym typeface="Quattrocento Sans"/>
              </a:rPr>
              <a:t>The revised Student Growth Goal process asks  us to do more with our standards.  In addition to identifying them, we need to interact with them at a deep level or “get inside of them” as Dr. Stembridge says.  One way to do this is to answer question one of the Planning with Equity in Mind questions.  </a:t>
            </a:r>
            <a:endParaRPr i="1" dirty="0">
              <a:latin typeface="Segoe UI" panose="020B0502040204020203" pitchFamily="34" charset="0"/>
              <a:ea typeface="Quattrocento Sans"/>
              <a:cs typeface="Segoe UI" panose="020B0502040204020203" pitchFamily="34" charset="0"/>
              <a:sym typeface="Quattrocento Sans"/>
            </a:endParaRPr>
          </a:p>
        </p:txBody>
      </p:sp>
      <p:sp>
        <p:nvSpPr>
          <p:cNvPr id="315" name="Google Shape;315;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Segoe UI" panose="020B0502040204020203" pitchFamily="34" charset="0"/>
                <a:ea typeface="Quattrocento Sans"/>
                <a:cs typeface="Segoe UI" panose="020B0502040204020203" pitchFamily="34" charset="0"/>
                <a:sym typeface="Quattrocento Sans"/>
              </a:rPr>
              <a:t>Facilitator notes</a:t>
            </a:r>
          </a:p>
          <a:p>
            <a:pPr marL="228600" marR="0" lvl="0" indent="0" algn="l" rtl="0">
              <a:lnSpc>
                <a:spcPct val="100000"/>
              </a:lnSpc>
              <a:spcBef>
                <a:spcPts val="0"/>
              </a:spcBef>
              <a:spcAft>
                <a:spcPts val="0"/>
              </a:spcAft>
              <a:buClr>
                <a:srgbClr val="000000"/>
              </a:buClr>
              <a:buSzPts val="1400"/>
              <a:buFont typeface="Arial"/>
              <a:buNone/>
            </a:pPr>
            <a:endParaRPr lang="en-US" dirty="0">
              <a:latin typeface="Segoe UI" panose="020B0502040204020203" pitchFamily="34" charset="0"/>
              <a:cs typeface="Segoe UI" panose="020B0502040204020203" pitchFamily="34" charset="0"/>
            </a:endParaRPr>
          </a:p>
          <a:p>
            <a:pPr marL="4000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a:latin typeface="Segoe UI" panose="020B0502040204020203" pitchFamily="34" charset="0"/>
                <a:cs typeface="Segoe UI" panose="020B0502040204020203" pitchFamily="34" charset="0"/>
              </a:rPr>
              <a:t>Prompt the participants to attend to the two question in the square box and in the oval as they watch the video.</a:t>
            </a:r>
          </a:p>
          <a:p>
            <a:pPr marL="4000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a:latin typeface="Segoe UI" panose="020B0502040204020203" pitchFamily="34" charset="0"/>
                <a:cs typeface="Segoe UI" panose="020B0502040204020203" pitchFamily="34" charset="0"/>
              </a:rPr>
              <a:t>Show or allow time to watch Video: 3 minutes </a:t>
            </a:r>
          </a:p>
          <a:p>
            <a:pPr marL="400050" marR="0" lvl="0" indent="-171450" algn="l" rtl="0">
              <a:lnSpc>
                <a:spcPct val="100000"/>
              </a:lnSpc>
              <a:spcBef>
                <a:spcPts val="0"/>
              </a:spcBef>
              <a:spcAft>
                <a:spcPts val="0"/>
              </a:spcAft>
              <a:buClr>
                <a:srgbClr val="000000"/>
              </a:buClr>
              <a:buSzPts val="1400"/>
              <a:buFont typeface="Arial" panose="020B0604020202020204" pitchFamily="34" charset="0"/>
              <a:buChar char="•"/>
            </a:pPr>
            <a:r>
              <a:rPr lang="en-US" dirty="0">
                <a:latin typeface="Segoe UI" panose="020B0502040204020203" pitchFamily="34" charset="0"/>
                <a:cs typeface="Segoe UI" panose="020B0502040204020203" pitchFamily="34" charset="0"/>
              </a:rPr>
              <a:t>Provide private reflection time to address the two stems and then ask participants to share out (facilitator determines the most appropriate share-out format based on context and timing needs): 12 minutes </a:t>
            </a:r>
          </a:p>
          <a:p>
            <a:pPr marL="228600" marR="0" lvl="0" indent="0" algn="l" rtl="0">
              <a:lnSpc>
                <a:spcPct val="100000"/>
              </a:lnSpc>
              <a:spcBef>
                <a:spcPts val="0"/>
              </a:spcBef>
              <a:spcAft>
                <a:spcPts val="0"/>
              </a:spcAft>
              <a:buClr>
                <a:srgbClr val="000000"/>
              </a:buClr>
              <a:buSzPts val="1400"/>
              <a:buFont typeface="Arial"/>
              <a:buNone/>
            </a:pPr>
            <a:endParaRPr lang="en-US" dirty="0">
              <a:latin typeface="Segoe UI" panose="020B0502040204020203" pitchFamily="34" charset="0"/>
              <a:cs typeface="Segoe UI" panose="020B0502040204020203" pitchFamily="34" charset="0"/>
            </a:endParaRPr>
          </a:p>
          <a:p>
            <a:pPr marL="228600" marR="0" lvl="0" indent="0" algn="l" rtl="0">
              <a:lnSpc>
                <a:spcPct val="100000"/>
              </a:lnSpc>
              <a:spcBef>
                <a:spcPts val="0"/>
              </a:spcBef>
              <a:spcAft>
                <a:spcPts val="0"/>
              </a:spcAft>
              <a:buClr>
                <a:srgbClr val="000000"/>
              </a:buClr>
              <a:buSzPts val="1400"/>
              <a:buFont typeface="Arial"/>
              <a:buNone/>
            </a:pPr>
            <a:r>
              <a:rPr lang="en-US" dirty="0">
                <a:latin typeface="Segoe UI" panose="020B0502040204020203" pitchFamily="34" charset="0"/>
                <a:cs typeface="Segoe UI" panose="020B0502040204020203" pitchFamily="34" charset="0"/>
                <a:hlinkClick r:id="rId3"/>
              </a:rPr>
              <a:t>Planning for Equity: What do you want your students to understand? - YouTube</a:t>
            </a:r>
            <a:endParaRPr dirty="0">
              <a:latin typeface="Segoe UI" panose="020B0502040204020203" pitchFamily="34" charset="0"/>
              <a:cs typeface="Segoe UI" panose="020B0502040204020203" pitchFamily="34" charset="0"/>
            </a:endParaRPr>
          </a:p>
        </p:txBody>
      </p:sp>
      <p:sp>
        <p:nvSpPr>
          <p:cNvPr id="324" name="Google Shape;32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a:t>
            </a: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Ask participants to read </a:t>
            </a:r>
            <a:r>
              <a:rPr lang="en-US" dirty="0" err="1">
                <a:latin typeface="Segoe UI" panose="020B0502040204020203" pitchFamily="34" charset="0"/>
                <a:cs typeface="Segoe UI" panose="020B0502040204020203" pitchFamily="34" charset="0"/>
              </a:rPr>
              <a:t>pg</a:t>
            </a:r>
            <a:r>
              <a:rPr lang="en-US" dirty="0">
                <a:latin typeface="Segoe UI" panose="020B0502040204020203" pitchFamily="34" charset="0"/>
                <a:cs typeface="Segoe UI" panose="020B0502040204020203" pitchFamily="34" charset="0"/>
              </a:rPr>
              <a:t> 122 (start at 2</a:t>
            </a:r>
            <a:r>
              <a:rPr lang="en-US" baseline="30000" dirty="0">
                <a:latin typeface="Segoe UI" panose="020B0502040204020203" pitchFamily="34" charset="0"/>
                <a:cs typeface="Segoe UI" panose="020B0502040204020203" pitchFamily="34" charset="0"/>
              </a:rPr>
              <a:t>nd</a:t>
            </a:r>
            <a:r>
              <a:rPr lang="en-US" dirty="0">
                <a:latin typeface="Segoe UI" panose="020B0502040204020203" pitchFamily="34" charset="0"/>
                <a:cs typeface="Segoe UI" panose="020B0502040204020203" pitchFamily="34" charset="0"/>
              </a:rPr>
              <a:t> paragraph) and continue to page 123 in </a:t>
            </a:r>
            <a:r>
              <a:rPr lang="en-US" i="1" dirty="0">
                <a:latin typeface="Segoe UI" panose="020B0502040204020203" pitchFamily="34" charset="0"/>
                <a:cs typeface="Segoe UI" panose="020B0502040204020203" pitchFamily="34" charset="0"/>
              </a:rPr>
              <a:t>Culturally Responsive Education in the Classroom, An Equity Framework for Pedagogy </a:t>
            </a:r>
            <a:r>
              <a:rPr lang="en-US" i="0" dirty="0">
                <a:latin typeface="Segoe UI" panose="020B0502040204020203" pitchFamily="34" charset="0"/>
                <a:cs typeface="Segoe UI" panose="020B0502040204020203" pitchFamily="34" charset="0"/>
              </a:rPr>
              <a:t>by </a:t>
            </a:r>
            <a:r>
              <a:rPr lang="en-US" dirty="0">
                <a:latin typeface="Segoe UI" panose="020B0502040204020203" pitchFamily="34" charset="0"/>
                <a:cs typeface="Segoe UI" panose="020B0502040204020203" pitchFamily="34" charset="0"/>
              </a:rPr>
              <a:t>Adeyemi Stembridge. Ask participants to do a close read and annotate using the markings indicated on the slide.</a:t>
            </a:r>
          </a:p>
          <a:p>
            <a:pPr marL="0" lvl="0" indent="0" algn="l" rtl="0">
              <a:spcBef>
                <a:spcPts val="0"/>
              </a:spcBef>
              <a:spcAft>
                <a:spcPts val="0"/>
              </a:spcAft>
              <a:buNone/>
            </a:pP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Create an opportunity for participants to share their annotations in small groups.</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endParaRPr dirty="0">
              <a:solidFill>
                <a:srgbClr val="FF0000"/>
              </a:solidFill>
            </a:endParaRPr>
          </a:p>
        </p:txBody>
      </p:sp>
      <p:sp>
        <p:nvSpPr>
          <p:cNvPr id="331" name="Google Shape;3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27686cc4ec_5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27686cc4ec_5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ea typeface="Quattrocento Sans"/>
                <a:cs typeface="Segoe UI" panose="020B0502040204020203" pitchFamily="34" charset="0"/>
                <a:sym typeface="Quattrocento Sans"/>
              </a:rPr>
              <a:t>Facilitator notes</a:t>
            </a:r>
          </a:p>
          <a:p>
            <a:pPr marL="0" lvl="0" indent="0" algn="l" rtl="0">
              <a:spcBef>
                <a:spcPts val="0"/>
              </a:spcBef>
              <a:spcAft>
                <a:spcPts val="0"/>
              </a:spcAft>
              <a:buNone/>
            </a:pPr>
            <a:r>
              <a:rPr lang="en-US" dirty="0">
                <a:latin typeface="Segoe UI" panose="020B0502040204020203" pitchFamily="34" charset="0"/>
                <a:ea typeface="Quattrocento Sans"/>
                <a:cs typeface="Segoe UI" panose="020B0502040204020203" pitchFamily="34" charset="0"/>
                <a:sym typeface="Quattrocento Sans"/>
              </a:rPr>
              <a:t>This activity is from </a:t>
            </a:r>
            <a:r>
              <a:rPr lang="en-US" i="1" dirty="0">
                <a:latin typeface="Segoe UI" panose="020B0502040204020203" pitchFamily="34" charset="0"/>
                <a:ea typeface="Quattrocento Sans"/>
                <a:cs typeface="Segoe UI" panose="020B0502040204020203" pitchFamily="34" charset="0"/>
                <a:sym typeface="Quattrocento Sans"/>
              </a:rPr>
              <a:t>Culturally Responsive Education in the Classroom - An Equity Framework for Pedagog</a:t>
            </a:r>
            <a:r>
              <a:rPr lang="en-US" dirty="0">
                <a:latin typeface="Segoe UI" panose="020B0502040204020203" pitchFamily="34" charset="0"/>
                <a:ea typeface="Quattrocento Sans"/>
                <a:cs typeface="Segoe UI" panose="020B0502040204020203" pitchFamily="34" charset="0"/>
                <a:sym typeface="Quattrocento Sans"/>
              </a:rPr>
              <a:t>y, Dr Yemi Stembridge, pg. 123 and is also described by Dr. Stembridge on his website in this video: https://www.youtube.com/watch?v=ZkFBebSEPKc&amp;t=1s</a:t>
            </a:r>
          </a:p>
          <a:p>
            <a:pPr marL="0" lvl="0" indent="0" algn="l" rtl="0">
              <a:spcBef>
                <a:spcPts val="0"/>
              </a:spcBef>
              <a:spcAft>
                <a:spcPts val="0"/>
              </a:spcAft>
              <a:buNone/>
            </a:pPr>
            <a:endParaRPr lang="en-US"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dirty="0">
              <a:latin typeface="Segoe UI" panose="020B0502040204020203" pitchFamily="34" charset="0"/>
              <a:ea typeface="Quattrocento Sans"/>
              <a:cs typeface="Segoe UI" panose="020B0502040204020203" pitchFamily="34" charset="0"/>
              <a:sym typeface="Quattrocento Sans"/>
            </a:endParaRPr>
          </a:p>
          <a:p>
            <a:pPr marL="171450" lvl="0" indent="-171450" algn="l" rtl="0">
              <a:spcBef>
                <a:spcPts val="0"/>
              </a:spcBef>
              <a:spcAft>
                <a:spcPts val="0"/>
              </a:spcAft>
              <a:buFont typeface="Arial" panose="020B0604020202020204" pitchFamily="34" charset="0"/>
              <a:buChar char="•"/>
            </a:pPr>
            <a:r>
              <a:rPr lang="en-US" dirty="0">
                <a:latin typeface="Segoe UI" panose="020B0502040204020203" pitchFamily="34" charset="0"/>
                <a:ea typeface="Quattrocento Sans"/>
                <a:cs typeface="Segoe UI" panose="020B0502040204020203" pitchFamily="34" charset="0"/>
                <a:sym typeface="Quattrocento Sans"/>
              </a:rPr>
              <a:t>Provide time for participants to do an individual quick-write, with 1-2 minutes to complete the sentence.</a:t>
            </a:r>
          </a:p>
          <a:p>
            <a:pPr marL="171450" lvl="0" indent="-171450" algn="l" rtl="0">
              <a:spcBef>
                <a:spcPts val="0"/>
              </a:spcBef>
              <a:spcAft>
                <a:spcPts val="0"/>
              </a:spcAft>
              <a:buFont typeface="Arial" panose="020B0604020202020204" pitchFamily="34" charset="0"/>
              <a:buChar char="•"/>
            </a:pPr>
            <a:r>
              <a:rPr lang="en-US" dirty="0">
                <a:latin typeface="Segoe UI" panose="020B0502040204020203" pitchFamily="34" charset="0"/>
                <a:ea typeface="Quattrocento Sans"/>
                <a:cs typeface="Segoe UI" panose="020B0502040204020203" pitchFamily="34" charset="0"/>
                <a:sym typeface="Quattrocento Sans"/>
              </a:rPr>
              <a:t>Ask participants to share their sentences with a partner and to identify/discuss common themes and characteristics in their responses.</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sz="1600" i="1" dirty="0">
              <a:solidFill>
                <a:schemeClr val="accent1"/>
              </a:solidFill>
              <a:latin typeface="Quattrocento Sans"/>
              <a:ea typeface="Quattrocento Sans"/>
              <a:cs typeface="Quattrocento Sans"/>
              <a:sym typeface="Quattrocento Sans"/>
            </a:endParaRPr>
          </a:p>
        </p:txBody>
      </p:sp>
      <p:sp>
        <p:nvSpPr>
          <p:cNvPr id="339" name="Google Shape;339;g127686cc4ec_5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28f601c81e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28f601c81e_0_1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Quattrocento Sans"/>
                <a:ea typeface="Quattrocento Sans"/>
                <a:cs typeface="Quattrocento Sans"/>
                <a:sym typeface="Quattrocento Sans"/>
              </a:rPr>
              <a:t>Facilitator notes </a:t>
            </a:r>
          </a:p>
          <a:p>
            <a:pPr marL="0" lvl="0" indent="0" algn="l" rtl="0">
              <a:spcBef>
                <a:spcPts val="0"/>
              </a:spcBef>
              <a:spcAft>
                <a:spcPts val="0"/>
              </a:spcAft>
              <a:buNone/>
            </a:pPr>
            <a:r>
              <a:rPr lang="en-US" dirty="0">
                <a:latin typeface="Quattrocento Sans"/>
                <a:ea typeface="Quattrocento Sans"/>
                <a:cs typeface="Quattrocento Sans"/>
                <a:sym typeface="Quattrocento Sans"/>
              </a:rPr>
              <a:t>To further unpack what we surfaced from the dream exercise, we can use the addition prompting from Dr. Stembridge in his book </a:t>
            </a:r>
            <a:r>
              <a:rPr lang="en-US" i="1" dirty="0">
                <a:latin typeface="Quattrocento Sans"/>
                <a:ea typeface="Quattrocento Sans"/>
                <a:cs typeface="Quattrocento Sans"/>
                <a:sym typeface="Quattrocento Sans"/>
              </a:rPr>
              <a:t>Culturally Responsive Education in the Classroom - An Equity Framework for Pedagogy</a:t>
            </a:r>
            <a:r>
              <a:rPr lang="en-US" dirty="0">
                <a:latin typeface="Quattrocento Sans"/>
                <a:ea typeface="Quattrocento Sans"/>
                <a:cs typeface="Quattrocento Sans"/>
                <a:sym typeface="Quattrocento Sans"/>
              </a:rPr>
              <a:t>, on page 123. </a:t>
            </a: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Optional Extension Activity:</a:t>
            </a:r>
          </a:p>
          <a:p>
            <a:pPr marL="0" lvl="0" indent="0" algn="l" rtl="0">
              <a:spcBef>
                <a:spcPts val="0"/>
              </a:spcBef>
              <a:spcAft>
                <a:spcPts val="0"/>
              </a:spcAft>
              <a:buNone/>
            </a:pPr>
            <a:r>
              <a:rPr lang="en-US" dirty="0">
                <a:latin typeface="Quattrocento Sans"/>
                <a:ea typeface="Quattrocento Sans"/>
                <a:cs typeface="Quattrocento Sans"/>
                <a:sym typeface="Quattrocento Sans"/>
              </a:rPr>
              <a:t>Slides 16-18 are examples of the planning questions at different grade levels. As an optional extension, have participants select one to review and then use the planning template to consider a lesson of their own.  </a:t>
            </a:r>
            <a:endParaRPr dirty="0">
              <a:latin typeface="Quattrocento Sans"/>
              <a:ea typeface="Quattrocento Sans"/>
              <a:cs typeface="Quattrocento Sans"/>
              <a:sym typeface="Quattrocento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28f601c8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28f601c81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latin typeface="Quattrocento Sans"/>
                <a:ea typeface="Quattrocento Sans"/>
                <a:cs typeface="Quattrocento Sans"/>
                <a:sym typeface="Quattrocento Sans"/>
              </a:rPr>
              <a:t>Facilitator notes  - this is an optional activity/example</a:t>
            </a: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dirty="0">
                <a:latin typeface="Quattrocento Sans"/>
                <a:ea typeface="Quattrocento Sans"/>
                <a:cs typeface="Quattrocento Sans"/>
                <a:sym typeface="Quattrocento Sans"/>
              </a:rPr>
              <a:t>Activity: Pick a standard and answer Question 1 planning questions (20-25 minutes)</a:t>
            </a:r>
          </a:p>
          <a:p>
            <a:pPr marL="0" lvl="0" indent="0" algn="l" rtl="0">
              <a:spcBef>
                <a:spcPts val="0"/>
              </a:spcBef>
              <a:spcAft>
                <a:spcPts val="0"/>
              </a:spcAft>
              <a:buClr>
                <a:schemeClr val="dk1"/>
              </a:buClr>
              <a:buSzPts val="1100"/>
              <a:buFont typeface="Arial"/>
              <a:buNone/>
            </a:pPr>
            <a:r>
              <a:rPr lang="en-US" dirty="0">
                <a:latin typeface="Quattrocento Sans"/>
                <a:ea typeface="Quattrocento Sans"/>
                <a:cs typeface="Quattrocento Sans"/>
                <a:sym typeface="Quattrocento Sans"/>
              </a:rPr>
              <a:t>Use the Planning with Equity template that accompanies this Module </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2c222272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2c222272e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latin typeface="Quattrocento Sans"/>
                <a:ea typeface="Quattrocento Sans"/>
                <a:cs typeface="Quattrocento Sans"/>
                <a:sym typeface="Quattrocento Sans"/>
              </a:rPr>
              <a:t>Facilitator notes  - this is an optional activity/example</a:t>
            </a:r>
          </a:p>
          <a:p>
            <a:pPr marL="0" lvl="0" indent="0" algn="l" rtl="0">
              <a:spcBef>
                <a:spcPts val="0"/>
              </a:spcBef>
              <a:spcAft>
                <a:spcPts val="0"/>
              </a:spcAft>
              <a:buClr>
                <a:schemeClr val="dk1"/>
              </a:buClr>
              <a:buSzPts val="1100"/>
              <a:buFont typeface="Arial"/>
              <a:buNone/>
            </a:pPr>
            <a:endParaRPr lang="en-US"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dirty="0">
                <a:latin typeface="Quattrocento Sans"/>
                <a:ea typeface="Quattrocento Sans"/>
                <a:cs typeface="Quattrocento Sans"/>
                <a:sym typeface="Quattrocento Sans"/>
              </a:rPr>
              <a:t>Activity: Pick a standard and answer Question 1 planning questions (20-25 minutes)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latin typeface="Quattrocento Sans"/>
                <a:ea typeface="Quattrocento Sans"/>
                <a:cs typeface="Quattrocento Sans"/>
                <a:sym typeface="Quattrocento Sans"/>
              </a:rPr>
              <a:t>Use the Planning with Equity template that accompanies this Module </a:t>
            </a: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27686cc4ec_2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27686cc4ec_2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latin typeface="Quattrocento Sans"/>
                <a:ea typeface="Quattrocento Sans"/>
                <a:cs typeface="Quattrocento Sans"/>
                <a:sym typeface="Quattrocento Sans"/>
              </a:rPr>
              <a:t>Facilitator notes  - this is an optional activity/example</a:t>
            </a:r>
          </a:p>
          <a:p>
            <a:pPr marL="0" lvl="0" indent="0" algn="l" rtl="0">
              <a:spcBef>
                <a:spcPts val="0"/>
              </a:spcBef>
              <a:spcAft>
                <a:spcPts val="0"/>
              </a:spcAft>
              <a:buNone/>
            </a:pPr>
            <a:r>
              <a:rPr lang="en-US" dirty="0">
                <a:latin typeface="Quattrocento Sans"/>
                <a:ea typeface="Quattrocento Sans"/>
                <a:cs typeface="Quattrocento Sans"/>
                <a:sym typeface="Quattrocento Sans"/>
              </a:rPr>
              <a:t>Activity: Pick a standard and answer Question 1 planning questions (20-25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Quattrocento Sans"/>
                <a:ea typeface="Quattrocento Sans"/>
                <a:cs typeface="Quattrocento Sans"/>
                <a:sym typeface="Quattrocento Sans"/>
              </a:rPr>
              <a:t>Use the Planning with Equity template that accompanies this Module </a:t>
            </a: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370" name="Google Shape;370;g127686cc4ec_2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latin typeface="Segoe UI" panose="020B0502040204020203" pitchFamily="34" charset="0"/>
                <a:ea typeface="Quattrocento Sans"/>
                <a:cs typeface="Segoe UI" panose="020B0502040204020203" pitchFamily="34" charset="0"/>
                <a:sym typeface="Quattrocento Sans"/>
              </a:rPr>
              <a:t>Facilitator notes - Connecting to the Instructional Framework -  Slide 23, 15 mins</a:t>
            </a:r>
            <a:endParaRPr b="1"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b="1" dirty="0">
              <a:latin typeface="Segoe UI" panose="020B0502040204020203" pitchFamily="34" charset="0"/>
              <a:ea typeface="Quattrocento Sans"/>
              <a:cs typeface="Segoe UI" panose="020B0502040204020203" pitchFamily="34" charset="0"/>
              <a:sym typeface="Quattrocento Sans"/>
            </a:endParaRPr>
          </a:p>
          <a:p>
            <a:pPr marL="171450" lvl="0" indent="-171450" algn="l" rtl="0">
              <a:lnSpc>
                <a:spcPct val="100000"/>
              </a:lnSpc>
              <a:spcBef>
                <a:spcPts val="0"/>
              </a:spcBef>
              <a:spcAft>
                <a:spcPts val="0"/>
              </a:spcAft>
              <a:buSzPts val="1400"/>
              <a:buFont typeface="Arial" panose="020B0604020202020204" pitchFamily="34" charset="0"/>
              <a:buChar char="•"/>
            </a:pPr>
            <a:r>
              <a:rPr lang="en-US" dirty="0">
                <a:latin typeface="Segoe UI" panose="020B0502040204020203" pitchFamily="34" charset="0"/>
                <a:ea typeface="Quattrocento Sans"/>
                <a:cs typeface="Segoe UI" panose="020B0502040204020203" pitchFamily="34" charset="0"/>
                <a:sym typeface="Quattrocento Sans"/>
              </a:rPr>
              <a:t>Instruct participants to highlight their instructional framework with key pieces that align with what they understand about the attribute of “Essential Standard”  – 5 minutes</a:t>
            </a:r>
            <a:endParaRPr dirty="0">
              <a:latin typeface="Segoe UI" panose="020B0502040204020203" pitchFamily="34" charset="0"/>
              <a:ea typeface="Quattrocento Sans"/>
              <a:cs typeface="Segoe UI" panose="020B0502040204020203" pitchFamily="34" charset="0"/>
              <a:sym typeface="Quattrocento Sans"/>
            </a:endParaRPr>
          </a:p>
          <a:p>
            <a:pPr marL="171450" lvl="0" indent="-171450" algn="l" rtl="0">
              <a:lnSpc>
                <a:spcPct val="100000"/>
              </a:lnSpc>
              <a:spcBef>
                <a:spcPts val="0"/>
              </a:spcBef>
              <a:spcAft>
                <a:spcPts val="0"/>
              </a:spcAft>
              <a:buSzPts val="1400"/>
              <a:buFont typeface="Arial" panose="020B0604020202020204" pitchFamily="34" charset="0"/>
              <a:buChar char="•"/>
            </a:pPr>
            <a:r>
              <a:rPr lang="en-US" dirty="0">
                <a:latin typeface="Segoe UI" panose="020B0502040204020203" pitchFamily="34" charset="0"/>
                <a:ea typeface="Quattrocento Sans"/>
                <a:cs typeface="Segoe UI" panose="020B0502040204020203" pitchFamily="34" charset="0"/>
                <a:sym typeface="Quattrocento Sans"/>
              </a:rPr>
              <a:t>In partners or small groups, have participants discuss what connections they found and any patterns that they noticed – 10 min </a:t>
            </a:r>
          </a:p>
          <a:p>
            <a:pPr marL="0" lvl="0" indent="0" algn="l" rtl="0">
              <a:lnSpc>
                <a:spcPct val="100000"/>
              </a:lnSpc>
              <a:spcBef>
                <a:spcPts val="0"/>
              </a:spcBef>
              <a:spcAft>
                <a:spcPts val="0"/>
              </a:spcAft>
              <a:buSzPts val="1400"/>
              <a:buNone/>
            </a:pP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Instructional Framework links:</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CEL 5D+</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u="sng" dirty="0">
                <a:solidFill>
                  <a:schemeClr val="hlink"/>
                </a:solidFill>
                <a:latin typeface="Segoe UI" panose="020B0502040204020203" pitchFamily="34" charset="0"/>
                <a:cs typeface="Segoe UI" panose="020B0502040204020203" pitchFamily="34" charset="0"/>
                <a:hlinkClick r:id="rId3"/>
              </a:rPr>
              <a:t>CEL Framework</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Danielson</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u="sng" dirty="0">
                <a:solidFill>
                  <a:schemeClr val="hlink"/>
                </a:solidFill>
                <a:latin typeface="Segoe UI" panose="020B0502040204020203" pitchFamily="34" charset="0"/>
                <a:cs typeface="Segoe UI" panose="020B0502040204020203" pitchFamily="34" charset="0"/>
                <a:hlinkClick r:id="rId4"/>
              </a:rPr>
              <a:t>Danielson Smart Card</a:t>
            </a:r>
            <a:r>
              <a:rPr lang="en-US" dirty="0">
                <a:latin typeface="Segoe UI" panose="020B0502040204020203" pitchFamily="34" charset="0"/>
                <a:ea typeface="Quattrocento Sans"/>
                <a:cs typeface="Segoe UI" panose="020B0502040204020203" pitchFamily="34" charset="0"/>
                <a:sym typeface="Quattrocento Sans"/>
              </a:rPr>
              <a:t> -needs to be updated</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Marzano</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u="sng" dirty="0">
                <a:solidFill>
                  <a:schemeClr val="hlink"/>
                </a:solidFill>
                <a:latin typeface="Segoe UI" panose="020B0502040204020203" pitchFamily="34" charset="0"/>
                <a:cs typeface="Segoe UI" panose="020B0502040204020203" pitchFamily="34" charset="0"/>
                <a:hlinkClick r:id="rId5"/>
              </a:rPr>
              <a:t>Marzano at a Glance</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dirty="0">
              <a:latin typeface="Quattrocento Sans"/>
              <a:ea typeface="Quattrocento Sans"/>
              <a:cs typeface="Quattrocento Sans"/>
              <a:sym typeface="Quattrocento Sans"/>
            </a:endParaRPr>
          </a:p>
        </p:txBody>
      </p:sp>
      <p:sp>
        <p:nvSpPr>
          <p:cNvPr id="379" name="Google Shape;379;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latin typeface="Segoe UI"/>
                <a:ea typeface="Arial"/>
                <a:cs typeface="Segoe UI"/>
                <a:sym typeface="Arial"/>
              </a:rPr>
              <a:t>Facilitator notes</a:t>
            </a:r>
          </a:p>
          <a:p>
            <a:pPr marL="0" lvl="0" indent="0" algn="l" rtl="0">
              <a:lnSpc>
                <a:spcPct val="115000"/>
              </a:lnSpc>
              <a:spcBef>
                <a:spcPts val="0"/>
              </a:spcBef>
              <a:spcAft>
                <a:spcPts val="0"/>
              </a:spcAft>
              <a:buClr>
                <a:schemeClr val="dk1"/>
              </a:buClr>
              <a:buSzPts val="1100"/>
              <a:buFont typeface="Arial"/>
              <a:buNone/>
            </a:pPr>
            <a:r>
              <a:rPr lang="en-US" sz="1100" dirty="0">
                <a:latin typeface="Segoe UI" panose="020B0502040204020203" pitchFamily="34" charset="0"/>
                <a:ea typeface="Arial"/>
                <a:cs typeface="Segoe UI" panose="020B0502040204020203" pitchFamily="34" charset="0"/>
                <a:sym typeface="Arial"/>
              </a:rPr>
              <a:t>This slide shows the modules available to support implementation of the revised Student Growth Goals. This slide may be included or omitted at the facilitator’s discretion.</a:t>
            </a:r>
            <a:endParaRPr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i="1" dirty="0">
                <a:latin typeface="Segoe UI" panose="020B0502040204020203" pitchFamily="34" charset="0"/>
                <a:ea typeface="Arial"/>
                <a:cs typeface="Segoe UI" panose="020B0502040204020203" pitchFamily="34" charset="0"/>
                <a:sym typeface="Arial"/>
              </a:rPr>
              <a:t>These modules are offered to help deepen understanding of the Critical Attributes listed in the revised Student Growth Goal rubrics. The purpose is to open up understanding and discussion, not calibration. The learning in these slides offers an opportunity for groups to make collective meaning around the Critical Attributes in order to use the revised rubrics and engage in an evaluation process in a way that promotes learning, growth and reflection for students and educators.</a:t>
            </a:r>
            <a:endParaRPr sz="1100" i="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i="1" dirty="0">
                <a:latin typeface="Segoe UI" panose="020B0502040204020203" pitchFamily="34" charset="0"/>
                <a:ea typeface="Arial"/>
                <a:cs typeface="Segoe UI" panose="020B0502040204020203" pitchFamily="34" charset="0"/>
                <a:sym typeface="Arial"/>
              </a:rPr>
              <a:t>These modules are available on the OSPI-TPEP website: https://www.k12.wa.us/educator-support/teacherprincipal-evaluation-program/policy-and-resources/training-modules</a:t>
            </a:r>
            <a:endParaRPr sz="1100" i="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Segoe UI" panose="020B0502040204020203" pitchFamily="34" charset="0"/>
                <a:ea typeface="Arial"/>
                <a:cs typeface="Segoe UI" panose="020B0502040204020203" pitchFamily="34" charset="0"/>
                <a:sym typeface="Arial"/>
              </a:rPr>
              <a:t>This slide shows the modules available to support implementation of the revised Student Growth Goals. This slide may be included or omitted at the facilitator’s discretion.</a:t>
            </a:r>
            <a:endParaRPr sz="1100" dirty="0">
              <a:latin typeface="Segoe UI" panose="020B0502040204020203" pitchFamily="34" charset="0"/>
              <a:ea typeface="Arial"/>
              <a:cs typeface="Segoe UI" panose="020B0502040204020203" pitchFamily="34" charset="0"/>
              <a:sym typeface="Arial"/>
            </a:endParaRPr>
          </a:p>
          <a:p>
            <a:pPr marL="0" lvl="0" indent="0" algn="l" rtl="0">
              <a:lnSpc>
                <a:spcPct val="100000"/>
              </a:lnSpc>
              <a:spcBef>
                <a:spcPts val="0"/>
              </a:spcBef>
              <a:spcAft>
                <a:spcPts val="0"/>
              </a:spcAft>
              <a:buClr>
                <a:schemeClr val="dk1"/>
              </a:buClr>
              <a:buSzPts val="1400"/>
              <a:buFont typeface="Arial"/>
              <a:buNone/>
            </a:pPr>
            <a:endParaRPr dirty="0"/>
          </a:p>
        </p:txBody>
      </p:sp>
      <p:sp>
        <p:nvSpPr>
          <p:cNvPr id="212" name="Google Shape;2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Arial"/>
              <a:buNone/>
            </a:pPr>
            <a:r>
              <a:rPr lang="en-US" sz="1200" b="1" dirty="0">
                <a:latin typeface="Segoe UI" panose="020B0502040204020203" pitchFamily="34" charset="0"/>
                <a:ea typeface="Quattrocento Sans"/>
                <a:cs typeface="Segoe UI" panose="020B0502040204020203" pitchFamily="34" charset="0"/>
                <a:sym typeface="Quattrocento Sans"/>
              </a:rPr>
              <a:t>Facilitator notes 15 min</a:t>
            </a:r>
            <a:endParaRPr lang="en-US"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Clr>
                <a:schemeClr val="dk1"/>
              </a:buClr>
              <a:buSzPts val="1400"/>
              <a:buFont typeface="Arial"/>
              <a:buNone/>
            </a:pPr>
            <a:r>
              <a:rPr lang="en-US" sz="1200" i="1" dirty="0">
                <a:latin typeface="Segoe UI" panose="020B0502040204020203" pitchFamily="34" charset="0"/>
                <a:ea typeface="Quattrocento Sans"/>
                <a:cs typeface="Segoe UI" panose="020B0502040204020203" pitchFamily="34" charset="0"/>
                <a:sym typeface="Quattrocento Sans"/>
              </a:rPr>
              <a:t>In using the revised Student Growth Goals, it is an opportunity to re-think how we collect artifacts and evidence. This may come during a classroom observation, a PLC observation, a collaborative examination of student work, etc.  The focus is to naturally harvest what is embedded in the teaching and learning and not to create or compile additional artifacts solely for this purpose. The focus of using the revised Student Growth Goal rubrics is to have conversations. Given that emotional engagement may be a new concepts for us, it is even more important that there are opportunities for teachers and administrators to have conversations about what emotional engagement is and how it is showing up in the instruction that is planned to help students reach the student growth goal. </a:t>
            </a:r>
            <a:endParaRPr lang="en-US"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Clr>
                <a:schemeClr val="dk1"/>
              </a:buClr>
              <a:buSzPts val="1400"/>
              <a:buFont typeface="Arial"/>
              <a:buNone/>
            </a:pPr>
            <a:endParaRPr lang="en-US" sz="1200" dirty="0">
              <a:latin typeface="Segoe UI" panose="020B0502040204020203" pitchFamily="34" charset="0"/>
              <a:ea typeface="Quattrocento Sans"/>
              <a:cs typeface="Segoe UI" panose="020B0502040204020203" pitchFamily="34" charset="0"/>
              <a:sym typeface="Quattrocento Sans"/>
            </a:endParaRP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US" sz="1200" dirty="0">
                <a:latin typeface="Segoe UI" panose="020B0502040204020203" pitchFamily="34" charset="0"/>
                <a:ea typeface="Quattrocento Sans"/>
                <a:cs typeface="Segoe UI" panose="020B0502040204020203" pitchFamily="34" charset="0"/>
                <a:sym typeface="Quattrocento Sans"/>
              </a:rPr>
              <a:t>Provide individual reflection time, 5 minutes</a:t>
            </a: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US" sz="1200" dirty="0">
                <a:latin typeface="Segoe UI" panose="020B0502040204020203" pitchFamily="34" charset="0"/>
                <a:ea typeface="Quattrocento Sans"/>
                <a:cs typeface="Segoe UI" panose="020B0502040204020203" pitchFamily="34" charset="0"/>
                <a:sym typeface="Quattrocento Sans"/>
              </a:rPr>
              <a:t>Provide small group discussion time (consider if you want to group by job-alike or mixed groups, depending on audience), 10 minutes</a:t>
            </a:r>
            <a:endParaRPr lang="en-US" dirty="0">
              <a:latin typeface="Segoe UI" panose="020B0502040204020203" pitchFamily="34" charset="0"/>
              <a:cs typeface="Segoe UI" panose="020B0502040204020203"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9843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27686cc4ec_2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27686cc4ec_2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a:t>
            </a:r>
          </a:p>
          <a:p>
            <a:pPr marL="0" lvl="0" indent="0" algn="l" rtl="0">
              <a:spcBef>
                <a:spcPts val="0"/>
              </a:spcBef>
              <a:spcAft>
                <a:spcPts val="0"/>
              </a:spcAft>
              <a:buNone/>
            </a:pP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This slide is optional to share with participants. Feel free to share these additional resources with participants and/or use them in your preparation to deliver this module. </a:t>
            </a:r>
            <a:endParaRPr dirty="0">
              <a:latin typeface="Segoe UI" panose="020B0502040204020203" pitchFamily="34" charset="0"/>
              <a:cs typeface="Segoe UI" panose="020B0502040204020203" pitchFamily="34" charset="0"/>
            </a:endParaRPr>
          </a:p>
        </p:txBody>
      </p:sp>
      <p:sp>
        <p:nvSpPr>
          <p:cNvPr id="395" name="Google Shape;395;g127686cc4ec_2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highlight>
                  <a:srgbClr val="F9F9F9"/>
                </a:highlight>
                <a:latin typeface="Segoe UI" panose="020B0502040204020203" pitchFamily="34" charset="0"/>
                <a:ea typeface="Quattrocento Sans"/>
                <a:cs typeface="Segoe UI" panose="020B0502040204020203" pitchFamily="34" charset="0"/>
                <a:sym typeface="Quattrocento Sans"/>
              </a:rPr>
              <a:t>Facilitator notes</a:t>
            </a:r>
          </a:p>
          <a:p>
            <a:pPr marL="0" lvl="0" indent="0" algn="l" rtl="0">
              <a:lnSpc>
                <a:spcPct val="115000"/>
              </a:lnSpc>
              <a:spcBef>
                <a:spcPts val="0"/>
              </a:spcBef>
              <a:spcAft>
                <a:spcPts val="0"/>
              </a:spcAft>
              <a:buClr>
                <a:schemeClr val="dk1"/>
              </a:buClr>
              <a:buSzPts val="1100"/>
              <a:buFont typeface="Arial"/>
              <a:buNone/>
            </a:pPr>
            <a:endParaRPr lang="en-US" dirty="0">
              <a:highlight>
                <a:srgbClr val="F9F9F9"/>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0"/>
              </a:spcBef>
              <a:spcAft>
                <a:spcPts val="0"/>
              </a:spcAft>
              <a:buClr>
                <a:schemeClr val="dk1"/>
              </a:buClr>
              <a:buSzPts val="1100"/>
              <a:buFont typeface="Arial"/>
              <a:buNone/>
            </a:pPr>
            <a:r>
              <a:rPr lang="en-US" dirty="0">
                <a:highlight>
                  <a:srgbClr val="F9F9F9"/>
                </a:highlight>
                <a:latin typeface="Segoe UI" panose="020B0502040204020203" pitchFamily="34" charset="0"/>
                <a:ea typeface="Quattrocento Sans"/>
                <a:cs typeface="Segoe UI" panose="020B0502040204020203" pitchFamily="34" charset="0"/>
                <a:sym typeface="Quattrocento Sans"/>
              </a:rPr>
              <a:t>Feel free to replace this slide with your own closure.</a:t>
            </a:r>
          </a:p>
          <a:p>
            <a:pPr marL="0" lvl="0" indent="0" algn="l" rtl="0">
              <a:lnSpc>
                <a:spcPct val="115000"/>
              </a:lnSpc>
              <a:spcBef>
                <a:spcPts val="0"/>
              </a:spcBef>
              <a:spcAft>
                <a:spcPts val="0"/>
              </a:spcAft>
              <a:buClr>
                <a:schemeClr val="dk1"/>
              </a:buClr>
              <a:buSzPts val="1100"/>
              <a:buFont typeface="Arial"/>
              <a:buNone/>
            </a:pPr>
            <a:endParaRPr lang="en-US" dirty="0">
              <a:highlight>
                <a:srgbClr val="F9F9F9"/>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0"/>
              </a:spcBef>
              <a:spcAft>
                <a:spcPts val="0"/>
              </a:spcAft>
              <a:buClr>
                <a:schemeClr val="dk1"/>
              </a:buClr>
              <a:buSzPts val="1100"/>
              <a:buFont typeface="Arial"/>
              <a:buNone/>
            </a:pPr>
            <a:r>
              <a:rPr lang="en-US" i="1" dirty="0">
                <a:highlight>
                  <a:srgbClr val="F9F9F9"/>
                </a:highlight>
                <a:latin typeface="Segoe UI" panose="020B0502040204020203" pitchFamily="34" charset="0"/>
                <a:ea typeface="Quattrocento Sans"/>
                <a:cs typeface="Segoe UI" panose="020B0502040204020203" pitchFamily="34" charset="0"/>
                <a:sym typeface="Quattrocento Sans"/>
              </a:rPr>
              <a:t>These two quotes from Dr. Stembridge help reinforce the connection between focusing on equity through a planning process that is grounded in understanding and builds upon the assets of our students. The idea of developing thoughtful learning experiences that lead to rigorous learning is developed further in Modules 4 (Cognitive Engagement) and  (Emotional Engagement). </a:t>
            </a:r>
            <a:endParaRPr b="1" dirty="0">
              <a:latin typeface="Segoe UI" panose="020B0502040204020203" pitchFamily="34" charset="0"/>
              <a:cs typeface="Segoe UI" panose="020B0502040204020203" pitchFamily="34" charset="0"/>
            </a:endParaRPr>
          </a:p>
        </p:txBody>
      </p:sp>
      <p:sp>
        <p:nvSpPr>
          <p:cNvPr id="403" name="Google Shape;403;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Segoe UI" panose="020B0502040204020203" pitchFamily="34" charset="0"/>
                <a:cs typeface="Segoe UI" panose="020B0502040204020203" pitchFamily="34" charset="0"/>
              </a:rPr>
              <a:t>If helpful, please feel free to share the </a:t>
            </a:r>
            <a:r>
              <a:rPr lang="en-US" dirty="0" err="1">
                <a:latin typeface="Segoe UI" panose="020B0502040204020203" pitchFamily="34" charset="0"/>
                <a:cs typeface="Segoe UI" panose="020B0502040204020203" pitchFamily="34" charset="0"/>
              </a:rPr>
              <a:t>url</a:t>
            </a:r>
            <a:r>
              <a:rPr lang="en-US" dirty="0">
                <a:latin typeface="Segoe UI" panose="020B0502040204020203" pitchFamily="34" charset="0"/>
                <a:cs typeface="Segoe UI" panose="020B0502040204020203" pitchFamily="34" charset="0"/>
              </a:rPr>
              <a:t> for the TPEP website: </a:t>
            </a:r>
            <a:r>
              <a:rPr lang="en-US" u="sng" dirty="0">
                <a:solidFill>
                  <a:schemeClr val="hlink"/>
                </a:solidFill>
                <a:latin typeface="Segoe UI" panose="020B0502040204020203" pitchFamily="34" charset="0"/>
                <a:cs typeface="Segoe UI" panose="020B0502040204020203" pitchFamily="34" charset="0"/>
                <a:hlinkClick r:id="rId3"/>
              </a:rPr>
              <a:t>https://www.k12.wa.us/educator-support/teacherprincipal-evaluation-program</a:t>
            </a: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r>
              <a:rPr lang="en-US" dirty="0">
                <a:latin typeface="Segoe UI" panose="020B0502040204020203" pitchFamily="34" charset="0"/>
                <a:cs typeface="Segoe UI" panose="020B0502040204020203" pitchFamily="34" charset="0"/>
              </a:rPr>
              <a:t>And the direct link to the Student Growth Goals page: </a:t>
            </a:r>
            <a:r>
              <a:rPr lang="en-US" u="sng" dirty="0">
                <a:solidFill>
                  <a:schemeClr val="hlink"/>
                </a:solidFill>
                <a:latin typeface="Segoe UI" panose="020B0502040204020203" pitchFamily="34" charset="0"/>
                <a:cs typeface="Segoe UI" panose="020B0502040204020203" pitchFamily="34" charset="0"/>
                <a:hlinkClick r:id="rId4"/>
              </a:rPr>
              <a:t>https://www.k12.wa.us/educator-support/teacherprincipal-evaluation-program/frameworks-and-student-growth/student-growth</a:t>
            </a: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r>
              <a:rPr lang="en-US" dirty="0">
                <a:latin typeface="Segoe UI" panose="020B0502040204020203" pitchFamily="34" charset="0"/>
                <a:cs typeface="Segoe UI" panose="020B0502040204020203" pitchFamily="34" charset="0"/>
              </a:rPr>
              <a:t>And contact information the TPEP office at: tpep@k12.wa.us</a:t>
            </a: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dirty="0"/>
          </a:p>
        </p:txBody>
      </p:sp>
      <p:sp>
        <p:nvSpPr>
          <p:cNvPr id="410" name="Google Shape;41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dirty="0">
                <a:latin typeface="Segoe UI" panose="020B0502040204020203" pitchFamily="34" charset="0"/>
                <a:ea typeface="Quattrocento Sans"/>
                <a:cs typeface="Segoe UI" panose="020B0502040204020203" pitchFamily="34" charset="0"/>
                <a:sym typeface="Quattrocento Sans"/>
              </a:rPr>
              <a:t>Facilitator notes</a:t>
            </a:r>
            <a:endParaRPr b="1" dirty="0">
              <a:latin typeface="Segoe UI" panose="020B0502040204020203" pitchFamily="34" charset="0"/>
              <a:ea typeface="Quattrocento Sans"/>
              <a:cs typeface="Segoe UI" panose="020B0502040204020203" pitchFamily="34" charset="0"/>
              <a:sym typeface="Quattrocento Sans"/>
            </a:endParaRPr>
          </a:p>
          <a:p>
            <a:pPr marL="457200" marR="0" lvl="0" indent="-228600" algn="l" rtl="0">
              <a:lnSpc>
                <a:spcPct val="100000"/>
              </a:lnSpc>
              <a:spcBef>
                <a:spcPts val="0"/>
              </a:spcBef>
              <a:spcAft>
                <a:spcPts val="0"/>
              </a:spcAft>
              <a:buSzPts val="1400"/>
              <a:buNone/>
            </a:pPr>
            <a:endParaRPr lang="en-US" dirty="0">
              <a:solidFill>
                <a:srgbClr val="000000"/>
              </a:solidFill>
              <a:latin typeface="Segoe UI" panose="020B0502040204020203" pitchFamily="34" charset="0"/>
              <a:ea typeface="Quattrocento Sans"/>
              <a:cs typeface="Segoe UI" panose="020B0502040204020203" pitchFamily="34" charset="0"/>
            </a:endParaRPr>
          </a:p>
          <a:p>
            <a:r>
              <a:rPr lang="en-US" dirty="0">
                <a:latin typeface="Segoe UI" panose="020B0502040204020203" pitchFamily="34" charset="0"/>
                <a:ea typeface="Quattrocento Sans"/>
                <a:cs typeface="Segoe UI" panose="020B0502040204020203" pitchFamily="34" charset="0"/>
                <a:sym typeface="Quattrocento Sans"/>
              </a:rPr>
              <a:t>The module is designed with flexibility in mind based on available time and options for asynchronous reading or viewing prior to meeting.  </a:t>
            </a:r>
          </a:p>
          <a:p>
            <a:r>
              <a:rPr lang="en-US" b="1" dirty="0">
                <a:latin typeface="Segoe UI" panose="020B0502040204020203" pitchFamily="34" charset="0"/>
                <a:ea typeface="Quattrocento Sans"/>
                <a:cs typeface="Segoe UI" panose="020B0502040204020203" pitchFamily="34" charset="0"/>
                <a:sym typeface="Quattrocento Sans"/>
              </a:rPr>
              <a:t>*Note - Slide 15 and 16 require additional time outside of this module.  </a:t>
            </a:r>
          </a:p>
          <a:p>
            <a:pPr marL="457200" marR="0" lvl="0" indent="-228600" algn="l" rtl="0">
              <a:lnSpc>
                <a:spcPct val="100000"/>
              </a:lnSpc>
              <a:spcBef>
                <a:spcPts val="0"/>
              </a:spcBef>
              <a:spcAft>
                <a:spcPts val="0"/>
              </a:spcAft>
              <a:buSzPts val="1400"/>
              <a:buNone/>
            </a:pPr>
            <a:endParaRPr dirty="0">
              <a:latin typeface="Segoe UI" panose="020B0502040204020203" pitchFamily="34" charset="0"/>
              <a:ea typeface="Quattrocento Sans"/>
              <a:cs typeface="Segoe UI" panose="020B0502040204020203" pitchFamily="34" charset="0"/>
              <a:sym typeface="Quattrocento Sans"/>
            </a:endParaRPr>
          </a:p>
          <a:p>
            <a:r>
              <a:rPr lang="en-US" dirty="0">
                <a:latin typeface="Segoe UI" panose="020B0502040204020203" pitchFamily="34" charset="0"/>
                <a:ea typeface="Quattrocento Sans"/>
                <a:cs typeface="Segoe UI" panose="020B0502040204020203" pitchFamily="34" charset="0"/>
                <a:sym typeface="Quattrocento Sans"/>
              </a:rPr>
              <a:t>  Materials needed:</a:t>
            </a:r>
          </a:p>
          <a:p>
            <a:pPr marL="457200" lvl="0" indent="-304800" algn="l" rtl="0">
              <a:lnSpc>
                <a:spcPct val="100000"/>
              </a:lnSpc>
              <a:spcBef>
                <a:spcPts val="0"/>
              </a:spcBef>
              <a:spcAft>
                <a:spcPts val="0"/>
              </a:spcAft>
              <a:buSzPts val="1200"/>
              <a:buFont typeface="Quattrocento Sans"/>
              <a:buChar char="●"/>
            </a:pPr>
            <a:r>
              <a:rPr lang="en-US" dirty="0">
                <a:latin typeface="Segoe UI" panose="020B0502040204020203" pitchFamily="34" charset="0"/>
                <a:ea typeface="Quattrocento Sans"/>
                <a:cs typeface="Segoe UI" panose="020B0502040204020203" pitchFamily="34" charset="0"/>
                <a:sym typeface="Quattrocento Sans"/>
              </a:rPr>
              <a:t>Copy of instructional frameworks</a:t>
            </a:r>
            <a:endParaRPr dirty="0">
              <a:latin typeface="Segoe UI" panose="020B0502040204020203" pitchFamily="34" charset="0"/>
              <a:ea typeface="Quattrocento Sans"/>
              <a:cs typeface="Segoe UI" panose="020B0502040204020203" pitchFamily="34" charset="0"/>
              <a:sym typeface="Quattrocento Sans"/>
            </a:endParaRPr>
          </a:p>
          <a:p>
            <a:pPr marL="457200" lvl="0" indent="-304800" algn="l" rtl="0">
              <a:lnSpc>
                <a:spcPct val="100000"/>
              </a:lnSpc>
              <a:spcBef>
                <a:spcPts val="0"/>
              </a:spcBef>
              <a:spcAft>
                <a:spcPts val="0"/>
              </a:spcAft>
              <a:buSzPts val="1200"/>
              <a:buFont typeface="Quattrocento Sans"/>
              <a:buChar char="●"/>
            </a:pPr>
            <a:r>
              <a:rPr lang="en-US" dirty="0">
                <a:latin typeface="Segoe UI" panose="020B0502040204020203" pitchFamily="34" charset="0"/>
                <a:ea typeface="Quattrocento Sans"/>
                <a:cs typeface="Segoe UI" panose="020B0502040204020203" pitchFamily="34" charset="0"/>
                <a:sym typeface="Quattrocento Sans"/>
              </a:rPr>
              <a:t>SSG rubric</a:t>
            </a:r>
            <a:endParaRPr dirty="0">
              <a:latin typeface="Segoe UI" panose="020B0502040204020203" pitchFamily="34" charset="0"/>
              <a:ea typeface="Quattrocento Sans"/>
              <a:cs typeface="Segoe UI" panose="020B0502040204020203" pitchFamily="34" charset="0"/>
              <a:sym typeface="Quattrocento Sans"/>
            </a:endParaRPr>
          </a:p>
          <a:p>
            <a:pPr marL="457200" lvl="0" indent="-317500" algn="l" rtl="0">
              <a:lnSpc>
                <a:spcPct val="100000"/>
              </a:lnSpc>
              <a:spcBef>
                <a:spcPts val="0"/>
              </a:spcBef>
              <a:spcAft>
                <a:spcPts val="0"/>
              </a:spcAft>
              <a:buSzPts val="1400"/>
              <a:buFont typeface="Quattrocento Sans"/>
              <a:buChar char="●"/>
            </a:pPr>
            <a:r>
              <a:rPr lang="en-US" dirty="0">
                <a:latin typeface="Segoe UI" panose="020B0502040204020203" pitchFamily="34" charset="0"/>
                <a:ea typeface="Quattrocento Sans"/>
                <a:cs typeface="Segoe UI" panose="020B0502040204020203" pitchFamily="34" charset="0"/>
                <a:sym typeface="Quattrocento Sans"/>
              </a:rPr>
              <a:t>Articles and video links provided in slide notes</a:t>
            </a:r>
            <a:endParaRPr dirty="0">
              <a:latin typeface="Segoe UI" panose="020B0502040204020203" pitchFamily="34" charset="0"/>
              <a:ea typeface="Quattrocento Sans"/>
              <a:cs typeface="Segoe UI" panose="020B0502040204020203" pitchFamily="34" charset="0"/>
              <a:sym typeface="Quattrocento Sans"/>
            </a:endParaRPr>
          </a:p>
        </p:txBody>
      </p:sp>
      <p:sp>
        <p:nvSpPr>
          <p:cNvPr id="254" name="Google Shape;254;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Review learning targets</a:t>
            </a:r>
            <a:endParaRPr dirty="0">
              <a:latin typeface="Segoe UI" panose="020B0502040204020203" pitchFamily="34" charset="0"/>
              <a:ea typeface="Quattrocento Sans"/>
              <a:cs typeface="Segoe UI" panose="020B0502040204020203" pitchFamily="34" charset="0"/>
              <a:sym typeface="Quattrocento Sans"/>
            </a:endParaRPr>
          </a:p>
        </p:txBody>
      </p:sp>
      <p:sp>
        <p:nvSpPr>
          <p:cNvPr id="262" name="Google Shape;26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27686cc4ec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27686cc4ec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b="1" dirty="0">
                <a:latin typeface="Segoe UI"/>
                <a:cs typeface="Segoe UI"/>
              </a:rPr>
              <a:t>Facilitator notes</a:t>
            </a:r>
          </a:p>
          <a:p>
            <a:pPr marL="0" lvl="0" indent="0" algn="l" rtl="0">
              <a:lnSpc>
                <a:spcPct val="115000"/>
              </a:lnSpc>
              <a:spcBef>
                <a:spcPts val="1200"/>
              </a:spcBef>
              <a:spcAft>
                <a:spcPts val="0"/>
              </a:spcAft>
              <a:buClr>
                <a:schemeClr val="dk1"/>
              </a:buClr>
              <a:buSzPts val="1100"/>
              <a:buFont typeface="Arial"/>
              <a:buNone/>
            </a:pPr>
            <a:endParaRPr lang="en-US" sz="1100" b="1" dirty="0">
              <a:latin typeface="Segoe UI" panose="020B0502040204020203" pitchFamily="34" charset="0"/>
              <a:ea typeface="Arial"/>
              <a:cs typeface="Segoe UI" panose="020B0502040204020203" pitchFamily="34" charset="0"/>
              <a:sym typeface="Arial"/>
            </a:endParaRPr>
          </a:p>
          <a:p>
            <a:pPr marL="0" indent="0">
              <a:lnSpc>
                <a:spcPct val="115000"/>
              </a:lnSpc>
              <a:spcBef>
                <a:spcPts val="1200"/>
              </a:spcBef>
              <a:buClr>
                <a:schemeClr val="dk1"/>
              </a:buClr>
              <a:buSzPts val="1100"/>
            </a:pPr>
            <a:r>
              <a:rPr lang="en-US" sz="1100" b="0" dirty="0">
                <a:latin typeface="Segoe UI"/>
                <a:ea typeface="Arial"/>
                <a:cs typeface="Segoe UI"/>
                <a:sym typeface="Arial"/>
              </a:rPr>
              <a:t>An important part of equity is recognizing how culture is at work in how we develop understanding. While there are a lot of resources for educators about equity and culturally responsive teaching and pedagogy, we find that </a:t>
            </a:r>
            <a:r>
              <a:rPr lang="en-US" sz="1100" b="0" dirty="0" err="1">
                <a:latin typeface="Segoe UI"/>
                <a:ea typeface="Arial"/>
                <a:cs typeface="Segoe UI"/>
                <a:sym typeface="Arial"/>
              </a:rPr>
              <a:t>Zaretta</a:t>
            </a:r>
            <a:r>
              <a:rPr lang="en-US" sz="1100" b="0" dirty="0">
                <a:latin typeface="Segoe UI"/>
                <a:ea typeface="Arial"/>
                <a:cs typeface="Segoe UI"/>
                <a:sym typeface="Arial"/>
              </a:rPr>
              <a:t> Hammond’s work in </a:t>
            </a:r>
            <a:r>
              <a:rPr lang="en-US" sz="1100" b="0" i="1" dirty="0">
                <a:latin typeface="Segoe UI"/>
                <a:ea typeface="Arial"/>
                <a:cs typeface="Segoe UI"/>
                <a:sym typeface="Arial"/>
              </a:rPr>
              <a:t>Culturally</a:t>
            </a:r>
            <a:r>
              <a:rPr lang="en-US" sz="1100" i="1" dirty="0">
                <a:latin typeface="Segoe UI"/>
                <a:ea typeface="Arial"/>
                <a:cs typeface="Segoe UI"/>
                <a:sym typeface="Arial"/>
              </a:rPr>
              <a:t> </a:t>
            </a:r>
            <a:r>
              <a:rPr lang="en-US" sz="1100" b="0" i="1" dirty="0">
                <a:latin typeface="Segoe UI"/>
                <a:ea typeface="Arial"/>
                <a:cs typeface="Segoe UI"/>
                <a:sym typeface="Arial"/>
              </a:rPr>
              <a:t> Responsive Teaching and the Brain </a:t>
            </a:r>
            <a:r>
              <a:rPr lang="en-US" sz="1100" b="0" dirty="0">
                <a:latin typeface="Segoe UI"/>
                <a:ea typeface="Arial"/>
                <a:cs typeface="Segoe UI"/>
                <a:sym typeface="Arial"/>
              </a:rPr>
              <a:t>© 2015 is an excellent resource for learning about the connection between culture and understanding. The information from this slide is from pages 47-49 in </a:t>
            </a:r>
            <a:r>
              <a:rPr lang="en-US" sz="1100" dirty="0" err="1">
                <a:latin typeface="Segoe UI"/>
                <a:ea typeface="Arial"/>
                <a:cs typeface="Segoe UI"/>
                <a:sym typeface="Arial"/>
              </a:rPr>
              <a:t>Zaretta</a:t>
            </a:r>
            <a:r>
              <a:rPr lang="en-US" sz="1100" dirty="0">
                <a:latin typeface="Segoe UI"/>
                <a:ea typeface="Arial"/>
                <a:cs typeface="Segoe UI"/>
                <a:sym typeface="Arial"/>
              </a:rPr>
              <a:t> Hammond's </a:t>
            </a:r>
            <a:r>
              <a:rPr lang="en-US" sz="1100" b="0" dirty="0">
                <a:latin typeface="Segoe UI"/>
                <a:ea typeface="Arial"/>
                <a:cs typeface="Segoe UI"/>
                <a:sym typeface="Arial"/>
              </a:rPr>
              <a:t>book, and these pages are available in the reading handout for this module.</a:t>
            </a:r>
            <a:endParaRPr lang="en-US" sz="1100" b="0" dirty="0">
              <a:latin typeface="Segoe UI"/>
              <a:ea typeface="Arial"/>
              <a:cs typeface="Segoe UI"/>
            </a:endParaRPr>
          </a:p>
          <a:p>
            <a:pPr marL="0" lvl="0" indent="0" algn="l" rtl="0">
              <a:lnSpc>
                <a:spcPct val="115000"/>
              </a:lnSpc>
              <a:spcBef>
                <a:spcPts val="1200"/>
              </a:spcBef>
              <a:spcAft>
                <a:spcPts val="0"/>
              </a:spcAft>
              <a:buClr>
                <a:schemeClr val="dk1"/>
              </a:buClr>
              <a:buSzPts val="1100"/>
              <a:buFont typeface="Arial"/>
              <a:buNone/>
            </a:pPr>
            <a:endParaRPr lang="en-US" sz="1100" b="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1200"/>
              </a:spcBef>
              <a:spcAft>
                <a:spcPts val="0"/>
              </a:spcAft>
              <a:buClr>
                <a:schemeClr val="dk1"/>
              </a:buClr>
              <a:buSzPts val="1100"/>
              <a:buFont typeface="Arial"/>
              <a:buNone/>
            </a:pPr>
            <a:r>
              <a:rPr lang="en-US" sz="1100" b="0" dirty="0">
                <a:latin typeface="Segoe UI" panose="020B0502040204020203" pitchFamily="34" charset="0"/>
                <a:ea typeface="Arial"/>
                <a:cs typeface="Segoe UI" panose="020B0502040204020203" pitchFamily="34" charset="0"/>
                <a:sym typeface="Arial"/>
              </a:rPr>
              <a:t>If your participants have not engaged with her work before, or do not share an understanding of what is meant by “culture” then  it may be helpful to spend a bit more time with this content that what is on the slide. Chapter 2 of </a:t>
            </a:r>
            <a:r>
              <a:rPr lang="en-US" sz="1100" b="0" dirty="0" err="1">
                <a:latin typeface="Segoe UI" panose="020B0502040204020203" pitchFamily="34" charset="0"/>
                <a:ea typeface="Arial"/>
                <a:cs typeface="Segoe UI" panose="020B0502040204020203" pitchFamily="34" charset="0"/>
                <a:sym typeface="Arial"/>
              </a:rPr>
              <a:t>Zaretta</a:t>
            </a:r>
            <a:r>
              <a:rPr lang="en-US" sz="1100" b="0" dirty="0">
                <a:latin typeface="Segoe UI" panose="020B0502040204020203" pitchFamily="34" charset="0"/>
                <a:ea typeface="Arial"/>
                <a:cs typeface="Segoe UI" panose="020B0502040204020203" pitchFamily="34" charset="0"/>
                <a:sym typeface="Arial"/>
              </a:rPr>
              <a:t> Hammond’s book </a:t>
            </a:r>
            <a:r>
              <a:rPr lang="en-US" sz="1100" b="0" i="1" dirty="0">
                <a:latin typeface="Segoe UI" panose="020B0502040204020203" pitchFamily="34" charset="0"/>
                <a:ea typeface="Arial"/>
                <a:cs typeface="Segoe UI" panose="020B0502040204020203" pitchFamily="34" charset="0"/>
                <a:sym typeface="Arial"/>
              </a:rPr>
              <a:t>Culturally Responsive Teaching and the Brain </a:t>
            </a:r>
            <a:r>
              <a:rPr lang="en-US" sz="1100" b="0" dirty="0">
                <a:latin typeface="Segoe UI" panose="020B0502040204020203" pitchFamily="34" charset="0"/>
                <a:ea typeface="Arial"/>
                <a:cs typeface="Segoe UI" panose="020B0502040204020203" pitchFamily="34" charset="0"/>
                <a:sym typeface="Arial"/>
              </a:rPr>
              <a:t>is dedicated to understanding what is meant by “culture.”</a:t>
            </a:r>
          </a:p>
          <a:p>
            <a:pPr marL="0" lvl="0" indent="0" algn="l" rtl="0">
              <a:lnSpc>
                <a:spcPct val="115000"/>
              </a:lnSpc>
              <a:spcBef>
                <a:spcPts val="1200"/>
              </a:spcBef>
              <a:spcAft>
                <a:spcPts val="0"/>
              </a:spcAft>
              <a:buClr>
                <a:schemeClr val="dk1"/>
              </a:buClr>
              <a:buSzPts val="1100"/>
              <a:buFont typeface="Arial"/>
              <a:buNone/>
            </a:pPr>
            <a:endParaRPr lang="en-US" sz="1100" b="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1200"/>
              </a:spcBef>
              <a:spcAft>
                <a:spcPts val="0"/>
              </a:spcAft>
              <a:buClr>
                <a:schemeClr val="dk1"/>
              </a:buClr>
              <a:buSzPts val="1100"/>
              <a:buFont typeface="Arial"/>
              <a:buNone/>
            </a:pPr>
            <a:r>
              <a:rPr lang="en-US" sz="1100" b="1" dirty="0">
                <a:latin typeface="Segoe UI" panose="020B0502040204020203" pitchFamily="34" charset="0"/>
                <a:ea typeface="Arial"/>
                <a:cs typeface="Segoe UI" panose="020B0502040204020203" pitchFamily="34" charset="0"/>
                <a:sym typeface="Arial"/>
              </a:rPr>
              <a:t>Activity: New-Knew-Renew</a:t>
            </a:r>
            <a:endParaRPr sz="1100" b="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1200"/>
              </a:spcBef>
              <a:spcAft>
                <a:spcPts val="0"/>
              </a:spcAft>
              <a:buClr>
                <a:schemeClr val="dk1"/>
              </a:buClr>
              <a:buSzPts val="1100"/>
              <a:buFont typeface="Arial"/>
              <a:buNone/>
            </a:pPr>
            <a:r>
              <a:rPr lang="en-US" sz="1100" i="0" dirty="0">
                <a:latin typeface="Segoe UI" panose="020B0502040204020203" pitchFamily="34" charset="0"/>
                <a:ea typeface="Arial"/>
                <a:cs typeface="Segoe UI" panose="020B0502040204020203" pitchFamily="34" charset="0"/>
                <a:sym typeface="Arial"/>
              </a:rPr>
              <a:t>Ask participants to read over the slide and then after some independent think time, discuss: </a:t>
            </a:r>
          </a:p>
          <a:p>
            <a:pPr marL="0" lvl="0" indent="0" algn="l" rtl="0">
              <a:lnSpc>
                <a:spcPct val="115000"/>
              </a:lnSpc>
              <a:spcBef>
                <a:spcPts val="1200"/>
              </a:spcBef>
              <a:spcAft>
                <a:spcPts val="0"/>
              </a:spcAft>
              <a:buClr>
                <a:schemeClr val="dk1"/>
              </a:buClr>
              <a:buSzPts val="1100"/>
              <a:buFont typeface="Arial"/>
              <a:buNone/>
            </a:pPr>
            <a:endParaRPr lang="en-US" sz="1100" i="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1200"/>
              </a:spcBef>
              <a:spcAft>
                <a:spcPts val="0"/>
              </a:spcAft>
              <a:buClr>
                <a:schemeClr val="dk1"/>
              </a:buClr>
              <a:buSzPts val="1100"/>
              <a:buFont typeface="Arial"/>
              <a:buNone/>
            </a:pPr>
            <a:r>
              <a:rPr lang="en-US" sz="1100" i="1" dirty="0">
                <a:latin typeface="Segoe UI" panose="020B0502040204020203" pitchFamily="34" charset="0"/>
                <a:ea typeface="Arial"/>
                <a:cs typeface="Segoe UI" panose="020B0502040204020203" pitchFamily="34" charset="0"/>
                <a:sym typeface="Arial"/>
              </a:rPr>
              <a:t>What in this slide is…</a:t>
            </a:r>
            <a:endParaRPr sz="1100" i="1" dirty="0">
              <a:latin typeface="Segoe UI" panose="020B0502040204020203" pitchFamily="34" charset="0"/>
              <a:ea typeface="Arial"/>
              <a:cs typeface="Segoe UI" panose="020B0502040204020203" pitchFamily="34" charset="0"/>
              <a:sym typeface="Arial"/>
            </a:endParaRPr>
          </a:p>
          <a:p>
            <a:pPr marL="457200" lvl="0" indent="-298450" algn="l" rtl="0">
              <a:lnSpc>
                <a:spcPct val="115000"/>
              </a:lnSpc>
              <a:spcBef>
                <a:spcPts val="1200"/>
              </a:spcBef>
              <a:spcAft>
                <a:spcPts val="0"/>
              </a:spcAft>
              <a:buClr>
                <a:schemeClr val="dk1"/>
              </a:buClr>
              <a:buSzPts val="1100"/>
              <a:buChar char="●"/>
            </a:pPr>
            <a:r>
              <a:rPr lang="en-US" sz="1100" dirty="0">
                <a:latin typeface="Segoe UI" panose="020B0502040204020203" pitchFamily="34" charset="0"/>
                <a:ea typeface="Arial"/>
                <a:cs typeface="Segoe UI" panose="020B0502040204020203" pitchFamily="34" charset="0"/>
                <a:sym typeface="Arial"/>
              </a:rPr>
              <a:t>Was new to you</a:t>
            </a:r>
            <a:endParaRPr sz="1100" dirty="0">
              <a:latin typeface="Segoe UI" panose="020B0502040204020203" pitchFamily="34" charset="0"/>
              <a:ea typeface="Arial"/>
              <a:cs typeface="Segoe UI" panose="020B0502040204020203" pitchFamily="34" charset="0"/>
              <a:sym typeface="Arial"/>
            </a:endParaRPr>
          </a:p>
          <a:p>
            <a:pPr marL="457200" lvl="0" indent="-298450" algn="l" rtl="0">
              <a:lnSpc>
                <a:spcPct val="115000"/>
              </a:lnSpc>
              <a:spcBef>
                <a:spcPts val="0"/>
              </a:spcBef>
              <a:spcAft>
                <a:spcPts val="0"/>
              </a:spcAft>
              <a:buClr>
                <a:schemeClr val="dk1"/>
              </a:buClr>
              <a:buSzPts val="1100"/>
              <a:buChar char="●"/>
            </a:pPr>
            <a:r>
              <a:rPr lang="en-US" sz="1100" dirty="0">
                <a:latin typeface="Segoe UI" panose="020B0502040204020203" pitchFamily="34" charset="0"/>
                <a:ea typeface="Arial"/>
                <a:cs typeface="Segoe UI" panose="020B0502040204020203" pitchFamily="34" charset="0"/>
                <a:sym typeface="Arial"/>
              </a:rPr>
              <a:t>Is something you already knew…</a:t>
            </a:r>
            <a:endParaRPr sz="1100" dirty="0">
              <a:latin typeface="Segoe UI" panose="020B0502040204020203" pitchFamily="34" charset="0"/>
              <a:ea typeface="Arial"/>
              <a:cs typeface="Segoe UI" panose="020B0502040204020203" pitchFamily="34" charset="0"/>
              <a:sym typeface="Arial"/>
            </a:endParaRPr>
          </a:p>
          <a:p>
            <a:pPr marL="457200" lvl="0" indent="-298450" algn="l" rtl="0">
              <a:lnSpc>
                <a:spcPct val="115000"/>
              </a:lnSpc>
              <a:spcBef>
                <a:spcPts val="0"/>
              </a:spcBef>
              <a:spcAft>
                <a:spcPts val="0"/>
              </a:spcAft>
              <a:buClr>
                <a:schemeClr val="dk1"/>
              </a:buClr>
              <a:buSzPts val="1100"/>
              <a:buChar char="●"/>
            </a:pPr>
            <a:r>
              <a:rPr lang="en-US" sz="1100" dirty="0">
                <a:latin typeface="Segoe UI" panose="020B0502040204020203" pitchFamily="34" charset="0"/>
                <a:ea typeface="Arial"/>
                <a:cs typeface="Segoe UI" panose="020B0502040204020203" pitchFamily="34" charset="0"/>
                <a:sym typeface="Arial"/>
              </a:rPr>
              <a:t>Is something that was renewed for you?</a:t>
            </a:r>
            <a:endParaRPr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1200"/>
              </a:spcBef>
              <a:spcAft>
                <a:spcPts val="0"/>
              </a:spcAft>
              <a:buNone/>
            </a:pPr>
            <a:endParaRPr lang="en-US"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1200"/>
              </a:spcBef>
              <a:spcAft>
                <a:spcPts val="0"/>
              </a:spcAft>
              <a:buNone/>
            </a:pPr>
            <a:r>
              <a:rPr lang="en-US" sz="1100" dirty="0">
                <a:latin typeface="Segoe UI" panose="020B0502040204020203" pitchFamily="34" charset="0"/>
                <a:ea typeface="Arial"/>
                <a:cs typeface="Segoe UI" panose="020B0502040204020203" pitchFamily="34" charset="0"/>
                <a:sym typeface="Arial"/>
              </a:rPr>
              <a:t>Consider sharing out for building understanding within the group. Time may also be a considerations as well as the format for sharing out (e.g. elbow partners, small group and/or whole group)</a:t>
            </a:r>
            <a:endParaRPr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1200"/>
              </a:spcBef>
              <a:spcAft>
                <a:spcPts val="0"/>
              </a:spcAft>
              <a:buClr>
                <a:schemeClr val="dk1"/>
              </a:buClr>
              <a:buSzPts val="1100"/>
              <a:buFont typeface="Arial"/>
              <a:buNone/>
            </a:pPr>
            <a:r>
              <a:rPr lang="en-US" sz="1100" dirty="0">
                <a:latin typeface="Segoe UI" panose="020B0502040204020203" pitchFamily="34" charset="0"/>
                <a:ea typeface="Arial"/>
                <a:cs typeface="Segoe UI" panose="020B0502040204020203" pitchFamily="34" charset="0"/>
                <a:sym typeface="Arial"/>
              </a:rPr>
              <a:t> </a:t>
            </a:r>
            <a:endParaRPr sz="1100" dirty="0">
              <a:latin typeface="Segoe UI" panose="020B0502040204020203" pitchFamily="34" charset="0"/>
              <a:ea typeface="Arial"/>
              <a:cs typeface="Segoe UI" panose="020B0502040204020203" pitchFamily="34" charset="0"/>
              <a:sym typeface="Arial"/>
            </a:endParaRPr>
          </a:p>
          <a:p>
            <a:pPr marL="0" lvl="0" indent="0" algn="l" rtl="0">
              <a:spcBef>
                <a:spcPts val="1200"/>
              </a:spcBef>
              <a:spcAft>
                <a:spcPts val="0"/>
              </a:spcAft>
              <a:buNone/>
            </a:pPr>
            <a:endParaRPr dirty="0"/>
          </a:p>
        </p:txBody>
      </p:sp>
      <p:sp>
        <p:nvSpPr>
          <p:cNvPr id="271" name="Google Shape;271;g127686cc4ec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latin typeface="Segoe UI"/>
                <a:cs typeface="Segoe UI"/>
              </a:rPr>
              <a:t>Facilitator notes</a:t>
            </a:r>
          </a:p>
          <a:p>
            <a:pPr marL="0" lvl="0" indent="0" algn="l" rtl="0">
              <a:lnSpc>
                <a:spcPct val="100000"/>
              </a:lnSpc>
              <a:spcBef>
                <a:spcPts val="0"/>
              </a:spcBef>
              <a:spcAft>
                <a:spcPts val="0"/>
              </a:spcAft>
              <a:buSzPts val="1400"/>
              <a:buNone/>
            </a:pPr>
            <a:endParaRPr lang="en-US" b="1"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r>
              <a:rPr lang="en-US" b="1" dirty="0">
                <a:latin typeface="Segoe UI" panose="020B0502040204020203" pitchFamily="34" charset="0"/>
                <a:cs typeface="Segoe UI" panose="020B0502040204020203" pitchFamily="34" charset="0"/>
              </a:rPr>
              <a:t>Briefly touch on this slide emphasizing that the Washington state Learning Standards are developed through collaborative, public processes informed by educators, administrators, community members, parents and guardians, and stakeholder groups across the state and nation.</a:t>
            </a:r>
          </a:p>
          <a:p>
            <a:pPr marL="0" lvl="0" indent="0" algn="l" rtl="0">
              <a:lnSpc>
                <a:spcPct val="100000"/>
              </a:lnSpc>
              <a:spcBef>
                <a:spcPts val="0"/>
              </a:spcBef>
              <a:spcAft>
                <a:spcPts val="0"/>
              </a:spcAft>
              <a:buSzPts val="1400"/>
              <a:buNone/>
            </a:pPr>
            <a:endParaRPr lang="en-US" b="1"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lang="en-US" b="1"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r>
              <a:rPr lang="en-US" sz="1150" dirty="0">
                <a:solidFill>
                  <a:srgbClr val="49473B"/>
                </a:solidFill>
                <a:highlight>
                  <a:srgbClr val="FFFFFF"/>
                </a:highlight>
                <a:latin typeface="Segoe UI" panose="020B0502040204020203" pitchFamily="34" charset="0"/>
                <a:ea typeface="Arial"/>
                <a:cs typeface="Segoe UI" panose="020B0502040204020203" pitchFamily="34" charset="0"/>
                <a:sym typeface="Arial"/>
              </a:rPr>
              <a:t>Below is additional background about Washington State Learning Standards and years of adoption, and additional resource that the facilitator can share as needed:</a:t>
            </a:r>
          </a:p>
          <a:p>
            <a:pPr marL="0" lvl="0" indent="0" algn="l" rtl="0">
              <a:lnSpc>
                <a:spcPct val="100000"/>
              </a:lnSpc>
              <a:spcBef>
                <a:spcPts val="0"/>
              </a:spcBef>
              <a:spcAft>
                <a:spcPts val="0"/>
              </a:spcAft>
              <a:buSzPts val="1400"/>
              <a:buNone/>
            </a:pPr>
            <a:endParaRPr lang="en-US" sz="1150" b="1" u="sng" dirty="0">
              <a:solidFill>
                <a:srgbClr val="49473B"/>
              </a:solidFill>
              <a:highlight>
                <a:srgbClr val="FFFFFF"/>
              </a:highlight>
              <a:latin typeface="Segoe UI" panose="020B0502040204020203" pitchFamily="34" charset="0"/>
              <a:cs typeface="Segoe UI" panose="020B0502040204020203" pitchFamily="34" charset="0"/>
              <a:sym typeface="Arial"/>
              <a:hlinkClick r:id="rId3"/>
            </a:endParaRPr>
          </a:p>
          <a:p>
            <a:pPr marL="0" lvl="0" indent="0" algn="l" rtl="0">
              <a:lnSpc>
                <a:spcPct val="100000"/>
              </a:lnSpc>
              <a:spcBef>
                <a:spcPts val="0"/>
              </a:spcBef>
              <a:spcAft>
                <a:spcPts val="0"/>
              </a:spcAft>
              <a:buSzPts val="1400"/>
              <a:buNone/>
            </a:pPr>
            <a:r>
              <a:rPr lang="en-US" b="1" u="sng" dirty="0">
                <a:solidFill>
                  <a:schemeClr val="hlink"/>
                </a:solidFill>
                <a:latin typeface="Segoe UI" panose="020B0502040204020203" pitchFamily="34" charset="0"/>
                <a:cs typeface="Segoe UI" panose="020B0502040204020203" pitchFamily="34" charset="0"/>
                <a:hlinkClick r:id="rId3"/>
              </a:rPr>
              <a:t>https://www.k12.wa.us/student-success/learning-standards-instructional-materials</a:t>
            </a:r>
            <a:endParaRPr lang="en-US" b="1"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lang="en-US" b="1"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r>
              <a:rPr lang="en-US" u="sng" dirty="0">
                <a:solidFill>
                  <a:schemeClr val="hlink"/>
                </a:solidFill>
                <a:highlight>
                  <a:srgbClr val="FFFFFF"/>
                </a:highlight>
                <a:latin typeface="Segoe UI" panose="020B0502040204020203" pitchFamily="34" charset="0"/>
                <a:ea typeface="Arial"/>
                <a:cs typeface="Segoe UI" panose="020B0502040204020203" pitchFamily="34" charset="0"/>
                <a:sym typeface="Arial"/>
                <a:hlinkClick r:id="rId4"/>
              </a:rPr>
              <a:t>http://www.achieve.org/</a:t>
            </a:r>
            <a:endParaRPr lang="en-US" dirty="0">
              <a:solidFill>
                <a:srgbClr val="646464"/>
              </a:solidFill>
              <a:highlight>
                <a:srgbClr val="FFFFFF"/>
              </a:highlight>
              <a:latin typeface="Segoe UI" panose="020B0502040204020203" pitchFamily="34" charset="0"/>
              <a:ea typeface="Arial"/>
              <a:cs typeface="Segoe UI" panose="020B0502040204020203" pitchFamily="34" charset="0"/>
              <a:sym typeface="Arial"/>
            </a:endParaRPr>
          </a:p>
          <a:p>
            <a:pPr marL="0" lvl="0" indent="0" algn="l" rtl="0">
              <a:lnSpc>
                <a:spcPct val="100000"/>
              </a:lnSpc>
              <a:spcBef>
                <a:spcPts val="0"/>
              </a:spcBef>
              <a:spcAft>
                <a:spcPts val="0"/>
              </a:spcAft>
              <a:buSzPts val="1400"/>
              <a:buNone/>
            </a:pPr>
            <a:r>
              <a:rPr lang="en-US" dirty="0">
                <a:solidFill>
                  <a:srgbClr val="646464"/>
                </a:solidFill>
                <a:highlight>
                  <a:srgbClr val="FFFFFF"/>
                </a:highlight>
                <a:latin typeface="Segoe UI" panose="020B0502040204020203" pitchFamily="34" charset="0"/>
                <a:ea typeface="Arial"/>
                <a:cs typeface="Segoe UI" panose="020B0502040204020203" pitchFamily="34" charset="0"/>
                <a:sym typeface="Arial"/>
              </a:rPr>
              <a:t>Aligned standards provide the foundation to improve curriculum, instruction and assessment and better prepare students for college and the workplace. They also communicate core learning goals to teachers, parents and students.</a:t>
            </a:r>
          </a:p>
          <a:p>
            <a:pPr marL="0" lvl="0" indent="0" algn="l" rtl="0">
              <a:lnSpc>
                <a:spcPct val="100000"/>
              </a:lnSpc>
              <a:spcBef>
                <a:spcPts val="0"/>
              </a:spcBef>
              <a:spcAft>
                <a:spcPts val="0"/>
              </a:spcAft>
              <a:buSzPts val="1400"/>
              <a:buNone/>
            </a:pPr>
            <a:endParaRPr lang="en-US" dirty="0">
              <a:solidFill>
                <a:srgbClr val="646464"/>
              </a:solidFill>
              <a:highlight>
                <a:srgbClr val="FFFFFF"/>
              </a:highlight>
              <a:latin typeface="Segoe UI" panose="020B0502040204020203" pitchFamily="34" charset="0"/>
              <a:ea typeface="Arial"/>
              <a:cs typeface="Segoe UI" panose="020B0502040204020203" pitchFamily="34" charset="0"/>
              <a:sym typeface="Arial"/>
            </a:endParaRPr>
          </a:p>
          <a:p>
            <a:pPr marL="0" lvl="0" indent="0" algn="l" rtl="0">
              <a:lnSpc>
                <a:spcPct val="100000"/>
              </a:lnSpc>
              <a:spcBef>
                <a:spcPts val="0"/>
              </a:spcBef>
              <a:spcAft>
                <a:spcPts val="0"/>
              </a:spcAft>
              <a:buSzPts val="1400"/>
              <a:buNone/>
            </a:pPr>
            <a:r>
              <a:rPr lang="en-US" u="sng" dirty="0">
                <a:solidFill>
                  <a:schemeClr val="hlink"/>
                </a:solidFill>
                <a:highlight>
                  <a:srgbClr val="FFFFFF"/>
                </a:highlight>
                <a:latin typeface="Segoe UI" panose="020B0502040204020203" pitchFamily="34" charset="0"/>
                <a:ea typeface="Arial"/>
                <a:cs typeface="Segoe UI" panose="020B0502040204020203" pitchFamily="34" charset="0"/>
                <a:sym typeface="Arial"/>
                <a:hlinkClick r:id="rId5"/>
              </a:rPr>
              <a:t>http://achievethecore.org/</a:t>
            </a:r>
            <a:endParaRPr lang="en-US" dirty="0">
              <a:solidFill>
                <a:srgbClr val="646464"/>
              </a:solidFill>
              <a:highlight>
                <a:srgbClr val="FFFFFF"/>
              </a:highlight>
              <a:latin typeface="Segoe UI" panose="020B0502040204020203" pitchFamily="34" charset="0"/>
              <a:ea typeface="Arial"/>
              <a:cs typeface="Segoe UI" panose="020B0502040204020203" pitchFamily="34" charset="0"/>
              <a:sym typeface="Arial"/>
            </a:endParaRPr>
          </a:p>
          <a:p>
            <a:pPr marL="0" lvl="0" indent="0" algn="l" rtl="0">
              <a:lnSpc>
                <a:spcPct val="131250"/>
              </a:lnSpc>
              <a:spcBef>
                <a:spcPts val="0"/>
              </a:spcBef>
              <a:spcAft>
                <a:spcPts val="0"/>
              </a:spcAft>
              <a:buClr>
                <a:schemeClr val="dk1"/>
              </a:buClr>
              <a:buSzPts val="1100"/>
              <a:buFont typeface="Arial"/>
              <a:buNone/>
            </a:pPr>
            <a:r>
              <a:rPr lang="en-US" dirty="0">
                <a:solidFill>
                  <a:srgbClr val="50524F"/>
                </a:solidFill>
                <a:highlight>
                  <a:srgbClr val="F8F8F8"/>
                </a:highlight>
                <a:latin typeface="Segoe UI" panose="020B0502040204020203" pitchFamily="34" charset="0"/>
                <a:ea typeface="Quattrocento Sans"/>
                <a:cs typeface="Segoe UI" panose="020B0502040204020203" pitchFamily="34" charset="0"/>
                <a:sym typeface="Quattrocento Sans"/>
              </a:rPr>
              <a:t>The Shifts - How are college- and career-ready standards, including the Common Core, different from other academic standards? The Shifts provide a frame that describes how these standards raise expectations across multiple areas of students’ educational experience including instructional materials, classroom practice, and assessment. The Shifts illustrate how college- and career-ready standards contribute to transformative changes in the classroom that will better prepare students for opportunities after high school.</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735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
                <a:schemeClr val="dk1"/>
              </a:buClr>
              <a:buSzPts val="1100"/>
            </a:pPr>
            <a:r>
              <a:rPr lang="en-US" b="1" dirty="0">
                <a:latin typeface="Segoe UI"/>
                <a:ea typeface="Quattrocento Sans"/>
                <a:cs typeface="Segoe UI"/>
                <a:sym typeface="Quattrocento Sans"/>
              </a:rPr>
              <a:t>Facilitator notes</a:t>
            </a:r>
            <a:endParaRPr lang="en-US" dirty="0">
              <a:latin typeface="Segoe UI"/>
              <a:ea typeface="Quattrocento Sans"/>
              <a:cs typeface="Segoe UI"/>
            </a:endParaRPr>
          </a:p>
          <a:p>
            <a:pPr marL="0" lvl="0" indent="0" algn="l">
              <a:lnSpc>
                <a:spcPct val="100000"/>
              </a:lnSpc>
              <a:spcBef>
                <a:spcPts val="0"/>
              </a:spcBef>
              <a:spcAft>
                <a:spcPts val="0"/>
              </a:spcAft>
              <a:buSzPts val="1100"/>
              <a:buFont typeface="Arial"/>
              <a:buNone/>
            </a:pPr>
            <a:r>
              <a:rPr lang="en-US" dirty="0">
                <a:latin typeface="Segoe UI"/>
                <a:ea typeface="Quattrocento Sans"/>
                <a:cs typeface="Segoe UI"/>
                <a:sym typeface="Quattrocento Sans"/>
              </a:rPr>
              <a:t>This information on Essential Standard is found on page 1 of SSG Rubric.</a:t>
            </a:r>
            <a:endParaRPr lang="en-US" dirty="0">
              <a:latin typeface="Segoe UI"/>
              <a:ea typeface="Quattrocento Sans"/>
              <a:cs typeface="Segoe UI"/>
            </a:endParaRPr>
          </a:p>
          <a:p>
            <a:pPr marL="0" indent="0"/>
            <a:endParaRPr lang="en-US" dirty="0">
              <a:latin typeface="Segoe UI"/>
              <a:ea typeface="Quattrocento Sans"/>
              <a:cs typeface="Segoe UI"/>
              <a:sym typeface="Quattrocento Sans"/>
            </a:endParaRPr>
          </a:p>
          <a:p>
            <a:pPr marL="0" lvl="0" indent="0" algn="l">
              <a:lnSpc>
                <a:spcPct val="100000"/>
              </a:lnSpc>
              <a:spcBef>
                <a:spcPts val="0"/>
              </a:spcBef>
              <a:spcAft>
                <a:spcPts val="0"/>
              </a:spcAft>
              <a:buSzPts val="1400"/>
              <a:buNone/>
            </a:pPr>
            <a:r>
              <a:rPr lang="en-US" dirty="0">
                <a:latin typeface="Segoe UI"/>
                <a:ea typeface="Quattrocento Sans"/>
                <a:cs typeface="Segoe UI"/>
                <a:sym typeface="Quattrocento Sans"/>
              </a:rPr>
              <a:t>Turn &amp; Talk or Table discussion</a:t>
            </a:r>
            <a:endParaRPr lang="en-US" dirty="0">
              <a:latin typeface="Segoe UI"/>
              <a:ea typeface="Quattrocento Sans"/>
              <a:cs typeface="Segoe UI"/>
            </a:endParaRPr>
          </a:p>
          <a:p>
            <a:pPr indent="-317500">
              <a:buFont typeface="Quattrocento Sans"/>
              <a:buAutoNum type="arabicPeriod"/>
            </a:pPr>
            <a:r>
              <a:rPr lang="en-US" dirty="0">
                <a:latin typeface="Segoe UI"/>
                <a:ea typeface="Quattrocento Sans"/>
                <a:cs typeface="Segoe UI"/>
                <a:sym typeface="Quattrocento Sans"/>
              </a:rPr>
              <a:t>When you think of essential standards and you read the bullets, what connections can you make?  </a:t>
            </a:r>
            <a:endParaRPr dirty="0">
              <a:latin typeface="Segoe UI" panose="020B0502040204020203" pitchFamily="34" charset="0"/>
              <a:ea typeface="Quattrocento Sans"/>
              <a:cs typeface="Segoe UI" panose="020B0502040204020203" pitchFamily="34" charset="0"/>
              <a:sym typeface="Quattrocento Sans"/>
            </a:endParaRPr>
          </a:p>
          <a:p>
            <a:pPr marL="457200" lvl="0" indent="-317500" algn="l" rtl="0">
              <a:lnSpc>
                <a:spcPct val="100000"/>
              </a:lnSpc>
              <a:spcBef>
                <a:spcPts val="0"/>
              </a:spcBef>
              <a:spcAft>
                <a:spcPts val="0"/>
              </a:spcAft>
              <a:buSzPts val="1400"/>
              <a:buFont typeface="Quattrocento Sans"/>
              <a:buAutoNum type="arabicPeriod"/>
            </a:pPr>
            <a:r>
              <a:rPr lang="en-US" dirty="0">
                <a:latin typeface="Segoe UI" panose="020B0502040204020203" pitchFamily="34" charset="0"/>
                <a:ea typeface="Quattrocento Sans"/>
                <a:cs typeface="Segoe UI" panose="020B0502040204020203" pitchFamily="34" charset="0"/>
                <a:sym typeface="Quattrocento Sans"/>
              </a:rPr>
              <a:t>How do you determine what a significant learning is and whether it advances students’ complex thinking? </a:t>
            </a:r>
            <a:endParaRPr dirty="0">
              <a:latin typeface="Segoe UI" panose="020B0502040204020203" pitchFamily="34" charset="0"/>
              <a:ea typeface="Quattrocento Sans"/>
              <a:cs typeface="Segoe UI" panose="020B0502040204020203" pitchFamily="34" charset="0"/>
              <a:sym typeface="Quattrocento Sans"/>
            </a:endParaRPr>
          </a:p>
          <a:p>
            <a:pPr indent="-317500">
              <a:buFont typeface="Quattrocento Sans"/>
              <a:buAutoNum type="arabicPeriod"/>
            </a:pPr>
            <a:r>
              <a:rPr lang="en-US" dirty="0">
                <a:latin typeface="Segoe UI"/>
                <a:ea typeface="Quattrocento Sans"/>
                <a:cs typeface="Segoe UI"/>
                <a:sym typeface="Quattrocento Sans"/>
              </a:rPr>
              <a:t>What supportive standards, if any, do you incorporate in your practice? </a:t>
            </a:r>
            <a:endParaRPr lang="en-US" dirty="0">
              <a:latin typeface="Segoe UI"/>
              <a:ea typeface="Quattrocento Sans"/>
              <a:cs typeface="Segoe UI"/>
            </a:endParaRPr>
          </a:p>
          <a:p>
            <a:pPr indent="-317500">
              <a:buAutoNum type="arabicPeriod"/>
            </a:pPr>
            <a:endParaRPr lang="en-US" dirty="0">
              <a:latin typeface="Segoe UI"/>
              <a:ea typeface="Quattrocento Sans"/>
              <a:cs typeface="Segoe UI"/>
              <a:sym typeface="Quattrocento Sans"/>
            </a:endParaRPr>
          </a:p>
          <a:p>
            <a:pPr marL="139700" indent="0"/>
            <a:r>
              <a:rPr lang="en-US" b="1" dirty="0">
                <a:latin typeface="Segoe UI"/>
                <a:ea typeface="Quattrocento Sans"/>
                <a:cs typeface="Segoe UI"/>
                <a:sym typeface="Quattrocento Sans"/>
              </a:rPr>
              <a:t>Optional Extension Activity: Standards Sort</a:t>
            </a:r>
            <a:endParaRPr lang="en-US" b="1" dirty="0">
              <a:latin typeface="Segoe UI"/>
              <a:ea typeface="Quattrocento Sans"/>
              <a:cs typeface="Segoe UI"/>
            </a:endParaRPr>
          </a:p>
          <a:p>
            <a:pPr marL="139700" indent="0"/>
            <a:r>
              <a:rPr lang="en-US" dirty="0">
                <a:latin typeface="Segoe UI"/>
                <a:ea typeface="Quattrocento Sans"/>
                <a:cs typeface="Segoe UI"/>
                <a:sym typeface="Quattrocento Sans"/>
              </a:rPr>
              <a:t>Provide examples of standards that lead to complex thinking and not complex thinking and ask participants to identify which they feel would fit the criteria for an essential standard</a:t>
            </a:r>
            <a:endParaRPr dirty="0">
              <a:latin typeface="Segoe UI"/>
              <a:ea typeface="Quattrocento Sans"/>
              <a:cs typeface="Segoe UI"/>
            </a:endParaRPr>
          </a:p>
          <a:p>
            <a:pPr marL="0" lvl="0" indent="0" algn="l" rtl="0">
              <a:lnSpc>
                <a:spcPct val="100000"/>
              </a:lnSpc>
              <a:spcBef>
                <a:spcPts val="0"/>
              </a:spcBef>
              <a:spcAft>
                <a:spcPts val="0"/>
              </a:spcAft>
              <a:buNone/>
            </a:pP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None/>
            </a:pPr>
            <a:endParaRPr b="1" dirty="0">
              <a:solidFill>
                <a:srgbClr val="FF0000"/>
              </a:solidFill>
              <a:latin typeface="Segoe UI" panose="020B0502040204020203" pitchFamily="34" charset="0"/>
              <a:ea typeface="Quattrocento Sans"/>
              <a:cs typeface="Segoe UI" panose="020B0502040204020203" pitchFamily="34" charset="0"/>
              <a:sym typeface="Quattrocento Sans"/>
            </a:endParaRPr>
          </a:p>
        </p:txBody>
      </p:sp>
      <p:sp>
        <p:nvSpPr>
          <p:cNvPr id="286" name="Google Shape;28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b="1" dirty="0">
                <a:latin typeface="Segoe UI"/>
                <a:cs typeface="Segoe UI"/>
              </a:rPr>
              <a:t>Facilitator notes </a:t>
            </a:r>
            <a:endParaRPr lang="en-US" b="1" dirty="0">
              <a:latin typeface="Segoe UI" panose="020B0502040204020203" pitchFamily="34" charset="0"/>
              <a:cs typeface="Segoe UI" panose="020B0502040204020203" pitchFamily="34" charset="0"/>
            </a:endParaRPr>
          </a:p>
          <a:p>
            <a:pPr marL="0" indent="0"/>
            <a:r>
              <a:rPr lang="en-US" dirty="0">
                <a:latin typeface="Segoe UI"/>
                <a:cs typeface="Segoe UI"/>
              </a:rPr>
              <a:t>This slide is an opportunity to explore "Other Learning Supportive Standards". Choices about including it should be made based on the context of the educators who are participating in the professional learning and additional background may need to be provided on the idea of learning supportive standards. </a:t>
            </a:r>
            <a:endParaRPr lang="en-US" dirty="0">
              <a:latin typeface="Segoe UI" panose="020B0502040204020203" pitchFamily="34" charset="0"/>
              <a:cs typeface="Segoe UI" panose="020B0502040204020203" pitchFamily="34" charset="0"/>
            </a:endParaRPr>
          </a:p>
          <a:p>
            <a:pPr marL="0" indent="0"/>
            <a:endParaRPr lang="en-US" dirty="0">
              <a:latin typeface="Segoe UI"/>
              <a:cs typeface="Segoe UI"/>
            </a:endParaRPr>
          </a:p>
          <a:p>
            <a:pPr marL="0" indent="0"/>
            <a:r>
              <a:rPr lang="en-US" dirty="0">
                <a:latin typeface="Segoe UI"/>
                <a:cs typeface="Segoe UI"/>
              </a:rPr>
              <a:t>Provide for individual reflection and then ask participants to engage in a "Turn &amp; Talk" (8 minutes)</a:t>
            </a:r>
            <a:endParaRPr dirty="0">
              <a:latin typeface="Segoe UI"/>
              <a:cs typeface="Segoe UI"/>
            </a:endParaRP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indent="0">
              <a:defRPr/>
            </a:pPr>
            <a:r>
              <a:rPr lang="en-US" b="1" dirty="0">
                <a:latin typeface="Segoe UI"/>
                <a:cs typeface="Segoe UI"/>
              </a:rPr>
              <a:t>Optional activity</a:t>
            </a:r>
            <a:endParaRPr lang="en-US" dirty="0">
              <a:latin typeface="Segoe UI"/>
              <a:cs typeface="Segoe UI"/>
            </a:endParaRPr>
          </a:p>
          <a:p>
            <a:pPr marL="0" indent="0">
              <a:defRPr/>
            </a:pPr>
            <a:endParaRPr lang="en-US" dirty="0">
              <a:latin typeface="Segoe UI"/>
              <a:cs typeface="Segoe UI"/>
            </a:endParaRPr>
          </a:p>
          <a:p>
            <a:pPr marL="0" indent="0">
              <a:defRPr/>
            </a:pPr>
            <a:r>
              <a:rPr lang="en-US" dirty="0">
                <a:latin typeface="Segoe UI"/>
                <a:cs typeface="Segoe UI"/>
              </a:rPr>
              <a:t>Read one of the vignettes and identify where they see a “essential standard” at play and also a supportive standard? (15-20 minutes)</a:t>
            </a:r>
            <a:endParaRPr lang="en-US" dirty="0"/>
          </a:p>
          <a:p>
            <a:pPr marL="0" indent="0"/>
            <a:r>
              <a:rPr lang="en-US" dirty="0">
                <a:latin typeface="Segoe UI"/>
                <a:cs typeface="Segoe UI"/>
              </a:rPr>
              <a:t>Vignettes are available at: https://www.k12.wa.us/sites/default/files/public/tpep/studentgrowth/Student%20Growth%20-%20Vignettes_2122.pdf </a:t>
            </a:r>
            <a:endParaRPr lang="en-US"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lang="en-US" dirty="0">
              <a:latin typeface="Segoe UI" panose="020B0502040204020203" pitchFamily="34" charset="0"/>
              <a:cs typeface="Segoe UI" panose="020B0502040204020203" pitchFamily="34" charset="0"/>
            </a:endParaRPr>
          </a:p>
        </p:txBody>
      </p:sp>
      <p:sp>
        <p:nvSpPr>
          <p:cNvPr id="294" name="Google Shape;294;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115000"/>
              </a:lnSpc>
              <a:spcBef>
                <a:spcPts val="900"/>
              </a:spcBef>
            </a:pPr>
            <a:r>
              <a:rPr lang="en-US" b="1"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rPr>
              <a:t>Facilitator notes</a:t>
            </a:r>
            <a:endParaRPr lang="en-US" dirty="0">
              <a:solidFill>
                <a:srgbClr val="202124"/>
              </a:solidFill>
              <a:highlight>
                <a:srgbClr val="FFFFFF"/>
              </a:highlight>
              <a:latin typeface="Segoe UI" panose="020B0502040204020203" pitchFamily="34" charset="0"/>
              <a:ea typeface="Quattrocento Sans"/>
              <a:cs typeface="Segoe UI" panose="020B0502040204020203" pitchFamily="34" charset="0"/>
            </a:endParaRPr>
          </a:p>
          <a:p>
            <a:pPr marL="0" indent="0">
              <a:lnSpc>
                <a:spcPct val="114999"/>
              </a:lnSpc>
              <a:spcBef>
                <a:spcPts val="900"/>
              </a:spcBef>
            </a:pPr>
            <a:r>
              <a:rPr lang="en-US"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rPr>
              <a:t>There are several terms about standards that are used in our state.  The definitions for them are listed below.  The revised student growth goal adds “essential standards” to that list.  It is important to understand the relationship of these words as they fit into your educational community.  </a:t>
            </a:r>
            <a:r>
              <a:rPr lang="en-US" i="1"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rPr>
              <a:t>Essential standards have a layer of equity and culture that perhaps the other terms do not.  </a:t>
            </a:r>
            <a:r>
              <a:rPr lang="en-US"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rPr>
              <a:t>Each presenter of this module will need to make the connection of these terms to their own district.  </a:t>
            </a:r>
            <a:endParaRPr lang="en-US" dirty="0">
              <a:solidFill>
                <a:srgbClr val="202124"/>
              </a:solidFill>
              <a:highlight>
                <a:srgbClr val="FFFFFF"/>
              </a:highlight>
              <a:latin typeface="Segoe UI" panose="020B0502040204020203" pitchFamily="34" charset="0"/>
              <a:ea typeface="Quattrocento Sans"/>
              <a:cs typeface="Segoe UI" panose="020B0502040204020203" pitchFamily="34" charset="0"/>
            </a:endParaRPr>
          </a:p>
          <a:p>
            <a:pPr marL="0" lvl="0" indent="0" algn="l" rtl="0">
              <a:lnSpc>
                <a:spcPct val="90000"/>
              </a:lnSpc>
              <a:spcBef>
                <a:spcPts val="1000"/>
              </a:spcBef>
              <a:spcAft>
                <a:spcPts val="0"/>
              </a:spcAft>
              <a:buClr>
                <a:schemeClr val="dk1"/>
              </a:buClr>
              <a:buSzPts val="1100"/>
              <a:buFont typeface="Arial"/>
              <a:buNone/>
            </a:pPr>
            <a:endParaRPr lang="en-US" dirty="0">
              <a:solidFill>
                <a:srgbClr val="2C2E35"/>
              </a:solidFill>
              <a:highlight>
                <a:schemeClr val="lt1"/>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90000"/>
              </a:lnSpc>
              <a:spcBef>
                <a:spcPts val="1000"/>
              </a:spcBef>
              <a:spcAft>
                <a:spcPts val="0"/>
              </a:spcAft>
              <a:buClr>
                <a:schemeClr val="dk1"/>
              </a:buClr>
              <a:buSzPts val="1100"/>
              <a:buFont typeface="Arial"/>
              <a:buNone/>
            </a:pPr>
            <a:r>
              <a:rPr lang="en-US" dirty="0">
                <a:solidFill>
                  <a:srgbClr val="2C2E35"/>
                </a:solidFill>
                <a:highlight>
                  <a:schemeClr val="lt1"/>
                </a:highlight>
                <a:latin typeface="Segoe UI" panose="020B0502040204020203" pitchFamily="34" charset="0"/>
                <a:ea typeface="Quattrocento Sans"/>
                <a:cs typeface="Segoe UI" panose="020B0502040204020203" pitchFamily="34" charset="0"/>
                <a:sym typeface="Quattrocento Sans"/>
              </a:rPr>
              <a:t>A possible next steep for continued learning around the notion of standards could be delving into work around learning progression, teacher clarity, and other district-level initiatives related to the district’s work on standards. </a:t>
            </a:r>
            <a:endParaRPr dirty="0">
              <a:solidFill>
                <a:srgbClr val="2C2E35"/>
              </a:solidFill>
              <a:highlight>
                <a:schemeClr val="lt1"/>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900"/>
              </a:spcBef>
              <a:spcAft>
                <a:spcPts val="0"/>
              </a:spcAft>
              <a:buSzPts val="1400"/>
              <a:buNone/>
            </a:pPr>
            <a:endParaRPr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900"/>
              </a:spcBef>
              <a:spcAft>
                <a:spcPts val="0"/>
              </a:spcAft>
              <a:buSzPts val="1400"/>
              <a:buNone/>
            </a:pPr>
            <a:r>
              <a:rPr lang="en-US"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rPr>
              <a:t>All of these terms - </a:t>
            </a:r>
            <a:endParaRPr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900"/>
              </a:spcBef>
              <a:spcAft>
                <a:spcPts val="0"/>
              </a:spcAft>
              <a:buClr>
                <a:schemeClr val="dk1"/>
              </a:buClr>
              <a:buSzPts val="1100"/>
              <a:buFont typeface="Arial"/>
              <a:buNone/>
            </a:pPr>
            <a:r>
              <a:rPr lang="en-US" b="1"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rPr>
              <a:t>Prioritized Standards are those that have been identified as most essential to a particular grade level, content area, or course</a:t>
            </a:r>
            <a:r>
              <a:rPr lang="en-US" dirty="0">
                <a:solidFill>
                  <a:srgbClr val="202124"/>
                </a:solidFill>
                <a:highlight>
                  <a:srgbClr val="FFFFFF"/>
                </a:highlight>
                <a:latin typeface="Segoe UI" panose="020B0502040204020203" pitchFamily="34" charset="0"/>
                <a:ea typeface="Quattrocento Sans"/>
                <a:cs typeface="Segoe UI" panose="020B0502040204020203" pitchFamily="34" charset="0"/>
                <a:sym typeface="Quattrocento Sans"/>
              </a:rPr>
              <a:t>. Although it is still important to teach standards that are not deemed prioritized, teachers devote significant time and resources to ensuring that prioritized standards are mastered.</a:t>
            </a:r>
            <a:endParaRPr dirty="0">
              <a:solidFill>
                <a:srgbClr val="202124"/>
              </a:solidFill>
              <a:highlight>
                <a:schemeClr val="lt1"/>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900"/>
              </a:spcBef>
              <a:spcAft>
                <a:spcPts val="0"/>
              </a:spcAft>
              <a:buClr>
                <a:schemeClr val="dk1"/>
              </a:buClr>
              <a:buSzPts val="1100"/>
              <a:buFont typeface="Arial"/>
              <a:buNone/>
            </a:pPr>
            <a:r>
              <a:rPr lang="en-US" b="1" dirty="0">
                <a:solidFill>
                  <a:srgbClr val="202124"/>
                </a:solidFill>
                <a:highlight>
                  <a:schemeClr val="lt1"/>
                </a:highlight>
                <a:latin typeface="Segoe UI" panose="020B0502040204020203" pitchFamily="34" charset="0"/>
                <a:ea typeface="Quattrocento Sans"/>
                <a:cs typeface="Segoe UI" panose="020B0502040204020203" pitchFamily="34" charset="0"/>
                <a:sym typeface="Quattrocento Sans"/>
              </a:rPr>
              <a:t>Priority Standards are “a carefully selected subset of the total list of the grade-specific and course-specific standards within each content area that students must know</a:t>
            </a:r>
            <a:r>
              <a:rPr lang="en-US" dirty="0">
                <a:solidFill>
                  <a:srgbClr val="202124"/>
                </a:solidFill>
                <a:highlight>
                  <a:schemeClr val="lt1"/>
                </a:highlight>
                <a:latin typeface="Segoe UI" panose="020B0502040204020203" pitchFamily="34" charset="0"/>
                <a:ea typeface="Quattrocento Sans"/>
                <a:cs typeface="Segoe UI" panose="020B0502040204020203" pitchFamily="34" charset="0"/>
                <a:sym typeface="Quattrocento Sans"/>
              </a:rPr>
              <a:t> and be able to do by the end of each school year in order to be prepared for the standards at the next grade level or course.</a:t>
            </a:r>
            <a:endParaRPr dirty="0">
              <a:solidFill>
                <a:srgbClr val="202124"/>
              </a:solidFill>
              <a:highlight>
                <a:schemeClr val="lt1"/>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90000"/>
              </a:lnSpc>
              <a:spcBef>
                <a:spcPts val="1000"/>
              </a:spcBef>
              <a:spcAft>
                <a:spcPts val="0"/>
              </a:spcAft>
              <a:buClr>
                <a:schemeClr val="dk1"/>
              </a:buClr>
              <a:buSzPts val="1100"/>
              <a:buFont typeface="Arial"/>
              <a:buNone/>
            </a:pPr>
            <a:r>
              <a:rPr lang="en-US" b="1" dirty="0">
                <a:solidFill>
                  <a:srgbClr val="202124"/>
                </a:solidFill>
                <a:highlight>
                  <a:srgbClr val="FFFFFF"/>
                </a:highlight>
                <a:latin typeface="Segoe UI" panose="020B0502040204020203" pitchFamily="34" charset="0"/>
                <a:ea typeface="Roboto"/>
                <a:cs typeface="Segoe UI" panose="020B0502040204020203" pitchFamily="34" charset="0"/>
                <a:sym typeface="Roboto"/>
              </a:rPr>
              <a:t>Essential Standards Defined</a:t>
            </a:r>
            <a:r>
              <a:rPr lang="en-US" dirty="0">
                <a:solidFill>
                  <a:srgbClr val="202124"/>
                </a:solidFill>
                <a:highlight>
                  <a:srgbClr val="FFFFFF"/>
                </a:highlight>
                <a:latin typeface="Segoe UI" panose="020B0502040204020203" pitchFamily="34" charset="0"/>
                <a:ea typeface="Roboto"/>
                <a:cs typeface="Segoe UI" panose="020B0502040204020203" pitchFamily="34" charset="0"/>
                <a:sym typeface="Roboto"/>
              </a:rPr>
              <a:t>. </a:t>
            </a:r>
            <a:r>
              <a:rPr lang="en-US" b="1" dirty="0">
                <a:solidFill>
                  <a:srgbClr val="202124"/>
                </a:solidFill>
                <a:highlight>
                  <a:srgbClr val="FFFFFF"/>
                </a:highlight>
                <a:latin typeface="Segoe UI" panose="020B0502040204020203" pitchFamily="34" charset="0"/>
                <a:ea typeface="Roboto"/>
                <a:cs typeface="Segoe UI" panose="020B0502040204020203" pitchFamily="34" charset="0"/>
                <a:sym typeface="Roboto"/>
              </a:rPr>
              <a:t>Standards that you are guaranteeing ALL students will know and be able to do at the end of the year</a:t>
            </a:r>
            <a:r>
              <a:rPr lang="en-US" dirty="0">
                <a:solidFill>
                  <a:srgbClr val="202124"/>
                </a:solidFill>
                <a:highlight>
                  <a:srgbClr val="FFFFFF"/>
                </a:highlight>
                <a:latin typeface="Segoe UI" panose="020B0502040204020203" pitchFamily="34" charset="0"/>
                <a:ea typeface="Roboto"/>
                <a:cs typeface="Segoe UI" panose="020B0502040204020203" pitchFamily="34" charset="0"/>
                <a:sym typeface="Roboto"/>
              </a:rPr>
              <a:t>. These are the standards you will write your common formative assessments around. (Ainsworth, Rigorous Curriculum Design, 2010) Page 9.</a:t>
            </a:r>
            <a:endParaRPr dirty="0">
              <a:solidFill>
                <a:srgbClr val="40403D"/>
              </a:solidFill>
              <a:latin typeface="Segoe UI" panose="020B0502040204020203" pitchFamily="34" charset="0"/>
              <a:ea typeface="Quattrocento Sans"/>
              <a:cs typeface="Segoe UI" panose="020B0502040204020203" pitchFamily="34" charset="0"/>
              <a:sym typeface="Quattrocento Sans"/>
            </a:endParaRPr>
          </a:p>
          <a:p>
            <a:pPr marL="0" lvl="0" indent="0" algn="l" rtl="0">
              <a:lnSpc>
                <a:spcPct val="90000"/>
              </a:lnSpc>
              <a:spcBef>
                <a:spcPts val="1000"/>
              </a:spcBef>
              <a:spcAft>
                <a:spcPts val="0"/>
              </a:spcAft>
              <a:buSzPts val="1400"/>
              <a:buNone/>
            </a:pPr>
            <a:r>
              <a:rPr lang="en-US" b="1" dirty="0">
                <a:solidFill>
                  <a:srgbClr val="40403D"/>
                </a:solidFill>
                <a:latin typeface="Segoe UI" panose="020B0502040204020203" pitchFamily="34" charset="0"/>
                <a:ea typeface="Quattrocento Sans"/>
                <a:cs typeface="Segoe UI" panose="020B0502040204020203" pitchFamily="34" charset="0"/>
                <a:sym typeface="Quattrocento Sans"/>
              </a:rPr>
              <a:t>Essential, priority, power- used synonymously (DuFour, Ainsworth)</a:t>
            </a:r>
            <a:endParaRPr b="1" dirty="0">
              <a:solidFill>
                <a:srgbClr val="40403D"/>
              </a:solidFill>
              <a:latin typeface="Segoe UI" panose="020B0502040204020203" pitchFamily="34" charset="0"/>
              <a:ea typeface="Quattrocento Sans"/>
              <a:cs typeface="Segoe UI" panose="020B0502040204020203" pitchFamily="34" charset="0"/>
              <a:sym typeface="Quattrocento Sans"/>
            </a:endParaRPr>
          </a:p>
          <a:p>
            <a:pPr marL="0" lvl="0" indent="0" algn="l" rtl="0">
              <a:lnSpc>
                <a:spcPct val="90000"/>
              </a:lnSpc>
              <a:spcBef>
                <a:spcPts val="1000"/>
              </a:spcBef>
              <a:spcAft>
                <a:spcPts val="0"/>
              </a:spcAft>
              <a:buClr>
                <a:schemeClr val="dk1"/>
              </a:buClr>
              <a:buSzPts val="1100"/>
              <a:buFont typeface="Arial"/>
              <a:buNone/>
            </a:pPr>
            <a:endParaRPr lang="en-US" dirty="0">
              <a:highlight>
                <a:schemeClr val="lt1"/>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90000"/>
              </a:lnSpc>
              <a:spcBef>
                <a:spcPts val="1000"/>
              </a:spcBef>
              <a:spcAft>
                <a:spcPts val="0"/>
              </a:spcAft>
              <a:buClr>
                <a:schemeClr val="dk1"/>
              </a:buClr>
              <a:buSzPts val="1100"/>
              <a:buFont typeface="Arial"/>
              <a:buNone/>
            </a:pPr>
            <a:r>
              <a:rPr lang="en-US" dirty="0">
                <a:highlight>
                  <a:schemeClr val="lt1"/>
                </a:highlight>
                <a:latin typeface="Segoe UI" panose="020B0502040204020203" pitchFamily="34" charset="0"/>
                <a:ea typeface="Quattrocento Sans"/>
                <a:cs typeface="Segoe UI" panose="020B0502040204020203" pitchFamily="34" charset="0"/>
                <a:sym typeface="Quattrocento Sans"/>
              </a:rPr>
              <a:t>**If further work in your setting is needed to unpack standards and develop teacher clarity around standards, this additional resource is available.  Washington State Learning Standards:  Unpacking standards, learning progressions and teacher clarity https://docs.google.com/presentation/d/1pWYFSBbZBFp425hp5N8KWFFswpodYjg1PL7a4oMjzLU/edit#slide=id.g1199d24aa42_1_0</a:t>
            </a:r>
          </a:p>
        </p:txBody>
      </p:sp>
      <p:sp>
        <p:nvSpPr>
          <p:cNvPr id="302" name="Google Shape;302;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 name="Google Shape;16;p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70"/>
        <p:cNvGrpSpPr/>
        <p:nvPr/>
      </p:nvGrpSpPr>
      <p:grpSpPr>
        <a:xfrm>
          <a:off x="0" y="0"/>
          <a:ext cx="0" cy="0"/>
          <a:chOff x="0" y="0"/>
          <a:chExt cx="0" cy="0"/>
        </a:xfrm>
      </p:grpSpPr>
      <p:sp>
        <p:nvSpPr>
          <p:cNvPr id="71" name="Google Shape;71;p1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3" name="Google Shape;73;p1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5" name="Google Shape;75;p11"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76"/>
        <p:cNvGrpSpPr/>
        <p:nvPr/>
      </p:nvGrpSpPr>
      <p:grpSpPr>
        <a:xfrm>
          <a:off x="0" y="0"/>
          <a:ext cx="0" cy="0"/>
          <a:chOff x="0" y="0"/>
          <a:chExt cx="0" cy="0"/>
        </a:xfrm>
      </p:grpSpPr>
      <p:sp>
        <p:nvSpPr>
          <p:cNvPr id="77" name="Google Shape;77;p1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9" name="Google Shape;79;p1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1" name="Google Shape;81;p12"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82"/>
        <p:cNvGrpSpPr/>
        <p:nvPr/>
      </p:nvGrpSpPr>
      <p:grpSpPr>
        <a:xfrm>
          <a:off x="0" y="0"/>
          <a:ext cx="0" cy="0"/>
          <a:chOff x="0" y="0"/>
          <a:chExt cx="0" cy="0"/>
        </a:xfrm>
      </p:grpSpPr>
      <p:sp>
        <p:nvSpPr>
          <p:cNvPr id="83" name="Google Shape;83;p1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5" name="Google Shape;85;p1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1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7" name="Google Shape;87;p13"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88"/>
        <p:cNvGrpSpPr/>
        <p:nvPr/>
      </p:nvGrpSpPr>
      <p:grpSpPr>
        <a:xfrm>
          <a:off x="0" y="0"/>
          <a:ext cx="0" cy="0"/>
          <a:chOff x="0" y="0"/>
          <a:chExt cx="0" cy="0"/>
        </a:xfrm>
      </p:grpSpPr>
      <p:sp>
        <p:nvSpPr>
          <p:cNvPr id="89" name="Google Shape;89;p1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1" name="Google Shape;91;p1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3" name="Google Shape;93;p14"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94"/>
        <p:cNvGrpSpPr/>
        <p:nvPr/>
      </p:nvGrpSpPr>
      <p:grpSpPr>
        <a:xfrm>
          <a:off x="0" y="0"/>
          <a:ext cx="0" cy="0"/>
          <a:chOff x="0" y="0"/>
          <a:chExt cx="0" cy="0"/>
        </a:xfrm>
      </p:grpSpPr>
      <p:sp>
        <p:nvSpPr>
          <p:cNvPr id="95" name="Google Shape;95;p1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1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7" name="Google Shape;97;p1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1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9" name="Google Shape;99;p15"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100"/>
        <p:cNvGrpSpPr/>
        <p:nvPr/>
      </p:nvGrpSpPr>
      <p:grpSpPr>
        <a:xfrm>
          <a:off x="0" y="0"/>
          <a:ext cx="0" cy="0"/>
          <a:chOff x="0" y="0"/>
          <a:chExt cx="0" cy="0"/>
        </a:xfrm>
      </p:grpSpPr>
      <p:sp>
        <p:nvSpPr>
          <p:cNvPr id="101" name="Google Shape;101;p1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2" name="Google Shape;102;p1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3" name="Google Shape;103;p1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1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5" name="Google Shape;105;p16"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106"/>
        <p:cNvGrpSpPr/>
        <p:nvPr/>
      </p:nvGrpSpPr>
      <p:grpSpPr>
        <a:xfrm>
          <a:off x="0" y="0"/>
          <a:ext cx="0" cy="0"/>
          <a:chOff x="0" y="0"/>
          <a:chExt cx="0" cy="0"/>
        </a:xfrm>
      </p:grpSpPr>
      <p:sp>
        <p:nvSpPr>
          <p:cNvPr id="107" name="Google Shape;107;p1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1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9" name="Google Shape;109;p1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17"/>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17"/>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112" name="Google Shape;112;p17"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113" name="Google Shape;113;p17"/>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114"/>
        <p:cNvGrpSpPr/>
        <p:nvPr/>
      </p:nvGrpSpPr>
      <p:grpSpPr>
        <a:xfrm>
          <a:off x="0" y="0"/>
          <a:ext cx="0" cy="0"/>
          <a:chOff x="0" y="0"/>
          <a:chExt cx="0" cy="0"/>
        </a:xfrm>
      </p:grpSpPr>
      <p:sp>
        <p:nvSpPr>
          <p:cNvPr id="115" name="Google Shape;115;p1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6" name="Google Shape;116;p1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7" name="Google Shape;117;p1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118" name="Google Shape;118;p18"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119" name="Google Shape;119;p18"/>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120" name="Google Shape;120;p18"/>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 name="Google Shape;121;p18"/>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122" name="Google Shape;122;p18"/>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123" name="Google Shape;123;p18"/>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124" name="Google Shape;124;p18"/>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125" name="Google Shape;125;p18"/>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126" name="Google Shape;126;p18"/>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127" name="Google Shape;127;p18"/>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128" name="Google Shape;128;p18"/>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129" name="Google Shape;129;p18"/>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130" name="Google Shape;130;p18"/>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131" name="Google Shape;131;p18"/>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132" name="Google Shape;132;p18"/>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133"/>
        <p:cNvGrpSpPr/>
        <p:nvPr/>
      </p:nvGrpSpPr>
      <p:grpSpPr>
        <a:xfrm>
          <a:off x="0" y="0"/>
          <a:ext cx="0" cy="0"/>
          <a:chOff x="0" y="0"/>
          <a:chExt cx="0" cy="0"/>
        </a:xfrm>
      </p:grpSpPr>
      <p:sp>
        <p:nvSpPr>
          <p:cNvPr id="134" name="Google Shape;134;p19"/>
          <p:cNvSpPr txBox="1">
            <a:spLocks noGrp="1"/>
          </p:cNvSpPr>
          <p:nvPr>
            <p:ph type="sldNum" idx="12"/>
          </p:nvPr>
        </p:nvSpPr>
        <p:spPr>
          <a:xfrm>
            <a:off x="816864" y="6356350"/>
            <a:ext cx="2641500" cy="3657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5" name="Google Shape;135;p19"/>
          <p:cNvSpPr txBox="1">
            <a:spLocks noGrp="1"/>
          </p:cNvSpPr>
          <p:nvPr>
            <p:ph type="body" idx="1"/>
          </p:nvPr>
        </p:nvSpPr>
        <p:spPr>
          <a:xfrm>
            <a:off x="632881" y="1233488"/>
            <a:ext cx="5450100" cy="4923600"/>
          </a:xfrm>
          <a:prstGeom prst="rect">
            <a:avLst/>
          </a:prstGeom>
          <a:noFill/>
          <a:ln>
            <a:noFill/>
          </a:ln>
        </p:spPr>
        <p:txBody>
          <a:bodyPr spcFirstLastPara="1" wrap="square" lIns="91425" tIns="45700" rIns="91425" bIns="45700" anchor="t" anchorCtr="0">
            <a:normAutofit/>
          </a:bodyPr>
          <a:lstStyle>
            <a:lvl1pPr marL="457200" lvl="0" indent="-354076" algn="l">
              <a:lnSpc>
                <a:spcPct val="90000"/>
              </a:lnSpc>
              <a:spcBef>
                <a:spcPts val="600"/>
              </a:spcBef>
              <a:spcAft>
                <a:spcPts val="0"/>
              </a:spcAft>
              <a:buSzPts val="1976"/>
              <a:buChar char="•"/>
              <a:defRPr>
                <a:solidFill>
                  <a:schemeClr val="dk2"/>
                </a:solidFill>
              </a:defRPr>
            </a:lvl1pPr>
            <a:lvl2pPr marL="914400" lvl="1" indent="-339597" algn="l">
              <a:lnSpc>
                <a:spcPct val="90000"/>
              </a:lnSpc>
              <a:spcBef>
                <a:spcPts val="500"/>
              </a:spcBef>
              <a:spcAft>
                <a:spcPts val="0"/>
              </a:spcAft>
              <a:buSzPts val="1748"/>
              <a:buChar char="•"/>
              <a:defRPr>
                <a:solidFill>
                  <a:schemeClr val="dk2"/>
                </a:solidFill>
              </a:defRPr>
            </a:lvl2pPr>
            <a:lvl3pPr marL="1371600" lvl="2" indent="-325119" algn="l">
              <a:lnSpc>
                <a:spcPct val="90000"/>
              </a:lnSpc>
              <a:spcBef>
                <a:spcPts val="500"/>
              </a:spcBef>
              <a:spcAft>
                <a:spcPts val="0"/>
              </a:spcAft>
              <a:buSzPts val="1520"/>
              <a:buChar char="•"/>
              <a:defRPr>
                <a:solidFill>
                  <a:schemeClr val="dk2"/>
                </a:solidFill>
              </a:defRPr>
            </a:lvl3pPr>
            <a:lvl4pPr marL="1828800" lvl="3" indent="-308610" algn="l">
              <a:lnSpc>
                <a:spcPct val="90000"/>
              </a:lnSpc>
              <a:spcBef>
                <a:spcPts val="400"/>
              </a:spcBef>
              <a:spcAft>
                <a:spcPts val="0"/>
              </a:spcAft>
              <a:buSzPts val="1260"/>
              <a:buChar char="•"/>
              <a:defRPr>
                <a:solidFill>
                  <a:schemeClr val="dk2"/>
                </a:solidFill>
              </a:defRPr>
            </a:lvl4pPr>
            <a:lvl5pPr marL="2286000" lvl="4" indent="-299720" algn="l">
              <a:lnSpc>
                <a:spcPct val="90000"/>
              </a:lnSpc>
              <a:spcBef>
                <a:spcPts val="300"/>
              </a:spcBef>
              <a:spcAft>
                <a:spcPts val="0"/>
              </a:spcAft>
              <a:buSzPts val="1120"/>
              <a:buChar char="•"/>
              <a:defRPr>
                <a:solidFill>
                  <a:schemeClr val="dk2"/>
                </a:solidFill>
              </a:defRPr>
            </a:lvl5pPr>
            <a:lvl6pPr marL="2743200" lvl="5" indent="-314325" algn="l">
              <a:lnSpc>
                <a:spcPct val="90000"/>
              </a:lnSpc>
              <a:spcBef>
                <a:spcPts val="300"/>
              </a:spcBef>
              <a:spcAft>
                <a:spcPts val="0"/>
              </a:spcAft>
              <a:buSzPts val="1350"/>
              <a:buChar char="•"/>
              <a:defRPr/>
            </a:lvl6pPr>
            <a:lvl7pPr marL="3200400" lvl="6" indent="-314325" algn="l">
              <a:lnSpc>
                <a:spcPct val="90000"/>
              </a:lnSpc>
              <a:spcBef>
                <a:spcPts val="300"/>
              </a:spcBef>
              <a:spcAft>
                <a:spcPts val="0"/>
              </a:spcAft>
              <a:buSzPts val="1350"/>
              <a:buChar char="•"/>
              <a:defRPr/>
            </a:lvl7pPr>
            <a:lvl8pPr marL="3657600" lvl="7" indent="-314325" algn="l">
              <a:lnSpc>
                <a:spcPct val="90000"/>
              </a:lnSpc>
              <a:spcBef>
                <a:spcPts val="300"/>
              </a:spcBef>
              <a:spcAft>
                <a:spcPts val="0"/>
              </a:spcAft>
              <a:buSzPts val="1350"/>
              <a:buChar char="•"/>
              <a:defRPr/>
            </a:lvl8pPr>
            <a:lvl9pPr marL="4114800" lvl="8" indent="-314325" algn="l">
              <a:lnSpc>
                <a:spcPct val="90000"/>
              </a:lnSpc>
              <a:spcBef>
                <a:spcPts val="300"/>
              </a:spcBef>
              <a:spcAft>
                <a:spcPts val="0"/>
              </a:spcAft>
              <a:buSzPts val="1350"/>
              <a:buChar char="•"/>
              <a:defRPr/>
            </a:lvl9pPr>
          </a:lstStyle>
          <a:p>
            <a:endParaRPr/>
          </a:p>
        </p:txBody>
      </p:sp>
      <p:sp>
        <p:nvSpPr>
          <p:cNvPr id="136" name="Google Shape;136;p19"/>
          <p:cNvSpPr txBox="1">
            <a:spLocks noGrp="1"/>
          </p:cNvSpPr>
          <p:nvPr>
            <p:ph type="body" idx="2"/>
          </p:nvPr>
        </p:nvSpPr>
        <p:spPr>
          <a:xfrm>
            <a:off x="6176264" y="1233488"/>
            <a:ext cx="5448300" cy="4920300"/>
          </a:xfrm>
          <a:prstGeom prst="rect">
            <a:avLst/>
          </a:prstGeom>
          <a:noFill/>
          <a:ln>
            <a:noFill/>
          </a:ln>
        </p:spPr>
        <p:txBody>
          <a:bodyPr spcFirstLastPara="1" wrap="square" lIns="91425" tIns="45700" rIns="91425" bIns="45700" anchor="t" anchorCtr="0">
            <a:normAutofit/>
          </a:bodyPr>
          <a:lstStyle>
            <a:lvl1pPr marL="457200" lvl="0" indent="-354076" algn="l">
              <a:lnSpc>
                <a:spcPct val="90000"/>
              </a:lnSpc>
              <a:spcBef>
                <a:spcPts val="600"/>
              </a:spcBef>
              <a:spcAft>
                <a:spcPts val="0"/>
              </a:spcAft>
              <a:buSzPts val="1976"/>
              <a:buChar char="•"/>
              <a:defRPr>
                <a:solidFill>
                  <a:schemeClr val="dk2"/>
                </a:solidFill>
              </a:defRPr>
            </a:lvl1pPr>
            <a:lvl2pPr marL="914400" lvl="1" indent="-339597" algn="l">
              <a:lnSpc>
                <a:spcPct val="90000"/>
              </a:lnSpc>
              <a:spcBef>
                <a:spcPts val="500"/>
              </a:spcBef>
              <a:spcAft>
                <a:spcPts val="0"/>
              </a:spcAft>
              <a:buSzPts val="1748"/>
              <a:buChar char="•"/>
              <a:defRPr>
                <a:solidFill>
                  <a:schemeClr val="dk2"/>
                </a:solidFill>
              </a:defRPr>
            </a:lvl2pPr>
            <a:lvl3pPr marL="1371600" lvl="2" indent="-325119" algn="l">
              <a:lnSpc>
                <a:spcPct val="90000"/>
              </a:lnSpc>
              <a:spcBef>
                <a:spcPts val="500"/>
              </a:spcBef>
              <a:spcAft>
                <a:spcPts val="0"/>
              </a:spcAft>
              <a:buSzPts val="1520"/>
              <a:buChar char="•"/>
              <a:defRPr>
                <a:solidFill>
                  <a:schemeClr val="dk2"/>
                </a:solidFill>
              </a:defRPr>
            </a:lvl3pPr>
            <a:lvl4pPr marL="1828800" lvl="3" indent="-308610" algn="l">
              <a:lnSpc>
                <a:spcPct val="90000"/>
              </a:lnSpc>
              <a:spcBef>
                <a:spcPts val="400"/>
              </a:spcBef>
              <a:spcAft>
                <a:spcPts val="0"/>
              </a:spcAft>
              <a:buSzPts val="1260"/>
              <a:buChar char="•"/>
              <a:defRPr>
                <a:solidFill>
                  <a:schemeClr val="dk2"/>
                </a:solidFill>
              </a:defRPr>
            </a:lvl4pPr>
            <a:lvl5pPr marL="2286000" lvl="4" indent="-299720" algn="l">
              <a:lnSpc>
                <a:spcPct val="90000"/>
              </a:lnSpc>
              <a:spcBef>
                <a:spcPts val="300"/>
              </a:spcBef>
              <a:spcAft>
                <a:spcPts val="0"/>
              </a:spcAft>
              <a:buSzPts val="1120"/>
              <a:buChar char="•"/>
              <a:defRPr>
                <a:solidFill>
                  <a:schemeClr val="dk2"/>
                </a:solidFill>
              </a:defRPr>
            </a:lvl5pPr>
            <a:lvl6pPr marL="2743200" lvl="5" indent="-314325" algn="l">
              <a:lnSpc>
                <a:spcPct val="90000"/>
              </a:lnSpc>
              <a:spcBef>
                <a:spcPts val="300"/>
              </a:spcBef>
              <a:spcAft>
                <a:spcPts val="0"/>
              </a:spcAft>
              <a:buSzPts val="1350"/>
              <a:buChar char="•"/>
              <a:defRPr/>
            </a:lvl6pPr>
            <a:lvl7pPr marL="3200400" lvl="6" indent="-314325" algn="l">
              <a:lnSpc>
                <a:spcPct val="90000"/>
              </a:lnSpc>
              <a:spcBef>
                <a:spcPts val="300"/>
              </a:spcBef>
              <a:spcAft>
                <a:spcPts val="0"/>
              </a:spcAft>
              <a:buSzPts val="1350"/>
              <a:buChar char="•"/>
              <a:defRPr/>
            </a:lvl7pPr>
            <a:lvl8pPr marL="3657600" lvl="7" indent="-314325" algn="l">
              <a:lnSpc>
                <a:spcPct val="90000"/>
              </a:lnSpc>
              <a:spcBef>
                <a:spcPts val="300"/>
              </a:spcBef>
              <a:spcAft>
                <a:spcPts val="0"/>
              </a:spcAft>
              <a:buSzPts val="1350"/>
              <a:buChar char="•"/>
              <a:defRPr/>
            </a:lvl8pPr>
            <a:lvl9pPr marL="4114800" lvl="8" indent="-314325" algn="l">
              <a:lnSpc>
                <a:spcPct val="90000"/>
              </a:lnSpc>
              <a:spcBef>
                <a:spcPts val="300"/>
              </a:spcBef>
              <a:spcAft>
                <a:spcPts val="0"/>
              </a:spcAft>
              <a:buSzPts val="1350"/>
              <a:buChar char="•"/>
              <a:defRPr/>
            </a:lvl9pPr>
          </a:lstStyle>
          <a:p>
            <a:endParaRPr/>
          </a:p>
        </p:txBody>
      </p:sp>
      <p:sp>
        <p:nvSpPr>
          <p:cNvPr id="137" name="Google Shape;137;p19"/>
          <p:cNvSpPr txBox="1">
            <a:spLocks noGrp="1"/>
          </p:cNvSpPr>
          <p:nvPr>
            <p:ph type="title"/>
          </p:nvPr>
        </p:nvSpPr>
        <p:spPr>
          <a:xfrm>
            <a:off x="632883" y="155575"/>
            <a:ext cx="10992000" cy="1023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1"/>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7" name="Google Shape;147;p2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48" name="Google Shape;148;p21"/>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0" name="Google Shape;150;p2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2"/>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22"/>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5" name="Google Shape;155;p2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56" name="Google Shape;156;p2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8" name="Google Shape;158;p2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
        <p:cNvGrpSpPr/>
        <p:nvPr/>
      </p:nvGrpSpPr>
      <p:grpSpPr>
        <a:xfrm>
          <a:off x="0" y="0"/>
          <a:ext cx="0" cy="0"/>
          <a:chOff x="0" y="0"/>
          <a:chExt cx="0" cy="0"/>
        </a:xfrm>
      </p:grpSpPr>
      <p:pic>
        <p:nvPicPr>
          <p:cNvPr id="160" name="Google Shape;160;p2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1" name="Google Shape;161;p2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63" name="Google Shape;163;p2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167" name="Google Shape;167;p2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8" name="Google Shape;168;p2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0" name="Google Shape;170;p2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4" name="Google Shape;174;p25"/>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6" name="Google Shape;176;p25"/>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7" name="Google Shape;177;p2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78" name="Google Shape;178;p2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0" name="Google Shape;180;p2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181"/>
        <p:cNvGrpSpPr/>
        <p:nvPr/>
      </p:nvGrpSpPr>
      <p:grpSpPr>
        <a:xfrm>
          <a:off x="0" y="0"/>
          <a:ext cx="0" cy="0"/>
          <a:chOff x="0" y="0"/>
          <a:chExt cx="0" cy="0"/>
        </a:xfrm>
      </p:grpSpPr>
      <p:pic>
        <p:nvPicPr>
          <p:cNvPr id="182" name="Google Shape;182;p2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183" name="Google Shape;183;p26"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184" name="Google Shape;184;p26"/>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85" name="Google Shape;185;p26"/>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186" name="Google Shape;186;p26"/>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2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2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9" name="Google Shape;189;p2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0"/>
        <p:cNvGrpSpPr/>
        <p:nvPr/>
      </p:nvGrpSpPr>
      <p:grpSpPr>
        <a:xfrm>
          <a:off x="0" y="0"/>
          <a:ext cx="0" cy="0"/>
          <a:chOff x="0" y="0"/>
          <a:chExt cx="0" cy="0"/>
        </a:xfrm>
      </p:grpSpPr>
      <p:sp>
        <p:nvSpPr>
          <p:cNvPr id="191" name="Google Shape;191;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27"/>
          <p:cNvSpPr>
            <a:spLocks noGrp="1"/>
          </p:cNvSpPr>
          <p:nvPr>
            <p:ph type="pic" idx="2"/>
          </p:nvPr>
        </p:nvSpPr>
        <p:spPr>
          <a:xfrm>
            <a:off x="5183188" y="987425"/>
            <a:ext cx="6172200" cy="4873625"/>
          </a:xfrm>
          <a:prstGeom prst="rect">
            <a:avLst/>
          </a:prstGeom>
          <a:noFill/>
          <a:ln>
            <a:noFill/>
          </a:ln>
        </p:spPr>
      </p:sp>
      <p:sp>
        <p:nvSpPr>
          <p:cNvPr id="193" name="Google Shape;193;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94" name="Google Shape;194;p2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95" name="Google Shape;195;p2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2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97" name="Google Shape;197;p2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8"/>
        <p:cNvGrpSpPr/>
        <p:nvPr/>
      </p:nvGrpSpPr>
      <p:grpSpPr>
        <a:xfrm>
          <a:off x="0" y="0"/>
          <a:ext cx="0" cy="0"/>
          <a:chOff x="0" y="0"/>
          <a:chExt cx="0" cy="0"/>
        </a:xfrm>
      </p:grpSpPr>
      <p:sp>
        <p:nvSpPr>
          <p:cNvPr id="199" name="Google Shape;199;p28"/>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0" name="Google Shape;200;p28"/>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201" name="Google Shape;201;p28"/>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 name="Google Shape;28;p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9" name="Google Shape;29;p4"/>
          <p:cNvSpPr txBox="1">
            <a:spLocks noGrp="1"/>
          </p:cNvSpPr>
          <p:nvPr>
            <p:ph type="dt" idx="10"/>
          </p:nvPr>
        </p:nvSpPr>
        <p:spPr>
          <a:xfrm>
            <a:off x="9309783" y="6253532"/>
            <a:ext cx="15315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 name="Google Shape;30;p4"/>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1" name="Google Shape;31;p4"/>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838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5"/>
          <p:cNvSpPr txBox="1">
            <a:spLocks noGrp="1"/>
          </p:cNvSpPr>
          <p:nvPr>
            <p:ph type="body" idx="2"/>
          </p:nvPr>
        </p:nvSpPr>
        <p:spPr>
          <a:xfrm>
            <a:off x="6172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 name="Google Shape;36;p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7" name="Google Shape;37;p5"/>
          <p:cNvSpPr txBox="1">
            <a:spLocks noGrp="1"/>
          </p:cNvSpPr>
          <p:nvPr>
            <p:ph type="dt" idx="10"/>
          </p:nvPr>
        </p:nvSpPr>
        <p:spPr>
          <a:xfrm>
            <a:off x="9309783" y="6253532"/>
            <a:ext cx="1531500" cy="3672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 name="Google Shape;38;p5"/>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9" name="Google Shape;39;p5"/>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40"/>
        <p:cNvGrpSpPr/>
        <p:nvPr/>
      </p:nvGrpSpPr>
      <p:grpSpPr>
        <a:xfrm>
          <a:off x="0" y="0"/>
          <a:ext cx="0" cy="0"/>
          <a:chOff x="0" y="0"/>
          <a:chExt cx="0" cy="0"/>
        </a:xfrm>
      </p:grpSpPr>
      <p:sp>
        <p:nvSpPr>
          <p:cNvPr id="41" name="Google Shape;41;p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3" name="Google Shape;43;p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5" name="Google Shape;45;p6"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46"/>
        <p:cNvGrpSpPr/>
        <p:nvPr/>
      </p:nvGrpSpPr>
      <p:grpSpPr>
        <a:xfrm>
          <a:off x="0" y="0"/>
          <a:ext cx="0" cy="0"/>
          <a:chOff x="0" y="0"/>
          <a:chExt cx="0" cy="0"/>
        </a:xfrm>
      </p:grpSpPr>
      <p:sp>
        <p:nvSpPr>
          <p:cNvPr id="47" name="Google Shape;47;p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9" name="Google Shape;49;p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1" name="Google Shape;51;p7"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52"/>
        <p:cNvGrpSpPr/>
        <p:nvPr/>
      </p:nvGrpSpPr>
      <p:grpSpPr>
        <a:xfrm>
          <a:off x="0" y="0"/>
          <a:ext cx="0" cy="0"/>
          <a:chOff x="0" y="0"/>
          <a:chExt cx="0" cy="0"/>
        </a:xfrm>
      </p:grpSpPr>
      <p:sp>
        <p:nvSpPr>
          <p:cNvPr id="53" name="Google Shape;53;p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5" name="Google Shape;55;p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7" name="Google Shape;57;p8"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58"/>
        <p:cNvGrpSpPr/>
        <p:nvPr/>
      </p:nvGrpSpPr>
      <p:grpSpPr>
        <a:xfrm>
          <a:off x="0" y="0"/>
          <a:ext cx="0" cy="0"/>
          <a:chOff x="0" y="0"/>
          <a:chExt cx="0" cy="0"/>
        </a:xfrm>
      </p:grpSpPr>
      <p:sp>
        <p:nvSpPr>
          <p:cNvPr id="59" name="Google Shape;59;p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1" name="Google Shape;61;p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3" name="Google Shape;63;p9"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64"/>
        <p:cNvGrpSpPr/>
        <p:nvPr/>
      </p:nvGrpSpPr>
      <p:grpSpPr>
        <a:xfrm>
          <a:off x="0" y="0"/>
          <a:ext cx="0" cy="0"/>
          <a:chOff x="0" y="0"/>
          <a:chExt cx="0" cy="0"/>
        </a:xfrm>
      </p:grpSpPr>
      <p:sp>
        <p:nvSpPr>
          <p:cNvPr id="65" name="Google Shape;65;p1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7" name="Google Shape;67;p1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9" name="Google Shape;69;p10"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0" name="Google Shape;140;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1" name="Google Shape;141;p2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2" name="Google Shape;142;p2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3" name="Google Shape;143;p2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ZkFBebSEPKc&amp;t=51s" TargetMode="External"/><Relationship Id="rId7" Type="http://schemas.openxmlformats.org/officeDocument/2006/relationships/image" Target="../media/image44.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1.jpeg"/><Relationship Id="rId3" Type="http://schemas.openxmlformats.org/officeDocument/2006/relationships/image" Target="../media/image31.png"/><Relationship Id="rId7" Type="http://schemas.openxmlformats.org/officeDocument/2006/relationships/image" Target="../media/image47.png"/><Relationship Id="rId12" Type="http://schemas.openxmlformats.org/officeDocument/2006/relationships/image" Target="../media/image50.sv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46.sv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4.svg"/><Relationship Id="rId4" Type="http://schemas.openxmlformats.org/officeDocument/2006/relationships/image" Target="../media/image32.sv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54.sv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s://www.k12.wa.us/student-success/learning-standards-instructional-materials" TargetMode="External"/><Relationship Id="rId7" Type="http://schemas.openxmlformats.org/officeDocument/2006/relationships/hyperlink" Target="https://docs.google.com/document/d/1RP3UGxhb_17nh9y65f0cj3oIQ8iyrrL6sNaXJIZt_hY/edit"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hyperlink" Target="https://www.youtube.com/watch?v=ArQO8ao_fE4" TargetMode="External"/><Relationship Id="rId5" Type="http://schemas.openxmlformats.org/officeDocument/2006/relationships/hyperlink" Target="https://www.k12.wa.us/sites/default/files/public/tpep/studentgrowth/Student%20Growth%20-%20Vignettes_2122.pdf" TargetMode="External"/><Relationship Id="rId4" Type="http://schemas.openxmlformats.org/officeDocument/2006/relationships/hyperlink" Target="http://www.achiev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6.sv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Quattrocento Sans"/>
              <a:buNone/>
            </a:pPr>
            <a:r>
              <a:rPr lang="en-US" dirty="0">
                <a:latin typeface="Segoe UI"/>
                <a:cs typeface="Segoe UI"/>
                <a:sym typeface="Quattrocento Sans"/>
              </a:rPr>
              <a:t>SGG Module 3 – </a:t>
            </a:r>
            <a:br>
              <a:rPr lang="en-US" dirty="0">
                <a:latin typeface="Segoe UI" panose="020B0502040204020203" pitchFamily="34" charset="0"/>
                <a:cs typeface="Segoe UI" panose="020B0502040204020203" pitchFamily="34" charset="0"/>
              </a:rPr>
            </a:br>
            <a:r>
              <a:rPr lang="en-US" dirty="0">
                <a:latin typeface="Segoe UI"/>
                <a:cs typeface="Segoe UI"/>
              </a:rPr>
              <a:t>Essential Standard</a:t>
            </a:r>
            <a:endParaRPr dirty="0">
              <a:latin typeface="Segoe UI"/>
              <a:cs typeface="Segoe UI"/>
            </a:endParaRPr>
          </a:p>
        </p:txBody>
      </p:sp>
      <p:sp>
        <p:nvSpPr>
          <p:cNvPr id="208" name="Google Shape;208;p29"/>
          <p:cNvSpPr txBox="1">
            <a:spLocks noGrp="1"/>
          </p:cNvSpPr>
          <p:nvPr>
            <p:ph type="subTitle" idx="1"/>
          </p:nvPr>
        </p:nvSpPr>
        <p:spPr>
          <a:xfrm>
            <a:off x="314400" y="3602050"/>
            <a:ext cx="11790300" cy="25089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1000"/>
              </a:spcBef>
              <a:spcAft>
                <a:spcPts val="0"/>
              </a:spcAft>
              <a:buClr>
                <a:schemeClr val="dk1"/>
              </a:buClr>
              <a:buSzPts val="2400"/>
              <a:buNone/>
            </a:pPr>
            <a:r>
              <a:rPr lang="en-US" sz="2000" i="1" dirty="0">
                <a:solidFill>
                  <a:srgbClr val="40403D"/>
                </a:solidFill>
                <a:latin typeface="Segoe UI" panose="020B0502040204020203" pitchFamily="34" charset="0"/>
                <a:ea typeface="Arial"/>
                <a:cs typeface="Segoe UI" panose="020B0502040204020203" pitchFamily="34" charset="0"/>
                <a:sym typeface="Arial"/>
              </a:rPr>
              <a:t>These modules are offered to help deepen understanding of the Critical Attributes listed in the revised Student Growth Goal rubrics. The purpose is to open understanding and discussion, not calibration. The learning in these slides offers an opportunity for groups to make collective meaning around the Critical Attributes to use the revised rubrics and engage in an evaluation process in a way that promotes learning, growth and reflection for students and educators. </a:t>
            </a:r>
          </a:p>
          <a:p>
            <a:pPr marL="0" lvl="0" indent="0" algn="ctr" rtl="0">
              <a:lnSpc>
                <a:spcPct val="90000"/>
              </a:lnSpc>
              <a:spcBef>
                <a:spcPts val="1000"/>
              </a:spcBef>
              <a:spcAft>
                <a:spcPts val="0"/>
              </a:spcAft>
              <a:buClr>
                <a:schemeClr val="dk1"/>
              </a:buClr>
              <a:buSzPts val="2400"/>
              <a:buNone/>
            </a:pPr>
            <a:r>
              <a:rPr lang="en-US" sz="2000" i="1" dirty="0">
                <a:solidFill>
                  <a:srgbClr val="40403D"/>
                </a:solidFill>
                <a:latin typeface="Segoe UI" panose="020B0502040204020203" pitchFamily="34" charset="0"/>
                <a:cs typeface="Segoe UI" panose="020B0502040204020203" pitchFamily="34" charset="0"/>
              </a:rPr>
              <a:t>This slide presentation contains instructions for facilitators in the notes section* of the file.</a:t>
            </a:r>
          </a:p>
          <a:p>
            <a:pPr marL="0" lvl="0" indent="0" algn="ctr" rtl="0">
              <a:lnSpc>
                <a:spcPct val="90000"/>
              </a:lnSpc>
              <a:spcBef>
                <a:spcPts val="1000"/>
              </a:spcBef>
              <a:spcAft>
                <a:spcPts val="0"/>
              </a:spcAft>
              <a:buClr>
                <a:schemeClr val="dk1"/>
              </a:buClr>
              <a:buSzPts val="2400"/>
              <a:buNone/>
            </a:pPr>
            <a:endParaRPr lang="en-US" sz="2000" i="1" dirty="0">
              <a:latin typeface="Quattrocento Sans"/>
              <a:ea typeface="Quattrocento Sans"/>
              <a:cs typeface="Quattrocento Sans"/>
              <a:sym typeface="Quattrocento Sans"/>
            </a:endParaRPr>
          </a:p>
          <a:p>
            <a:pPr marL="0" lvl="0" indent="0" algn="ctr" rtl="0">
              <a:lnSpc>
                <a:spcPct val="90000"/>
              </a:lnSpc>
              <a:spcBef>
                <a:spcPts val="1000"/>
              </a:spcBef>
              <a:spcAft>
                <a:spcPts val="0"/>
              </a:spcAft>
              <a:buClr>
                <a:schemeClr val="dk1"/>
              </a:buClr>
              <a:buSzPts val="2400"/>
              <a:buNone/>
            </a:pPr>
            <a:r>
              <a:rPr lang="en-US" sz="1600" i="1" dirty="0">
                <a:latin typeface="Quattrocento Sans"/>
                <a:ea typeface="Quattrocento Sans"/>
                <a:cs typeface="Quattrocento Sans"/>
                <a:sym typeface="Quattrocento Sans"/>
              </a:rPr>
              <a:t>*To access the notes, download and save this file to your computer.</a:t>
            </a:r>
            <a:endParaRPr lang="en-US" sz="1600" dirty="0">
              <a:latin typeface="Quattrocento Sans"/>
              <a:ea typeface="Quattrocento Sans"/>
              <a:cs typeface="Quattrocento Sans"/>
              <a:sym typeface="Quattrocento Sans"/>
            </a:endParaRPr>
          </a:p>
          <a:p>
            <a:pPr marL="0" lvl="0" indent="0" algn="ctr" rtl="0">
              <a:lnSpc>
                <a:spcPct val="90000"/>
              </a:lnSpc>
              <a:spcBef>
                <a:spcPts val="0"/>
              </a:spcBef>
              <a:spcAft>
                <a:spcPts val="0"/>
              </a:spcAft>
              <a:buSzPts val="2400"/>
              <a:buNone/>
            </a:pPr>
            <a:endParaRPr sz="2000" i="1" dirty="0">
              <a:solidFill>
                <a:srgbClr val="40403D"/>
              </a:solidFill>
              <a:latin typeface="Segoe UI" panose="020B0502040204020203" pitchFamily="34" charset="0"/>
              <a:ea typeface="Arial"/>
              <a:cs typeface="Segoe UI" panose="020B0502040204020203" pitchFamily="34" charset="0"/>
              <a:sym typeface="Arial"/>
            </a:endParaRPr>
          </a:p>
          <a:p>
            <a:pPr marL="0" lvl="0" indent="0" algn="ctr" rtl="0">
              <a:lnSpc>
                <a:spcPct val="90000"/>
              </a:lnSpc>
              <a:spcBef>
                <a:spcPts val="0"/>
              </a:spcBef>
              <a:spcAft>
                <a:spcPts val="0"/>
              </a:spcAft>
              <a:buClr>
                <a:schemeClr val="dk1"/>
              </a:buClr>
              <a:buSzPts val="2800"/>
              <a:buNone/>
            </a:pPr>
            <a:endParaRPr sz="2800" dirty="0"/>
          </a:p>
        </p:txBody>
      </p:sp>
      <p:sp>
        <p:nvSpPr>
          <p:cNvPr id="209" name="Google Shape;209;p29"/>
          <p:cNvSpPr txBox="1">
            <a:spLocks noGrp="1"/>
          </p:cNvSpPr>
          <p:nvPr>
            <p:ph type="sldNum" idx="12"/>
          </p:nvPr>
        </p:nvSpPr>
        <p:spPr>
          <a:xfrm>
            <a:off x="10709328" y="6311900"/>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 name="Picture 2" descr="Blackboard and yellow chairs in a classroom">
            <a:extLst>
              <a:ext uri="{FF2B5EF4-FFF2-40B4-BE49-F238E27FC236}">
                <a16:creationId xmlns:a16="http://schemas.microsoft.com/office/drawing/2014/main" id="{4DA38FA6-B121-4445-A0C6-F19369A38DFE}"/>
              </a:ext>
            </a:extLst>
          </p:cNvPr>
          <p:cNvPicPr>
            <a:picLocks noChangeAspect="1"/>
          </p:cNvPicPr>
          <p:nvPr/>
        </p:nvPicPr>
        <p:blipFill>
          <a:blip r:embed="rId3"/>
          <a:stretch>
            <a:fillRect/>
          </a:stretch>
        </p:blipFill>
        <p:spPr>
          <a:xfrm>
            <a:off x="-228600" y="378"/>
            <a:ext cx="12981709" cy="6857243"/>
          </a:xfrm>
          <a:prstGeom prst="rect">
            <a:avLst/>
          </a:prstGeom>
        </p:spPr>
      </p:pic>
      <p:sp>
        <p:nvSpPr>
          <p:cNvPr id="317" name="Google Shape;317;p38"/>
          <p:cNvSpPr txBox="1">
            <a:spLocks noGrp="1"/>
          </p:cNvSpPr>
          <p:nvPr>
            <p:ph type="title"/>
          </p:nvPr>
        </p:nvSpPr>
        <p:spPr>
          <a:xfrm>
            <a:off x="838128" y="-12827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latin typeface="Segoe UI" panose="020B0502040204020203" pitchFamily="34" charset="0"/>
                <a:cs typeface="Segoe UI" panose="020B0502040204020203" pitchFamily="34" charset="0"/>
              </a:rPr>
              <a:t>Planning with Equity in Mind</a:t>
            </a:r>
            <a:endParaRPr dirty="0">
              <a:latin typeface="Segoe UI" panose="020B0502040204020203" pitchFamily="34" charset="0"/>
              <a:cs typeface="Segoe UI" panose="020B0502040204020203" pitchFamily="34" charset="0"/>
            </a:endParaRPr>
          </a:p>
        </p:txBody>
      </p:sp>
      <p:sp>
        <p:nvSpPr>
          <p:cNvPr id="318" name="Google Shape;318;p38"/>
          <p:cNvSpPr txBox="1">
            <a:spLocks noGrp="1"/>
          </p:cNvSpPr>
          <p:nvPr>
            <p:ph type="body" idx="1"/>
          </p:nvPr>
        </p:nvSpPr>
        <p:spPr>
          <a:xfrm>
            <a:off x="3013364" y="1197427"/>
            <a:ext cx="6192981" cy="2855028"/>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1395"/>
              <a:buNone/>
            </a:pPr>
            <a:r>
              <a:rPr lang="en-US" sz="2970">
                <a:solidFill>
                  <a:schemeClr val="tx2"/>
                </a:solidFill>
              </a:rPr>
              <a:t>  </a:t>
            </a:r>
            <a:r>
              <a:rPr lang="en-US" sz="3200" i="1">
                <a:solidFill>
                  <a:schemeClr val="tx2"/>
                </a:solidFill>
                <a:latin typeface="Segoe UI" panose="020B0502040204020203" pitchFamily="34" charset="0"/>
                <a:cs typeface="Segoe UI" panose="020B0502040204020203" pitchFamily="34" charset="0"/>
              </a:rPr>
              <a:t>“Equity, as an educational concept, is the implementation of an Equity mindset into thoughtful pedagogical design.”</a:t>
            </a:r>
            <a:endParaRPr sz="3200" i="1">
              <a:solidFill>
                <a:schemeClr val="tx2"/>
              </a:solidFill>
              <a:latin typeface="Segoe UI" panose="020B0502040204020203" pitchFamily="34" charset="0"/>
              <a:cs typeface="Segoe UI" panose="020B0502040204020203" pitchFamily="34" charset="0"/>
            </a:endParaRPr>
          </a:p>
        </p:txBody>
      </p:sp>
      <p:sp>
        <p:nvSpPr>
          <p:cNvPr id="319" name="Google Shape;319;p38"/>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a:t>10</a:t>
            </a:fld>
            <a:endParaRPr/>
          </a:p>
        </p:txBody>
      </p:sp>
      <p:sp>
        <p:nvSpPr>
          <p:cNvPr id="320" name="Google Shape;320;p38"/>
          <p:cNvSpPr txBox="1"/>
          <p:nvPr/>
        </p:nvSpPr>
        <p:spPr>
          <a:xfrm rot="10800000" flipV="1">
            <a:off x="5798126" y="3090459"/>
            <a:ext cx="3927627"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00"/>
                </a:solidFill>
                <a:latin typeface="Segoe UI" panose="020B0502040204020203" pitchFamily="34" charset="0"/>
                <a:ea typeface="Quattrocento Sans"/>
                <a:cs typeface="Segoe UI" panose="020B0502040204020203" pitchFamily="34" charset="0"/>
                <a:sym typeface="Quattrocento Sans"/>
              </a:rPr>
              <a:t>Dr. Adeyemi Stembridge - </a:t>
            </a:r>
            <a:r>
              <a:rPr lang="en-US" sz="1600" b="0" i="1" u="none" strike="noStrike" cap="none">
                <a:solidFill>
                  <a:srgbClr val="FFFF00"/>
                </a:solidFill>
                <a:latin typeface="Segoe UI" panose="020B0502040204020203" pitchFamily="34" charset="0"/>
                <a:ea typeface="Quattrocento Sans"/>
                <a:cs typeface="Segoe UI" panose="020B0502040204020203" pitchFamily="34" charset="0"/>
                <a:sym typeface="Quattrocento Sans"/>
              </a:rPr>
              <a:t>Culturally Responsive Education in the Classroom</a:t>
            </a:r>
            <a:endParaRPr sz="1600" b="0" i="1" u="none" strike="noStrike" cap="none">
              <a:solidFill>
                <a:srgbClr val="FFFF00"/>
              </a:solidFill>
              <a:latin typeface="Segoe UI" panose="020B0502040204020203" pitchFamily="34" charset="0"/>
              <a:ea typeface="Quattrocento Sans"/>
              <a:cs typeface="Segoe UI" panose="020B0502040204020203" pitchFamily="34" charset="0"/>
              <a:sym typeface="Quattrocento Sans"/>
            </a:endParaRPr>
          </a:p>
        </p:txBody>
      </p:sp>
      <p:pic>
        <p:nvPicPr>
          <p:cNvPr id="7" name="Picture 6" descr="OSPI Logo">
            <a:extLst>
              <a:ext uri="{FF2B5EF4-FFF2-40B4-BE49-F238E27FC236}">
                <a16:creationId xmlns:a16="http://schemas.microsoft.com/office/drawing/2014/main" id="{CFB4904A-8603-4E01-BDB5-9E5A273AD7B2}"/>
              </a:ext>
            </a:extLst>
          </p:cNvPr>
          <p:cNvPicPr>
            <a:picLocks noChangeAspect="1"/>
          </p:cNvPicPr>
          <p:nvPr/>
        </p:nvPicPr>
        <p:blipFill>
          <a:blip r:embed="rId4"/>
          <a:stretch>
            <a:fillRect/>
          </a:stretch>
        </p:blipFill>
        <p:spPr>
          <a:xfrm>
            <a:off x="0" y="6102690"/>
            <a:ext cx="1962251" cy="666784"/>
          </a:xfrm>
          <a:prstGeom prst="rect">
            <a:avLst/>
          </a:prstGeom>
        </p:spPr>
      </p:pic>
    </p:spTree>
    <p:extLst>
      <p:ext uri="{BB962C8B-B14F-4D97-AF65-F5344CB8AC3E}">
        <p14:creationId xmlns:p14="http://schemas.microsoft.com/office/powerpoint/2010/main" val="3303846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 name="Picture 2" descr="Blackboard and yellow chairs in a classroom">
            <a:extLst>
              <a:ext uri="{FF2B5EF4-FFF2-40B4-BE49-F238E27FC236}">
                <a16:creationId xmlns:a16="http://schemas.microsoft.com/office/drawing/2014/main" id="{4DA38FA6-B121-4445-A0C6-F19369A38DFE}"/>
              </a:ext>
            </a:extLst>
          </p:cNvPr>
          <p:cNvPicPr>
            <a:picLocks noChangeAspect="1"/>
          </p:cNvPicPr>
          <p:nvPr/>
        </p:nvPicPr>
        <p:blipFill>
          <a:blip r:embed="rId3"/>
          <a:stretch>
            <a:fillRect/>
          </a:stretch>
        </p:blipFill>
        <p:spPr>
          <a:xfrm>
            <a:off x="0" y="378"/>
            <a:ext cx="12192000" cy="6857243"/>
          </a:xfrm>
          <a:prstGeom prst="rect">
            <a:avLst/>
          </a:prstGeom>
        </p:spPr>
      </p:pic>
      <p:sp>
        <p:nvSpPr>
          <p:cNvPr id="317" name="Google Shape;317;p38"/>
          <p:cNvSpPr txBox="1">
            <a:spLocks noGrp="1"/>
          </p:cNvSpPr>
          <p:nvPr>
            <p:ph type="title"/>
          </p:nvPr>
        </p:nvSpPr>
        <p:spPr>
          <a:xfrm>
            <a:off x="339436" y="-11392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latin typeface="Segoe UI" panose="020B0502040204020203" pitchFamily="34" charset="0"/>
                <a:cs typeface="Segoe UI" panose="020B0502040204020203" pitchFamily="34" charset="0"/>
              </a:rPr>
              <a:t>Planning with Equity in Mind</a:t>
            </a:r>
            <a:endParaRPr dirty="0">
              <a:latin typeface="Segoe UI" panose="020B0502040204020203" pitchFamily="34" charset="0"/>
              <a:cs typeface="Segoe UI" panose="020B0502040204020203" pitchFamily="34" charset="0"/>
            </a:endParaRPr>
          </a:p>
        </p:txBody>
      </p:sp>
      <p:sp>
        <p:nvSpPr>
          <p:cNvPr id="318" name="Google Shape;318;p38"/>
          <p:cNvSpPr txBox="1">
            <a:spLocks noGrp="1"/>
          </p:cNvSpPr>
          <p:nvPr>
            <p:ph type="body" idx="1"/>
          </p:nvPr>
        </p:nvSpPr>
        <p:spPr>
          <a:xfrm>
            <a:off x="2826327" y="1211777"/>
            <a:ext cx="6303732" cy="2653641"/>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1395"/>
              <a:buNone/>
            </a:pPr>
            <a:r>
              <a:rPr lang="en-US" sz="2200" b="1">
                <a:solidFill>
                  <a:schemeClr val="tx2"/>
                </a:solidFill>
                <a:latin typeface="Segoe UI" panose="020B0502040204020203" pitchFamily="34" charset="0"/>
                <a:cs typeface="Segoe UI" panose="020B0502040204020203" pitchFamily="34" charset="0"/>
              </a:rPr>
              <a:t>Question One:  What do I want students to 		   understand?</a:t>
            </a:r>
          </a:p>
          <a:p>
            <a:pPr marL="0" lvl="0" indent="0" algn="l" rtl="0">
              <a:lnSpc>
                <a:spcPct val="70000"/>
              </a:lnSpc>
              <a:spcBef>
                <a:spcPts val="1000"/>
              </a:spcBef>
              <a:spcAft>
                <a:spcPts val="0"/>
              </a:spcAft>
              <a:buSzPts val="1395"/>
              <a:buNone/>
            </a:pPr>
            <a:r>
              <a:rPr lang="en-US" sz="2200">
                <a:solidFill>
                  <a:schemeClr val="tx2"/>
                </a:solidFill>
                <a:latin typeface="Segoe UI" panose="020B0502040204020203" pitchFamily="34" charset="0"/>
                <a:cs typeface="Segoe UI" panose="020B0502040204020203" pitchFamily="34" charset="0"/>
              </a:rPr>
              <a:t>Question Two:  What do I want students to feel?</a:t>
            </a:r>
          </a:p>
          <a:p>
            <a:pPr marL="0" lvl="0" indent="0" algn="l" rtl="0">
              <a:lnSpc>
                <a:spcPct val="70000"/>
              </a:lnSpc>
              <a:spcBef>
                <a:spcPts val="1000"/>
              </a:spcBef>
              <a:spcAft>
                <a:spcPts val="0"/>
              </a:spcAft>
              <a:buSzPts val="1395"/>
              <a:buNone/>
            </a:pPr>
            <a:r>
              <a:rPr lang="en-US" sz="2200">
                <a:solidFill>
                  <a:schemeClr val="tx2"/>
                </a:solidFill>
                <a:latin typeface="Segoe UI" panose="020B0502040204020203" pitchFamily="34" charset="0"/>
                <a:cs typeface="Segoe UI" panose="020B0502040204020203" pitchFamily="34" charset="0"/>
              </a:rPr>
              <a:t>Question Three:  What are the targets for rigor?</a:t>
            </a:r>
          </a:p>
          <a:p>
            <a:pPr marL="0" lvl="0" indent="0" algn="l" rtl="0">
              <a:lnSpc>
                <a:spcPct val="70000"/>
              </a:lnSpc>
              <a:spcBef>
                <a:spcPts val="1000"/>
              </a:spcBef>
              <a:spcAft>
                <a:spcPts val="0"/>
              </a:spcAft>
              <a:buSzPts val="1395"/>
              <a:buNone/>
            </a:pPr>
            <a:r>
              <a:rPr lang="en-US" sz="2200">
                <a:solidFill>
                  <a:schemeClr val="tx2"/>
                </a:solidFill>
                <a:latin typeface="Segoe UI" panose="020B0502040204020203" pitchFamily="34" charset="0"/>
                <a:cs typeface="Segoe UI" panose="020B0502040204020203" pitchFamily="34" charset="0"/>
              </a:rPr>
              <a:t>Question Four:  What are the indicators of 			  engagement?</a:t>
            </a:r>
          </a:p>
          <a:p>
            <a:pPr marL="0" lvl="0" indent="0" algn="l" rtl="0">
              <a:lnSpc>
                <a:spcPct val="70000"/>
              </a:lnSpc>
              <a:spcBef>
                <a:spcPts val="1000"/>
              </a:spcBef>
              <a:spcAft>
                <a:spcPts val="0"/>
              </a:spcAft>
              <a:buSzPts val="1395"/>
              <a:buNone/>
            </a:pPr>
            <a:r>
              <a:rPr lang="en-US" sz="2200">
                <a:solidFill>
                  <a:schemeClr val="tx2"/>
                </a:solidFill>
                <a:latin typeface="Segoe UI" panose="020B0502040204020203" pitchFamily="34" charset="0"/>
                <a:cs typeface="Segoe UI" panose="020B0502040204020203" pitchFamily="34" charset="0"/>
              </a:rPr>
              <a:t>Question Five:  What are the opportunities to 		  be responsive?  </a:t>
            </a:r>
          </a:p>
          <a:p>
            <a:pPr marL="0" lvl="0" indent="0" algn="l" rtl="0">
              <a:lnSpc>
                <a:spcPct val="70000"/>
              </a:lnSpc>
              <a:spcBef>
                <a:spcPts val="1000"/>
              </a:spcBef>
              <a:spcAft>
                <a:spcPts val="0"/>
              </a:spcAft>
              <a:buSzPts val="1395"/>
              <a:buNone/>
            </a:pPr>
            <a:endParaRPr sz="2970"/>
          </a:p>
        </p:txBody>
      </p:sp>
      <p:sp>
        <p:nvSpPr>
          <p:cNvPr id="319" name="Google Shape;319;p38"/>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a:t>11</a:t>
            </a:fld>
            <a:endParaRPr/>
          </a:p>
        </p:txBody>
      </p:sp>
      <p:sp>
        <p:nvSpPr>
          <p:cNvPr id="320" name="Google Shape;320;p38"/>
          <p:cNvSpPr txBox="1"/>
          <p:nvPr/>
        </p:nvSpPr>
        <p:spPr>
          <a:xfrm>
            <a:off x="9130060" y="2373032"/>
            <a:ext cx="2722504"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accent6">
                    <a:lumMod val="75000"/>
                  </a:schemeClr>
                </a:solidFill>
                <a:latin typeface="Segoe UI" panose="020B0502040204020203" pitchFamily="34" charset="0"/>
                <a:ea typeface="Quattrocento Sans"/>
                <a:cs typeface="Segoe UI" panose="020B0502040204020203" pitchFamily="34" charset="0"/>
                <a:sym typeface="Quattrocento Sans"/>
              </a:rPr>
              <a:t>From Dr. Adeyemi Stembridge’s work in  </a:t>
            </a:r>
            <a:r>
              <a:rPr lang="en-US" sz="1600" b="0" i="1" u="none" strike="noStrike" cap="none">
                <a:solidFill>
                  <a:schemeClr val="accent6">
                    <a:lumMod val="75000"/>
                  </a:schemeClr>
                </a:solidFill>
                <a:latin typeface="Segoe UI" panose="020B0502040204020203" pitchFamily="34" charset="0"/>
                <a:ea typeface="Quattrocento Sans"/>
                <a:cs typeface="Segoe UI" panose="020B0502040204020203" pitchFamily="34" charset="0"/>
                <a:sym typeface="Quattrocento Sans"/>
              </a:rPr>
              <a:t>Culturally Responsive Education in the Classroom </a:t>
            </a:r>
            <a:endParaRPr sz="1600" b="0" i="1" u="none" strike="noStrike" cap="none">
              <a:solidFill>
                <a:schemeClr val="accent6">
                  <a:lumMod val="75000"/>
                </a:schemeClr>
              </a:solidFill>
              <a:latin typeface="Segoe UI" panose="020B0502040204020203" pitchFamily="34" charset="0"/>
              <a:ea typeface="Quattrocento Sans"/>
              <a:cs typeface="Segoe UI" panose="020B0502040204020203" pitchFamily="34" charset="0"/>
              <a:sym typeface="Quattrocento Sans"/>
            </a:endParaRPr>
          </a:p>
        </p:txBody>
      </p:sp>
      <p:pic>
        <p:nvPicPr>
          <p:cNvPr id="5" name="Picture 4" descr="OSPI Logo">
            <a:extLst>
              <a:ext uri="{FF2B5EF4-FFF2-40B4-BE49-F238E27FC236}">
                <a16:creationId xmlns:a16="http://schemas.microsoft.com/office/drawing/2014/main" id="{7D332829-EB57-4386-8CEB-72519BC80E63}"/>
              </a:ext>
            </a:extLst>
          </p:cNvPr>
          <p:cNvPicPr>
            <a:picLocks noChangeAspect="1"/>
          </p:cNvPicPr>
          <p:nvPr/>
        </p:nvPicPr>
        <p:blipFill>
          <a:blip r:embed="rId4"/>
          <a:stretch>
            <a:fillRect/>
          </a:stretch>
        </p:blipFill>
        <p:spPr>
          <a:xfrm>
            <a:off x="584437" y="6086928"/>
            <a:ext cx="1962251" cy="66678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latin typeface="Segoe UI" panose="020B0502040204020203" pitchFamily="34" charset="0"/>
                <a:cs typeface="Segoe UI" panose="020B0502040204020203" pitchFamily="34" charset="0"/>
              </a:rPr>
              <a:t>What do you want your students to understand?</a:t>
            </a:r>
            <a:endParaRPr dirty="0">
              <a:latin typeface="Segoe UI" panose="020B0502040204020203" pitchFamily="34" charset="0"/>
              <a:cs typeface="Segoe UI" panose="020B0502040204020203" pitchFamily="34" charset="0"/>
            </a:endParaRPr>
          </a:p>
        </p:txBody>
      </p:sp>
      <p:sp>
        <p:nvSpPr>
          <p:cNvPr id="327" name="Google Shape;327;p39"/>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Clr>
                <a:schemeClr val="dk1"/>
              </a:buClr>
              <a:buSzPts val="1800"/>
              <a:buNone/>
            </a:pPr>
            <a:r>
              <a:rPr lang="en-US" u="sng">
                <a:solidFill>
                  <a:schemeClr val="hlink"/>
                </a:solidFill>
                <a:latin typeface="Segoe UI" panose="020B0502040204020203" pitchFamily="34" charset="0"/>
                <a:cs typeface="Segoe UI" panose="020B0502040204020203" pitchFamily="34" charset="0"/>
                <a:hlinkClick r:id="rId3"/>
              </a:rPr>
              <a:t>Planning for Equity: What do you want your students to understand? - YouTube</a:t>
            </a:r>
            <a:endParaRPr>
              <a:latin typeface="Segoe UI" panose="020B0502040204020203" pitchFamily="34" charset="0"/>
              <a:cs typeface="Segoe UI" panose="020B0502040204020203" pitchFamily="34" charset="0"/>
            </a:endParaRPr>
          </a:p>
          <a:p>
            <a:pPr marL="0" lvl="0" indent="0" algn="l" rtl="0">
              <a:lnSpc>
                <a:spcPct val="90000"/>
              </a:lnSpc>
              <a:spcBef>
                <a:spcPts val="1000"/>
              </a:spcBef>
              <a:spcAft>
                <a:spcPts val="0"/>
              </a:spcAft>
              <a:buNone/>
            </a:pPr>
            <a:endParaRPr/>
          </a:p>
          <a:p>
            <a:pPr marL="0" lvl="0" indent="0" algn="l" rtl="0">
              <a:lnSpc>
                <a:spcPct val="90000"/>
              </a:lnSpc>
              <a:spcBef>
                <a:spcPts val="1000"/>
              </a:spcBef>
              <a:spcAft>
                <a:spcPts val="0"/>
              </a:spcAft>
              <a:buNone/>
            </a:pPr>
            <a:r>
              <a:rPr lang="en-US" i="1">
                <a:latin typeface="Segoe UI" panose="020B0502040204020203" pitchFamily="34" charset="0"/>
                <a:cs typeface="Segoe UI" panose="020B0502040204020203" pitchFamily="34" charset="0"/>
              </a:rPr>
              <a:t>As you watch the video think about . . .</a:t>
            </a:r>
            <a:endParaRPr i="1">
              <a:latin typeface="Segoe UI" panose="020B0502040204020203" pitchFamily="34" charset="0"/>
              <a:cs typeface="Segoe UI" panose="020B0502040204020203" pitchFamily="34" charset="0"/>
            </a:endParaRPr>
          </a:p>
          <a:p>
            <a:pPr marL="342900" lvl="0" indent="0" algn="l" rtl="0">
              <a:lnSpc>
                <a:spcPct val="100000"/>
              </a:lnSpc>
              <a:spcBef>
                <a:spcPts val="600"/>
              </a:spcBef>
              <a:spcAft>
                <a:spcPts val="0"/>
              </a:spcAft>
              <a:buNone/>
            </a:pPr>
            <a:endParaRPr sz="2500" i="1">
              <a:solidFill>
                <a:srgbClr val="000000"/>
              </a:solidFill>
              <a:latin typeface="Lato Light"/>
              <a:ea typeface="Lato Light"/>
              <a:cs typeface="Lato Light"/>
              <a:sym typeface="Lato Light"/>
            </a:endParaRPr>
          </a:p>
          <a:p>
            <a:pPr marL="0" lvl="0" indent="0" algn="l" rtl="0">
              <a:lnSpc>
                <a:spcPct val="90000"/>
              </a:lnSpc>
              <a:spcBef>
                <a:spcPts val="1000"/>
              </a:spcBef>
              <a:spcAft>
                <a:spcPts val="0"/>
              </a:spcAft>
              <a:buNone/>
            </a:pPr>
            <a:endParaRPr/>
          </a:p>
        </p:txBody>
      </p:sp>
      <p:sp>
        <p:nvSpPr>
          <p:cNvPr id="328" name="Google Shape;328;p39"/>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12</a:t>
            </a:fld>
            <a:endParaRPr/>
          </a:p>
        </p:txBody>
      </p:sp>
      <p:pic>
        <p:nvPicPr>
          <p:cNvPr id="3" name="Graphic 2" descr="Video camera with solid fill">
            <a:extLst>
              <a:ext uri="{FF2B5EF4-FFF2-40B4-BE49-F238E27FC236}">
                <a16:creationId xmlns:a16="http://schemas.microsoft.com/office/drawing/2014/main" id="{251FD91E-8CE2-4040-ACAD-3AF14C2D92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963" y="-177370"/>
            <a:ext cx="2410690" cy="2410690"/>
          </a:xfrm>
          <a:prstGeom prst="rect">
            <a:avLst/>
          </a:prstGeom>
        </p:spPr>
      </p:pic>
      <p:sp>
        <p:nvSpPr>
          <p:cNvPr id="4" name="Rectangle 3">
            <a:extLst>
              <a:ext uri="{FF2B5EF4-FFF2-40B4-BE49-F238E27FC236}">
                <a16:creationId xmlns:a16="http://schemas.microsoft.com/office/drawing/2014/main" id="{474ACC13-FD42-45E1-8000-FDE0C8FC6C9A}"/>
              </a:ext>
            </a:extLst>
          </p:cNvPr>
          <p:cNvSpPr/>
          <p:nvPr/>
        </p:nvSpPr>
        <p:spPr>
          <a:xfrm>
            <a:off x="2289466" y="3953525"/>
            <a:ext cx="2753591" cy="1842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Segoe UI" panose="020B0502040204020203" pitchFamily="34" charset="0"/>
                <a:cs typeface="Segoe UI" panose="020B0502040204020203" pitchFamily="34" charset="0"/>
              </a:rPr>
              <a:t>One thing that squares with things I already know is…</a:t>
            </a:r>
          </a:p>
        </p:txBody>
      </p:sp>
      <p:sp>
        <p:nvSpPr>
          <p:cNvPr id="5" name="Oval 4">
            <a:extLst>
              <a:ext uri="{FF2B5EF4-FFF2-40B4-BE49-F238E27FC236}">
                <a16:creationId xmlns:a16="http://schemas.microsoft.com/office/drawing/2014/main" id="{CC6BDF92-678A-4D65-9856-1D653E0DA678}"/>
              </a:ext>
            </a:extLst>
          </p:cNvPr>
          <p:cNvSpPr/>
          <p:nvPr/>
        </p:nvSpPr>
        <p:spPr>
          <a:xfrm>
            <a:off x="7148944" y="3794962"/>
            <a:ext cx="3086100" cy="2158833"/>
          </a:xfrm>
          <a:prstGeom prst="ellipse">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a:latin typeface="Segoe UI" panose="020B0502040204020203" pitchFamily="34" charset="0"/>
                <a:cs typeface="Segoe UI" panose="020B0502040204020203" pitchFamily="34" charset="0"/>
              </a:rPr>
              <a:t>An idea that is still going around in my head is…</a:t>
            </a:r>
          </a:p>
        </p:txBody>
      </p:sp>
      <p:pic>
        <p:nvPicPr>
          <p:cNvPr id="7" name="Graphic 6" descr="Add with solid fill">
            <a:extLst>
              <a:ext uri="{FF2B5EF4-FFF2-40B4-BE49-F238E27FC236}">
                <a16:creationId xmlns:a16="http://schemas.microsoft.com/office/drawing/2014/main" id="{4899DF86-1C13-41FC-8DEE-D243303F00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800" y="4417178"/>
            <a:ext cx="914400" cy="914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0"/>
          <p:cNvSpPr txBox="1">
            <a:spLocks noGrp="1"/>
          </p:cNvSpPr>
          <p:nvPr>
            <p:ph type="title"/>
          </p:nvPr>
        </p:nvSpPr>
        <p:spPr>
          <a:xfrm>
            <a:off x="1067100" y="361950"/>
            <a:ext cx="10286700" cy="1009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40909"/>
              <a:buNone/>
            </a:pPr>
            <a:br>
              <a:rPr lang="en-US" dirty="0"/>
            </a:br>
            <a:r>
              <a:rPr lang="en-US" dirty="0">
                <a:latin typeface="Segoe UI" panose="020B0502040204020203" pitchFamily="34" charset="0"/>
                <a:cs typeface="Segoe UI" panose="020B0502040204020203" pitchFamily="34" charset="0"/>
              </a:rPr>
              <a:t>What do understanding and culture have to do with standards?   </a:t>
            </a:r>
            <a:endParaRPr dirty="0">
              <a:latin typeface="Segoe UI" panose="020B0502040204020203" pitchFamily="34" charset="0"/>
              <a:cs typeface="Segoe UI" panose="020B0502040204020203" pitchFamily="34" charset="0"/>
            </a:endParaRPr>
          </a:p>
          <a:p>
            <a:pPr marL="0" lvl="0" indent="0" algn="l" rtl="0">
              <a:lnSpc>
                <a:spcPct val="90000"/>
              </a:lnSpc>
              <a:spcBef>
                <a:spcPts val="0"/>
              </a:spcBef>
              <a:spcAft>
                <a:spcPts val="0"/>
              </a:spcAft>
              <a:buClr>
                <a:schemeClr val="dk1"/>
              </a:buClr>
              <a:buSzPct val="40909"/>
              <a:buNone/>
            </a:pPr>
            <a:endParaRPr dirty="0"/>
          </a:p>
        </p:txBody>
      </p:sp>
      <p:sp>
        <p:nvSpPr>
          <p:cNvPr id="335" name="Google Shape;335;p4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13</a:t>
            </a:fld>
            <a:endParaRPr/>
          </a:p>
        </p:txBody>
      </p:sp>
      <p:graphicFrame>
        <p:nvGraphicFramePr>
          <p:cNvPr id="3" name="Table 3">
            <a:extLst>
              <a:ext uri="{FF2B5EF4-FFF2-40B4-BE49-F238E27FC236}">
                <a16:creationId xmlns:a16="http://schemas.microsoft.com/office/drawing/2014/main" id="{E1E930CE-F274-4DBF-B940-4F86EAFCB27D}"/>
              </a:ext>
            </a:extLst>
          </p:cNvPr>
          <p:cNvGraphicFramePr>
            <a:graphicFrameLocks noGrp="1"/>
          </p:cNvGraphicFramePr>
          <p:nvPr>
            <p:extLst>
              <p:ext uri="{D42A27DB-BD31-4B8C-83A1-F6EECF244321}">
                <p14:modId xmlns:p14="http://schemas.microsoft.com/office/powerpoint/2010/main" val="740928678"/>
              </p:ext>
            </p:extLst>
          </p:nvPr>
        </p:nvGraphicFramePr>
        <p:xfrm>
          <a:off x="3877038" y="1659991"/>
          <a:ext cx="7647559" cy="4305300"/>
        </p:xfrm>
        <a:graphic>
          <a:graphicData uri="http://schemas.openxmlformats.org/drawingml/2006/table">
            <a:tbl>
              <a:tblPr firstRow="1" bandRow="1">
                <a:tableStyleId>{2683F28D-CC4E-409F-899A-7139CF23D52F}</a:tableStyleId>
              </a:tblPr>
              <a:tblGrid>
                <a:gridCol w="1540658">
                  <a:extLst>
                    <a:ext uri="{9D8B030D-6E8A-4147-A177-3AD203B41FA5}">
                      <a16:colId xmlns:a16="http://schemas.microsoft.com/office/drawing/2014/main" val="779776415"/>
                    </a:ext>
                  </a:extLst>
                </a:gridCol>
                <a:gridCol w="6106901">
                  <a:extLst>
                    <a:ext uri="{9D8B030D-6E8A-4147-A177-3AD203B41FA5}">
                      <a16:colId xmlns:a16="http://schemas.microsoft.com/office/drawing/2014/main" val="3510998986"/>
                    </a:ext>
                  </a:extLst>
                </a:gridCol>
              </a:tblGrid>
              <a:tr h="861060">
                <a:tc gridSpan="2">
                  <a:txBody>
                    <a:bodyPr/>
                    <a:lstStyle/>
                    <a:p>
                      <a:r>
                        <a:rPr lang="en-US" sz="3600" i="1" dirty="0">
                          <a:latin typeface="Segoe UI" panose="020B0502040204020203" pitchFamily="34" charset="0"/>
                          <a:cs typeface="Segoe UI" panose="020B0502040204020203" pitchFamily="34" charset="0"/>
                        </a:rPr>
                        <a:t>Annotate as you read:</a:t>
                      </a:r>
                    </a:p>
                  </a:txBody>
                  <a:tcPr/>
                </a:tc>
                <a:tc hMerge="1">
                  <a:txBody>
                    <a:bodyPr/>
                    <a:lstStyle/>
                    <a:p>
                      <a:endParaRPr lang="en-US"/>
                    </a:p>
                  </a:txBody>
                  <a:tcPr/>
                </a:tc>
                <a:extLst>
                  <a:ext uri="{0D108BD9-81ED-4DB2-BD59-A6C34878D82A}">
                    <a16:rowId xmlns:a16="http://schemas.microsoft.com/office/drawing/2014/main" val="2851025820"/>
                  </a:ext>
                </a:extLst>
              </a:tr>
              <a:tr h="861060">
                <a:tc>
                  <a:txBody>
                    <a:bodyPr/>
                    <a:lstStyle/>
                    <a:p>
                      <a:endParaRPr lang="en-US"/>
                    </a:p>
                  </a:txBody>
                  <a:tcPr/>
                </a:tc>
                <a:tc>
                  <a:txBody>
                    <a:bodyPr/>
                    <a:lstStyle/>
                    <a:p>
                      <a:r>
                        <a:rPr lang="en-US" sz="2800" dirty="0">
                          <a:latin typeface="Segoe UI" panose="020B0502040204020203" pitchFamily="34" charset="0"/>
                          <a:cs typeface="Segoe UI" panose="020B0502040204020203" pitchFamily="34" charset="0"/>
                        </a:rPr>
                        <a:t>important</a:t>
                      </a:r>
                    </a:p>
                  </a:txBody>
                  <a:tcPr/>
                </a:tc>
                <a:extLst>
                  <a:ext uri="{0D108BD9-81ED-4DB2-BD59-A6C34878D82A}">
                    <a16:rowId xmlns:a16="http://schemas.microsoft.com/office/drawing/2014/main" val="4098222103"/>
                  </a:ext>
                </a:extLst>
              </a:tr>
              <a:tr h="861060">
                <a:tc>
                  <a:txBody>
                    <a:bodyPr/>
                    <a:lstStyle/>
                    <a:p>
                      <a:endParaRPr lang="en-US"/>
                    </a:p>
                  </a:txBody>
                  <a:tcPr/>
                </a:tc>
                <a:tc>
                  <a:txBody>
                    <a:bodyPr/>
                    <a:lstStyle/>
                    <a:p>
                      <a:r>
                        <a:rPr lang="en-US" sz="2800" dirty="0">
                          <a:latin typeface="Segoe UI" panose="020B0502040204020203" pitchFamily="34" charset="0"/>
                          <a:cs typeface="Segoe UI" panose="020B0502040204020203" pitchFamily="34" charset="0"/>
                        </a:rPr>
                        <a:t>confusing</a:t>
                      </a:r>
                    </a:p>
                  </a:txBody>
                  <a:tcPr/>
                </a:tc>
                <a:extLst>
                  <a:ext uri="{0D108BD9-81ED-4DB2-BD59-A6C34878D82A}">
                    <a16:rowId xmlns:a16="http://schemas.microsoft.com/office/drawing/2014/main" val="2535136466"/>
                  </a:ext>
                </a:extLst>
              </a:tr>
              <a:tr h="861060">
                <a:tc>
                  <a:txBody>
                    <a:bodyPr/>
                    <a:lstStyle/>
                    <a:p>
                      <a:endParaRPr lang="en-US"/>
                    </a:p>
                  </a:txBody>
                  <a:tcPr/>
                </a:tc>
                <a:tc>
                  <a:txBody>
                    <a:bodyPr/>
                    <a:lstStyle/>
                    <a:p>
                      <a:r>
                        <a:rPr lang="en-US" sz="2800">
                          <a:latin typeface="Segoe UI" panose="020B0502040204020203" pitchFamily="34" charset="0"/>
                          <a:cs typeface="Segoe UI" panose="020B0502040204020203" pitchFamily="34" charset="0"/>
                        </a:rPr>
                        <a:t>surprising</a:t>
                      </a:r>
                    </a:p>
                  </a:txBody>
                  <a:tcPr/>
                </a:tc>
                <a:extLst>
                  <a:ext uri="{0D108BD9-81ED-4DB2-BD59-A6C34878D82A}">
                    <a16:rowId xmlns:a16="http://schemas.microsoft.com/office/drawing/2014/main" val="2993196224"/>
                  </a:ext>
                </a:extLst>
              </a:tr>
              <a:tr h="861060">
                <a:tc>
                  <a:txBody>
                    <a:bodyPr/>
                    <a:lstStyle/>
                    <a:p>
                      <a:endParaRPr lang="en-US"/>
                    </a:p>
                  </a:txBody>
                  <a:tcPr/>
                </a:tc>
                <a:tc>
                  <a:txBody>
                    <a:bodyPr/>
                    <a:lstStyle/>
                    <a:p>
                      <a:r>
                        <a:rPr lang="en-US" sz="2800" dirty="0">
                          <a:latin typeface="Segoe UI" panose="020B0502040204020203" pitchFamily="34" charset="0"/>
                          <a:cs typeface="Segoe UI" panose="020B0502040204020203" pitchFamily="34" charset="0"/>
                        </a:rPr>
                        <a:t>agree/disagree</a:t>
                      </a:r>
                    </a:p>
                  </a:txBody>
                  <a:tcPr/>
                </a:tc>
                <a:extLst>
                  <a:ext uri="{0D108BD9-81ED-4DB2-BD59-A6C34878D82A}">
                    <a16:rowId xmlns:a16="http://schemas.microsoft.com/office/drawing/2014/main" val="1298521609"/>
                  </a:ext>
                </a:extLst>
              </a:tr>
            </a:tbl>
          </a:graphicData>
        </a:graphic>
      </p:graphicFrame>
      <p:pic>
        <p:nvPicPr>
          <p:cNvPr id="7" name="Graphic 6" descr="Star with solid fill">
            <a:extLst>
              <a:ext uri="{FF2B5EF4-FFF2-40B4-BE49-F238E27FC236}">
                <a16:creationId xmlns:a16="http://schemas.microsoft.com/office/drawing/2014/main" id="{240B94FF-F062-4952-9233-96642B4268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3519" y="2513851"/>
            <a:ext cx="727364" cy="727364"/>
          </a:xfrm>
          <a:prstGeom prst="rect">
            <a:avLst/>
          </a:prstGeom>
        </p:spPr>
      </p:pic>
      <p:pic>
        <p:nvPicPr>
          <p:cNvPr id="9" name="Graphic 8" descr="Question Mark with solid fill">
            <a:extLst>
              <a:ext uri="{FF2B5EF4-FFF2-40B4-BE49-F238E27FC236}">
                <a16:creationId xmlns:a16="http://schemas.microsoft.com/office/drawing/2014/main" id="{BCC3C6BC-A203-47FF-BA4C-1EDEBC21DA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97218" y="3469740"/>
            <a:ext cx="727364" cy="727364"/>
          </a:xfrm>
          <a:prstGeom prst="rect">
            <a:avLst/>
          </a:prstGeom>
        </p:spPr>
      </p:pic>
      <p:pic>
        <p:nvPicPr>
          <p:cNvPr id="11" name="Graphic 10" descr="Exclamation mark with solid fill">
            <a:extLst>
              <a:ext uri="{FF2B5EF4-FFF2-40B4-BE49-F238E27FC236}">
                <a16:creationId xmlns:a16="http://schemas.microsoft.com/office/drawing/2014/main" id="{2B5F61C8-1D80-4DAC-A40E-383B30D945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87402" y="4314656"/>
            <a:ext cx="727365" cy="727365"/>
          </a:xfrm>
          <a:prstGeom prst="rect">
            <a:avLst/>
          </a:prstGeom>
        </p:spPr>
      </p:pic>
      <p:pic>
        <p:nvPicPr>
          <p:cNvPr id="13" name="Graphic 12" descr="Add with solid fill">
            <a:extLst>
              <a:ext uri="{FF2B5EF4-FFF2-40B4-BE49-F238E27FC236}">
                <a16:creationId xmlns:a16="http://schemas.microsoft.com/office/drawing/2014/main" id="{4F97B9E8-D30B-4643-A9E5-CAB41F7124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83662" y="5189922"/>
            <a:ext cx="457200" cy="457200"/>
          </a:xfrm>
          <a:prstGeom prst="rect">
            <a:avLst/>
          </a:prstGeom>
        </p:spPr>
      </p:pic>
      <p:pic>
        <p:nvPicPr>
          <p:cNvPr id="15" name="Graphic 14" descr="Badge Unfollow with solid fill">
            <a:extLst>
              <a:ext uri="{FF2B5EF4-FFF2-40B4-BE49-F238E27FC236}">
                <a16:creationId xmlns:a16="http://schemas.microsoft.com/office/drawing/2014/main" id="{4DC03C9A-688D-4CCF-BF79-A44004EA5EB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47486" y="5159573"/>
            <a:ext cx="517899" cy="517899"/>
          </a:xfrm>
          <a:prstGeom prst="rect">
            <a:avLst/>
          </a:prstGeom>
        </p:spPr>
      </p:pic>
      <p:pic>
        <p:nvPicPr>
          <p:cNvPr id="1026" name="Picture 2" descr="Culturally Responsive Education in the Classroom: An Equity Framework For  Pedagogy (Paperback) - Walmart.com">
            <a:extLst>
              <a:ext uri="{FF2B5EF4-FFF2-40B4-BE49-F238E27FC236}">
                <a16:creationId xmlns:a16="http://schemas.microsoft.com/office/drawing/2014/main" id="{59E8DE13-B12F-41C8-AD5A-CE570C7D99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5155" y="2112914"/>
            <a:ext cx="3046659" cy="30466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1"/>
          <p:cNvSpPr txBox="1">
            <a:spLocks noGrp="1"/>
          </p:cNvSpPr>
          <p:nvPr>
            <p:ph type="title"/>
          </p:nvPr>
        </p:nvSpPr>
        <p:spPr>
          <a:xfrm>
            <a:off x="838200" y="365125"/>
            <a:ext cx="10515600" cy="965100"/>
          </a:xfrm>
          <a:prstGeom prst="rect">
            <a:avLst/>
          </a:prstGeom>
        </p:spPr>
        <p:txBody>
          <a:bodyPr spcFirstLastPara="1" wrap="square" lIns="91425" tIns="45700" rIns="91425" bIns="45700" anchor="ctr" anchorCtr="0">
            <a:normAutofit/>
          </a:bodyPr>
          <a:lstStyle/>
          <a:p>
            <a:pPr marL="0" lvl="0" indent="0" algn="l" rtl="0">
              <a:spcBef>
                <a:spcPts val="1000"/>
              </a:spcBef>
              <a:spcAft>
                <a:spcPts val="0"/>
              </a:spcAft>
              <a:buNone/>
            </a:pPr>
            <a:r>
              <a:rPr lang="en-US" i="1">
                <a:latin typeface="Segoe UI" panose="020B0502040204020203" pitchFamily="34" charset="0"/>
                <a:cs typeface="Segoe UI" panose="020B0502040204020203" pitchFamily="34" charset="0"/>
              </a:rPr>
              <a:t>The Dream Exercise</a:t>
            </a:r>
            <a:endParaRPr>
              <a:latin typeface="Segoe UI" panose="020B0502040204020203" pitchFamily="34" charset="0"/>
              <a:cs typeface="Segoe UI" panose="020B0502040204020203" pitchFamily="34" charset="0"/>
            </a:endParaRPr>
          </a:p>
        </p:txBody>
      </p:sp>
      <p:sp>
        <p:nvSpPr>
          <p:cNvPr id="342" name="Google Shape;342;p41"/>
          <p:cNvSpPr txBox="1">
            <a:spLocks noGrp="1"/>
          </p:cNvSpPr>
          <p:nvPr>
            <p:ph type="body" idx="1"/>
          </p:nvPr>
        </p:nvSpPr>
        <p:spPr>
          <a:xfrm>
            <a:off x="207819" y="1330225"/>
            <a:ext cx="7051962" cy="2803625"/>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latin typeface="Segoe UI" panose="020B0502040204020203" pitchFamily="34" charset="0"/>
                <a:cs typeface="Segoe UI" panose="020B0502040204020203" pitchFamily="34" charset="0"/>
              </a:rPr>
              <a:t>Imagine that you have a group of </a:t>
            </a:r>
            <a:r>
              <a:rPr lang="en-US" b="1">
                <a:solidFill>
                  <a:srgbClr val="002060"/>
                </a:solidFill>
                <a:latin typeface="Segoe UI" panose="020B0502040204020203" pitchFamily="34" charset="0"/>
                <a:cs typeface="Segoe UI" panose="020B0502040204020203" pitchFamily="34" charset="0"/>
              </a:rPr>
              <a:t>dream</a:t>
            </a:r>
            <a:r>
              <a:rPr lang="en-US">
                <a:solidFill>
                  <a:schemeClr val="accent1"/>
                </a:solidFill>
                <a:latin typeface="Segoe UI" panose="020B0502040204020203" pitchFamily="34" charset="0"/>
                <a:cs typeface="Segoe UI" panose="020B0502040204020203" pitchFamily="34" charset="0"/>
              </a:rPr>
              <a:t> </a:t>
            </a:r>
            <a:r>
              <a:rPr lang="en-US">
                <a:latin typeface="Segoe UI" panose="020B0502040204020203" pitchFamily="34" charset="0"/>
                <a:cs typeface="Segoe UI" panose="020B0502040204020203" pitchFamily="34" charset="0"/>
              </a:rPr>
              <a:t>students. They are engaged, they think you’re amazing, they are perfectly behaved, and they have perfect memories . . .</a:t>
            </a:r>
          </a:p>
          <a:p>
            <a:pPr marL="0" lvl="0" indent="0" algn="l" rtl="0">
              <a:spcBef>
                <a:spcPts val="1000"/>
              </a:spcBef>
              <a:spcAft>
                <a:spcPts val="0"/>
              </a:spcAft>
              <a:buNone/>
            </a:pPr>
            <a:endParaRPr lang="en-US" sz="1500"/>
          </a:p>
          <a:p>
            <a:pPr marL="0" lvl="0" indent="0" algn="l" rtl="0">
              <a:spcBef>
                <a:spcPts val="1000"/>
              </a:spcBef>
              <a:spcAft>
                <a:spcPts val="0"/>
              </a:spcAft>
              <a:buNone/>
            </a:pPr>
            <a:r>
              <a:rPr lang="en-US" i="1">
                <a:latin typeface="Segoe UI" panose="020B0502040204020203" pitchFamily="34" charset="0"/>
                <a:cs typeface="Segoe UI" panose="020B0502040204020203" pitchFamily="34" charset="0"/>
              </a:rPr>
              <a:t>Fill in the  blanks in this sentence: </a:t>
            </a:r>
            <a:endParaRPr i="1">
              <a:latin typeface="Segoe UI" panose="020B0502040204020203" pitchFamily="34" charset="0"/>
              <a:cs typeface="Segoe UI" panose="020B0502040204020203" pitchFamily="34" charset="0"/>
            </a:endParaRPr>
          </a:p>
          <a:p>
            <a:pPr marL="0" lvl="0" indent="0" algn="ctr" rtl="0">
              <a:spcBef>
                <a:spcPts val="1000"/>
              </a:spcBef>
              <a:spcAft>
                <a:spcPts val="0"/>
              </a:spcAft>
              <a:buNone/>
            </a:pPr>
            <a:endParaRPr lang="en-US" b="1"/>
          </a:p>
          <a:p>
            <a:pPr marL="0" lvl="0" indent="0" algn="l" rtl="0">
              <a:spcBef>
                <a:spcPts val="1000"/>
              </a:spcBef>
              <a:spcAft>
                <a:spcPts val="0"/>
              </a:spcAft>
              <a:buNone/>
            </a:pPr>
            <a:endParaRPr/>
          </a:p>
          <a:p>
            <a:pPr marL="0" lvl="0" indent="0" algn="l" rtl="0">
              <a:spcBef>
                <a:spcPts val="1000"/>
              </a:spcBef>
              <a:spcAft>
                <a:spcPts val="0"/>
              </a:spcAft>
              <a:buNone/>
            </a:pPr>
            <a:endParaRPr/>
          </a:p>
        </p:txBody>
      </p:sp>
      <p:sp>
        <p:nvSpPr>
          <p:cNvPr id="343" name="Google Shape;343;p41"/>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14</a:t>
            </a:fld>
            <a:endParaRPr/>
          </a:p>
        </p:txBody>
      </p:sp>
      <p:pic>
        <p:nvPicPr>
          <p:cNvPr id="3" name="Picture 2" descr="Sketch of outdoor things">
            <a:extLst>
              <a:ext uri="{FF2B5EF4-FFF2-40B4-BE49-F238E27FC236}">
                <a16:creationId xmlns:a16="http://schemas.microsoft.com/office/drawing/2014/main" id="{0D6FEF71-1DD2-4B7F-BD4A-000BBF3A9CBF}"/>
              </a:ext>
            </a:extLst>
          </p:cNvPr>
          <p:cNvPicPr>
            <a:picLocks noChangeAspect="1"/>
          </p:cNvPicPr>
          <p:nvPr/>
        </p:nvPicPr>
        <p:blipFill>
          <a:blip r:embed="rId3"/>
          <a:stretch>
            <a:fillRect/>
          </a:stretch>
        </p:blipFill>
        <p:spPr>
          <a:xfrm>
            <a:off x="7259780" y="872836"/>
            <a:ext cx="4516009" cy="3659574"/>
          </a:xfrm>
          <a:prstGeom prst="rect">
            <a:avLst/>
          </a:prstGeom>
        </p:spPr>
      </p:pic>
      <p:sp>
        <p:nvSpPr>
          <p:cNvPr id="4" name="TextBox 3">
            <a:extLst>
              <a:ext uri="{FF2B5EF4-FFF2-40B4-BE49-F238E27FC236}">
                <a16:creationId xmlns:a16="http://schemas.microsoft.com/office/drawing/2014/main" id="{AD79747F-6F03-4F14-A34F-2E75D928A168}"/>
              </a:ext>
            </a:extLst>
          </p:cNvPr>
          <p:cNvSpPr txBox="1"/>
          <p:nvPr/>
        </p:nvSpPr>
        <p:spPr>
          <a:xfrm>
            <a:off x="8636852" y="5131361"/>
            <a:ext cx="2945476" cy="523220"/>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Heath &amp; Heath, </a:t>
            </a:r>
            <a:r>
              <a:rPr lang="en-US" i="1">
                <a:latin typeface="Segoe UI" panose="020B0502040204020203" pitchFamily="34" charset="0"/>
                <a:cs typeface="Segoe UI" panose="020B0502040204020203" pitchFamily="34" charset="0"/>
              </a:rPr>
              <a:t>The Power of Moments, </a:t>
            </a:r>
            <a:r>
              <a:rPr lang="en-US">
                <a:latin typeface="Segoe UI" panose="020B0502040204020203" pitchFamily="34" charset="0"/>
                <a:cs typeface="Segoe UI" panose="020B0502040204020203" pitchFamily="34" charset="0"/>
              </a:rPr>
              <a:t>2017, page 101</a:t>
            </a:r>
            <a:r>
              <a:rPr lang="en-US"/>
              <a:t>.</a:t>
            </a:r>
          </a:p>
        </p:txBody>
      </p:sp>
      <p:sp>
        <p:nvSpPr>
          <p:cNvPr id="2" name="TextBox 1">
            <a:extLst>
              <a:ext uri="{FF2B5EF4-FFF2-40B4-BE49-F238E27FC236}">
                <a16:creationId xmlns:a16="http://schemas.microsoft.com/office/drawing/2014/main" id="{D58D99FE-C65D-41A7-9DAC-3F1669D10044}"/>
              </a:ext>
            </a:extLst>
          </p:cNvPr>
          <p:cNvSpPr txBox="1"/>
          <p:nvPr/>
        </p:nvSpPr>
        <p:spPr>
          <a:xfrm>
            <a:off x="278548" y="3994759"/>
            <a:ext cx="6636601" cy="1415772"/>
          </a:xfrm>
          <a:prstGeom prst="rect">
            <a:avLst/>
          </a:prstGeom>
          <a:solidFill>
            <a:schemeClr val="accent6">
              <a:lumMod val="20000"/>
              <a:lumOff val="80000"/>
            </a:schemeClr>
          </a:solidFill>
        </p:spPr>
        <p:txBody>
          <a:bodyPr wrap="square" rtlCol="0">
            <a:spAutoFit/>
          </a:bodyPr>
          <a:lstStyle/>
          <a:p>
            <a:r>
              <a:rPr lang="en-US" sz="2400" b="1">
                <a:latin typeface="Segoe UI" panose="020B0502040204020203" pitchFamily="34" charset="0"/>
                <a:cs typeface="Segoe UI" panose="020B0502040204020203" pitchFamily="34" charset="0"/>
              </a:rPr>
              <a:t>Three to five years from now, my students still know _____; and they are still able to do _____; and they still find value in _____. </a:t>
            </a:r>
          </a:p>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2"/>
          <p:cNvSpPr txBox="1">
            <a:spLocks noGrp="1"/>
          </p:cNvSpPr>
          <p:nvPr>
            <p:ph type="title"/>
          </p:nvPr>
        </p:nvSpPr>
        <p:spPr>
          <a:xfrm>
            <a:off x="554125" y="791150"/>
            <a:ext cx="11637900" cy="1017900"/>
          </a:xfrm>
          <a:prstGeom prst="rect">
            <a:avLst/>
          </a:prstGeom>
          <a:solidFill>
            <a:srgbClr val="FFFFFF"/>
          </a:solidFill>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Planning for Equity - Question 1</a:t>
            </a:r>
            <a:endParaRPr dirty="0"/>
          </a:p>
        </p:txBody>
      </p:sp>
      <p:sp>
        <p:nvSpPr>
          <p:cNvPr id="351" name="Google Shape;351;p42"/>
          <p:cNvSpPr txBox="1"/>
          <p:nvPr/>
        </p:nvSpPr>
        <p:spPr>
          <a:xfrm>
            <a:off x="548900" y="1631200"/>
            <a:ext cx="7686900" cy="4613700"/>
          </a:xfrm>
          <a:prstGeom prst="rect">
            <a:avLst/>
          </a:prstGeom>
          <a:solidFill>
            <a:srgbClr val="F9F9F9"/>
          </a:solid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2500" b="1">
                <a:solidFill>
                  <a:schemeClr val="dk1"/>
                </a:solidFill>
                <a:latin typeface="Quattrocento Sans"/>
                <a:ea typeface="Quattrocento Sans"/>
                <a:cs typeface="Quattrocento Sans"/>
                <a:sym typeface="Quattrocento Sans"/>
              </a:rPr>
              <a:t>What do I want learners to understand?</a:t>
            </a:r>
            <a:endParaRPr sz="2500" b="1">
              <a:solidFill>
                <a:schemeClr val="dk1"/>
              </a:solidFill>
              <a:latin typeface="Quattrocento Sans"/>
              <a:ea typeface="Quattrocento Sans"/>
              <a:cs typeface="Quattrocento Sans"/>
              <a:sym typeface="Quattrocento Sans"/>
            </a:endParaRPr>
          </a:p>
          <a:p>
            <a:pPr marL="457200" lvl="0" indent="-387350" algn="l" rtl="0">
              <a:lnSpc>
                <a:spcPct val="115000"/>
              </a:lnSpc>
              <a:spcBef>
                <a:spcPts val="0"/>
              </a:spcBef>
              <a:spcAft>
                <a:spcPts val="0"/>
              </a:spcAft>
              <a:buClr>
                <a:schemeClr val="dk1"/>
              </a:buClr>
              <a:buSzPts val="2500"/>
              <a:buFont typeface="Quattrocento Sans"/>
              <a:buChar char="●"/>
            </a:pPr>
            <a:r>
              <a:rPr lang="en-US" sz="2500">
                <a:solidFill>
                  <a:schemeClr val="dk1"/>
                </a:solidFill>
                <a:latin typeface="Quattrocento Sans"/>
                <a:ea typeface="Quattrocento Sans"/>
                <a:cs typeface="Quattrocento Sans"/>
                <a:sym typeface="Quattrocento Sans"/>
              </a:rPr>
              <a:t>What is a deep and meaningful conceptual understanding about your content that matters tremendously for students so that they are able to think like practitioners in your field?</a:t>
            </a:r>
            <a:endParaRPr sz="2500">
              <a:solidFill>
                <a:schemeClr val="dk1"/>
              </a:solidFill>
              <a:latin typeface="Quattrocento Sans"/>
              <a:ea typeface="Quattrocento Sans"/>
              <a:cs typeface="Quattrocento Sans"/>
              <a:sym typeface="Quattrocento Sans"/>
            </a:endParaRPr>
          </a:p>
          <a:p>
            <a:pPr marL="457200" lvl="0" indent="-387350" algn="l" rtl="0">
              <a:lnSpc>
                <a:spcPct val="115000"/>
              </a:lnSpc>
              <a:spcBef>
                <a:spcPts val="0"/>
              </a:spcBef>
              <a:spcAft>
                <a:spcPts val="0"/>
              </a:spcAft>
              <a:buClr>
                <a:schemeClr val="dk1"/>
              </a:buClr>
              <a:buSzPts val="2500"/>
              <a:buFont typeface="Quattrocento Sans"/>
              <a:buChar char="●"/>
            </a:pPr>
            <a:r>
              <a:rPr lang="en-US" sz="2500">
                <a:solidFill>
                  <a:schemeClr val="dk1"/>
                </a:solidFill>
                <a:latin typeface="Quattrocento Sans"/>
                <a:ea typeface="Quattrocento Sans"/>
                <a:cs typeface="Quattrocento Sans"/>
                <a:sym typeface="Quattrocento Sans"/>
              </a:rPr>
              <a:t>What do you remember about your own early emerging understandings of this concept?</a:t>
            </a:r>
            <a:endParaRPr sz="2500">
              <a:solidFill>
                <a:schemeClr val="dk1"/>
              </a:solidFill>
              <a:latin typeface="Quattrocento Sans"/>
              <a:ea typeface="Quattrocento Sans"/>
              <a:cs typeface="Quattrocento Sans"/>
              <a:sym typeface="Quattrocento Sans"/>
            </a:endParaRPr>
          </a:p>
          <a:p>
            <a:pPr marL="457200" lvl="0" indent="-387350" algn="l" rtl="0">
              <a:lnSpc>
                <a:spcPct val="115000"/>
              </a:lnSpc>
              <a:spcBef>
                <a:spcPts val="0"/>
              </a:spcBef>
              <a:spcAft>
                <a:spcPts val="0"/>
              </a:spcAft>
              <a:buClr>
                <a:schemeClr val="dk1"/>
              </a:buClr>
              <a:buSzPts val="2500"/>
              <a:buFont typeface="Quattrocento Sans"/>
              <a:buChar char="●"/>
            </a:pPr>
            <a:r>
              <a:rPr lang="en-US" sz="2500">
                <a:solidFill>
                  <a:schemeClr val="dk1"/>
                </a:solidFill>
                <a:latin typeface="Quattrocento Sans"/>
                <a:ea typeface="Quattrocento Sans"/>
                <a:cs typeface="Quattrocento Sans"/>
                <a:sym typeface="Quattrocento Sans"/>
              </a:rPr>
              <a:t>What did you figure out?</a:t>
            </a:r>
            <a:endParaRPr sz="2500">
              <a:solidFill>
                <a:schemeClr val="dk1"/>
              </a:solidFill>
              <a:latin typeface="Quattrocento Sans"/>
              <a:ea typeface="Quattrocento Sans"/>
              <a:cs typeface="Quattrocento Sans"/>
              <a:sym typeface="Quattrocento Sans"/>
            </a:endParaRPr>
          </a:p>
          <a:p>
            <a:pPr marL="457200" lvl="0" indent="-387350" algn="l" rtl="0">
              <a:lnSpc>
                <a:spcPct val="115000"/>
              </a:lnSpc>
              <a:spcBef>
                <a:spcPts val="0"/>
              </a:spcBef>
              <a:spcAft>
                <a:spcPts val="0"/>
              </a:spcAft>
              <a:buClr>
                <a:schemeClr val="dk1"/>
              </a:buClr>
              <a:buSzPts val="2500"/>
              <a:buFont typeface="Quattrocento Sans"/>
              <a:buChar char="●"/>
            </a:pPr>
            <a:r>
              <a:rPr lang="en-US" sz="2500">
                <a:solidFill>
                  <a:schemeClr val="dk1"/>
                </a:solidFill>
                <a:latin typeface="Quattrocento Sans"/>
                <a:ea typeface="Quattrocento Sans"/>
                <a:cs typeface="Quattrocento Sans"/>
                <a:sym typeface="Quattrocento Sans"/>
              </a:rPr>
              <a:t>How did you figure it out?</a:t>
            </a:r>
            <a:endParaRPr sz="2500">
              <a:solidFill>
                <a:schemeClr val="dk1"/>
              </a:solidFill>
              <a:latin typeface="Quattrocento Sans"/>
              <a:ea typeface="Quattrocento Sans"/>
              <a:cs typeface="Quattrocento Sans"/>
              <a:sym typeface="Quattrocento Sans"/>
            </a:endParaRPr>
          </a:p>
          <a:p>
            <a:pPr marL="457200" lvl="0" indent="-387350" algn="l" rtl="0">
              <a:lnSpc>
                <a:spcPct val="115000"/>
              </a:lnSpc>
              <a:spcBef>
                <a:spcPts val="0"/>
              </a:spcBef>
              <a:spcAft>
                <a:spcPts val="0"/>
              </a:spcAft>
              <a:buClr>
                <a:schemeClr val="dk1"/>
              </a:buClr>
              <a:buSzPts val="2500"/>
              <a:buFont typeface="Quattrocento Sans"/>
              <a:buChar char="●"/>
            </a:pPr>
            <a:r>
              <a:rPr lang="en-US" sz="2500">
                <a:solidFill>
                  <a:schemeClr val="dk1"/>
                </a:solidFill>
                <a:latin typeface="Quattrocento Sans"/>
                <a:ea typeface="Quattrocento Sans"/>
                <a:cs typeface="Quattrocento Sans"/>
                <a:sym typeface="Quattrocento Sans"/>
              </a:rPr>
              <a:t>How did it feel when you first understood?</a:t>
            </a:r>
            <a:endParaRPr sz="2500" b="1">
              <a:latin typeface="Quattrocento Sans"/>
              <a:ea typeface="Quattrocento Sans"/>
              <a:cs typeface="Quattrocento Sans"/>
              <a:sym typeface="Quattrocento Sans"/>
            </a:endParaRPr>
          </a:p>
        </p:txBody>
      </p:sp>
      <p:sp>
        <p:nvSpPr>
          <p:cNvPr id="352" name="Google Shape;352;p42"/>
          <p:cNvSpPr txBox="1"/>
          <p:nvPr/>
        </p:nvSpPr>
        <p:spPr>
          <a:xfrm>
            <a:off x="1848367" y="6294433"/>
            <a:ext cx="10269900" cy="4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chemeClr val="dk1"/>
              </a:buClr>
              <a:buSzPts val="1500"/>
              <a:buFont typeface="Arial"/>
              <a:buNone/>
            </a:pPr>
            <a:r>
              <a:rPr lang="en-US" sz="1300">
                <a:solidFill>
                  <a:schemeClr val="dk1"/>
                </a:solidFill>
              </a:rPr>
              <a:t>Stembridge,Adeyemi </a:t>
            </a:r>
            <a:r>
              <a:rPr lang="en-US" sz="1300" u="sng">
                <a:solidFill>
                  <a:schemeClr val="dk1"/>
                </a:solidFill>
              </a:rPr>
              <a:t>Culturally Responsive Education In the Classroom: An Equity Framework for Pedagogy</a:t>
            </a:r>
            <a:r>
              <a:rPr lang="en-US" sz="1300">
                <a:solidFill>
                  <a:schemeClr val="dk1"/>
                </a:solidFill>
              </a:rPr>
              <a:t> (p. 121-123) </a:t>
            </a:r>
            <a:endParaRPr sz="1900"/>
          </a:p>
        </p:txBody>
      </p:sp>
      <p:pic>
        <p:nvPicPr>
          <p:cNvPr id="5" name="Graphic 4" descr="Lightbulb with solid fill">
            <a:extLst>
              <a:ext uri="{FF2B5EF4-FFF2-40B4-BE49-F238E27FC236}">
                <a16:creationId xmlns:a16="http://schemas.microsoft.com/office/drawing/2014/main" id="{15722F37-5A11-F165-B2BB-EAC3CD6387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3965" y="2410116"/>
            <a:ext cx="2638835" cy="263883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3"/>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Planning with Equity in Mind: Early Elementary</a:t>
            </a:r>
            <a:endParaRPr dirty="0"/>
          </a:p>
        </p:txBody>
      </p:sp>
      <p:sp>
        <p:nvSpPr>
          <p:cNvPr id="358" name="Google Shape;358;p43"/>
          <p:cNvSpPr txBox="1">
            <a:spLocks noGrp="1"/>
          </p:cNvSpPr>
          <p:nvPr>
            <p:ph type="body" idx="1"/>
          </p:nvPr>
        </p:nvSpPr>
        <p:spPr>
          <a:xfrm>
            <a:off x="467000" y="1656900"/>
            <a:ext cx="4226700" cy="4650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a:latin typeface="Poppins"/>
                <a:ea typeface="Poppins"/>
                <a:cs typeface="Poppins"/>
                <a:sym typeface="Poppins"/>
              </a:rPr>
              <a:t> </a:t>
            </a:r>
            <a:endParaRPr b="1">
              <a:latin typeface="Poppins"/>
              <a:ea typeface="Poppins"/>
              <a:cs typeface="Poppins"/>
              <a:sym typeface="Poppins"/>
            </a:endParaRPr>
          </a:p>
          <a:p>
            <a:pPr marL="0" lvl="0" indent="0" algn="l" rtl="0">
              <a:spcBef>
                <a:spcPts val="1000"/>
              </a:spcBef>
              <a:spcAft>
                <a:spcPts val="0"/>
              </a:spcAft>
              <a:buNone/>
            </a:pPr>
            <a:endParaRPr sz="2000" b="1">
              <a:latin typeface="Poppins"/>
              <a:ea typeface="Poppins"/>
              <a:cs typeface="Poppins"/>
              <a:sym typeface="Poppins"/>
            </a:endParaRPr>
          </a:p>
          <a:p>
            <a:pPr marL="0" lvl="0" indent="0" algn="l" rtl="0">
              <a:spcBef>
                <a:spcPts val="1000"/>
              </a:spcBef>
              <a:spcAft>
                <a:spcPts val="0"/>
              </a:spcAft>
              <a:buNone/>
            </a:pPr>
            <a:r>
              <a:rPr lang="en-US" b="1"/>
              <a:t>Choices: </a:t>
            </a:r>
            <a:endParaRPr b="1"/>
          </a:p>
          <a:p>
            <a:pPr marL="609600" lvl="0" indent="-482600" algn="l" rtl="0">
              <a:spcBef>
                <a:spcPts val="1000"/>
              </a:spcBef>
              <a:spcAft>
                <a:spcPts val="0"/>
              </a:spcAft>
              <a:buSzPts val="2800"/>
              <a:buFont typeface="Quattrocento Sans"/>
              <a:buChar char="•"/>
            </a:pPr>
            <a:r>
              <a:rPr lang="en-US"/>
              <a:t>Independently</a:t>
            </a:r>
            <a:endParaRPr/>
          </a:p>
          <a:p>
            <a:pPr marL="609600" lvl="0" indent="-482600" algn="l" rtl="0">
              <a:spcBef>
                <a:spcPts val="1000"/>
              </a:spcBef>
              <a:spcAft>
                <a:spcPts val="0"/>
              </a:spcAft>
              <a:buSzPts val="2800"/>
              <a:buFont typeface="Quattrocento Sans"/>
              <a:buChar char="•"/>
            </a:pPr>
            <a:r>
              <a:rPr lang="en-US"/>
              <a:t>With a partner</a:t>
            </a:r>
            <a:endParaRPr/>
          </a:p>
          <a:p>
            <a:pPr marL="0" lvl="0" indent="0" algn="l" rtl="0">
              <a:spcBef>
                <a:spcPts val="1000"/>
              </a:spcBef>
              <a:spcAft>
                <a:spcPts val="0"/>
              </a:spcAft>
              <a:buNone/>
            </a:pPr>
            <a:endParaRPr/>
          </a:p>
        </p:txBody>
      </p:sp>
      <p:pic>
        <p:nvPicPr>
          <p:cNvPr id="359" name="Google Shape;359;p43" descr="Planning with equity in mind - Early Elementary"/>
          <p:cNvPicPr preferRelativeResize="0"/>
          <p:nvPr/>
        </p:nvPicPr>
        <p:blipFill>
          <a:blip r:embed="rId3">
            <a:alphaModFix/>
          </a:blip>
          <a:stretch>
            <a:fillRect/>
          </a:stretch>
        </p:blipFill>
        <p:spPr>
          <a:xfrm>
            <a:off x="4078700" y="1656900"/>
            <a:ext cx="7697599" cy="46500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Planning with Equity in Mind: Elementary</a:t>
            </a:r>
            <a:endParaRPr dirty="0"/>
          </a:p>
        </p:txBody>
      </p:sp>
      <p:sp>
        <p:nvSpPr>
          <p:cNvPr id="365" name="Google Shape;365;p44"/>
          <p:cNvSpPr txBox="1">
            <a:spLocks noGrp="1"/>
          </p:cNvSpPr>
          <p:nvPr>
            <p:ph type="body" idx="1"/>
          </p:nvPr>
        </p:nvSpPr>
        <p:spPr>
          <a:xfrm>
            <a:off x="467000" y="1656900"/>
            <a:ext cx="4226700" cy="4650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a:latin typeface="Poppins"/>
                <a:ea typeface="Poppins"/>
                <a:cs typeface="Poppins"/>
                <a:sym typeface="Poppins"/>
              </a:rPr>
              <a:t> </a:t>
            </a:r>
            <a:endParaRPr b="1">
              <a:latin typeface="Poppins"/>
              <a:ea typeface="Poppins"/>
              <a:cs typeface="Poppins"/>
              <a:sym typeface="Poppins"/>
            </a:endParaRPr>
          </a:p>
          <a:p>
            <a:pPr marL="0" lvl="0" indent="0" algn="l" rtl="0">
              <a:spcBef>
                <a:spcPts val="1000"/>
              </a:spcBef>
              <a:spcAft>
                <a:spcPts val="0"/>
              </a:spcAft>
              <a:buNone/>
            </a:pPr>
            <a:endParaRPr sz="2000" b="1">
              <a:latin typeface="Poppins"/>
              <a:ea typeface="Poppins"/>
              <a:cs typeface="Poppins"/>
              <a:sym typeface="Poppins"/>
            </a:endParaRPr>
          </a:p>
          <a:p>
            <a:pPr marL="0" lvl="0" indent="0" algn="l" rtl="0">
              <a:spcBef>
                <a:spcPts val="1000"/>
              </a:spcBef>
              <a:spcAft>
                <a:spcPts val="0"/>
              </a:spcAft>
              <a:buNone/>
            </a:pPr>
            <a:r>
              <a:rPr lang="en-US" b="1"/>
              <a:t>Choices: </a:t>
            </a:r>
            <a:endParaRPr b="1"/>
          </a:p>
          <a:p>
            <a:pPr marL="609600" lvl="0" indent="-482600" algn="l" rtl="0">
              <a:spcBef>
                <a:spcPts val="1000"/>
              </a:spcBef>
              <a:spcAft>
                <a:spcPts val="0"/>
              </a:spcAft>
              <a:buSzPts val="2800"/>
              <a:buFont typeface="Quattrocento Sans"/>
              <a:buChar char="•"/>
            </a:pPr>
            <a:r>
              <a:rPr lang="en-US"/>
              <a:t>Independently</a:t>
            </a:r>
            <a:endParaRPr/>
          </a:p>
          <a:p>
            <a:pPr marL="609600" lvl="0" indent="-482600" algn="l" rtl="0">
              <a:spcBef>
                <a:spcPts val="1000"/>
              </a:spcBef>
              <a:spcAft>
                <a:spcPts val="0"/>
              </a:spcAft>
              <a:buSzPts val="2800"/>
              <a:buFont typeface="Quattrocento Sans"/>
              <a:buChar char="•"/>
            </a:pPr>
            <a:r>
              <a:rPr lang="en-US"/>
              <a:t>With a partner</a:t>
            </a:r>
            <a:endParaRPr/>
          </a:p>
          <a:p>
            <a:pPr marL="0" lvl="0" indent="0" algn="l" rtl="0">
              <a:spcBef>
                <a:spcPts val="1000"/>
              </a:spcBef>
              <a:spcAft>
                <a:spcPts val="0"/>
              </a:spcAft>
              <a:buNone/>
            </a:pPr>
            <a:endParaRPr/>
          </a:p>
        </p:txBody>
      </p:sp>
      <p:pic>
        <p:nvPicPr>
          <p:cNvPr id="366" name="Google Shape;366;p44" descr="Planning with equity in mind: Elementary"/>
          <p:cNvPicPr preferRelativeResize="0"/>
          <p:nvPr/>
        </p:nvPicPr>
        <p:blipFill>
          <a:blip r:embed="rId3">
            <a:alphaModFix/>
          </a:blip>
          <a:stretch>
            <a:fillRect/>
          </a:stretch>
        </p:blipFill>
        <p:spPr>
          <a:xfrm>
            <a:off x="4211500" y="1656901"/>
            <a:ext cx="7564799" cy="473964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Planning with Equity in Mind: Secondary</a:t>
            </a:r>
            <a:endParaRPr/>
          </a:p>
          <a:p>
            <a:pPr marL="0" lvl="0" indent="0" algn="l" rtl="0">
              <a:spcBef>
                <a:spcPts val="0"/>
              </a:spcBef>
              <a:spcAft>
                <a:spcPts val="0"/>
              </a:spcAft>
              <a:buNone/>
            </a:pPr>
            <a:endParaRPr/>
          </a:p>
        </p:txBody>
      </p:sp>
      <p:sp>
        <p:nvSpPr>
          <p:cNvPr id="373" name="Google Shape;373;p45"/>
          <p:cNvSpPr txBox="1">
            <a:spLocks noGrp="1"/>
          </p:cNvSpPr>
          <p:nvPr>
            <p:ph type="body" idx="1"/>
          </p:nvPr>
        </p:nvSpPr>
        <p:spPr>
          <a:xfrm>
            <a:off x="838200" y="2364200"/>
            <a:ext cx="3529200" cy="3644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a:t>Choices: </a:t>
            </a:r>
            <a:endParaRPr b="1"/>
          </a:p>
          <a:p>
            <a:pPr marL="609600" lvl="0" indent="-482600" algn="l" rtl="0">
              <a:spcBef>
                <a:spcPts val="1000"/>
              </a:spcBef>
              <a:spcAft>
                <a:spcPts val="0"/>
              </a:spcAft>
              <a:buSzPts val="2800"/>
              <a:buFont typeface="Quattrocento Sans"/>
              <a:buChar char="•"/>
            </a:pPr>
            <a:r>
              <a:rPr lang="en-US"/>
              <a:t>Independently</a:t>
            </a:r>
            <a:endParaRPr/>
          </a:p>
          <a:p>
            <a:pPr marL="609600" lvl="0" indent="-482600" algn="l" rtl="0">
              <a:spcBef>
                <a:spcPts val="1000"/>
              </a:spcBef>
              <a:spcAft>
                <a:spcPts val="0"/>
              </a:spcAft>
              <a:buSzPts val="2800"/>
              <a:buFont typeface="Quattrocento Sans"/>
              <a:buChar char="•"/>
            </a:pPr>
            <a:r>
              <a:rPr lang="en-US"/>
              <a:t>With a partner</a:t>
            </a:r>
            <a:endParaRPr/>
          </a:p>
          <a:p>
            <a:pPr marL="0" lvl="0" indent="0" algn="l" rtl="0">
              <a:spcBef>
                <a:spcPts val="1000"/>
              </a:spcBef>
              <a:spcAft>
                <a:spcPts val="0"/>
              </a:spcAft>
              <a:buNone/>
            </a:pPr>
            <a:endParaRPr/>
          </a:p>
          <a:p>
            <a:pPr marL="0" lvl="0" indent="0" algn="l" rtl="0">
              <a:lnSpc>
                <a:spcPct val="100000"/>
              </a:lnSpc>
              <a:spcBef>
                <a:spcPts val="600"/>
              </a:spcBef>
              <a:spcAft>
                <a:spcPts val="0"/>
              </a:spcAft>
              <a:buNone/>
            </a:pPr>
            <a:endParaRPr sz="2400">
              <a:solidFill>
                <a:srgbClr val="464653"/>
              </a:solidFill>
            </a:endParaRPr>
          </a:p>
        </p:txBody>
      </p:sp>
      <p:sp>
        <p:nvSpPr>
          <p:cNvPr id="374" name="Google Shape;374;p45"/>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18</a:t>
            </a:fld>
            <a:endParaRPr/>
          </a:p>
        </p:txBody>
      </p:sp>
      <p:sp>
        <p:nvSpPr>
          <p:cNvPr id="375" name="Google Shape;375;p45"/>
          <p:cNvSpPr txBox="1">
            <a:spLocks noGrp="1"/>
          </p:cNvSpPr>
          <p:nvPr>
            <p:ph type="body" idx="2"/>
          </p:nvPr>
        </p:nvSpPr>
        <p:spPr>
          <a:xfrm>
            <a:off x="4367475" y="1407700"/>
            <a:ext cx="7254900" cy="4845900"/>
          </a:xfrm>
          <a:prstGeom prst="rect">
            <a:avLst/>
          </a:prstGeom>
          <a:ln w="9525" cap="flat" cmpd="sng">
            <a:solidFill>
              <a:srgbClr val="000000"/>
            </a:solidFill>
            <a:prstDash val="solid"/>
            <a:round/>
            <a:headEnd type="none" w="sm" len="sm"/>
            <a:tailEnd type="none" w="sm" len="sm"/>
          </a:ln>
        </p:spPr>
        <p:txBody>
          <a:bodyPr spcFirstLastPara="1" wrap="square" lIns="91425" tIns="45700" rIns="91425" bIns="45700" anchor="t" anchorCtr="0">
            <a:normAutofit fontScale="32500" lnSpcReduction="20000"/>
          </a:bodyPr>
          <a:lstStyle/>
          <a:p>
            <a:pPr marL="0" lvl="0" indent="0" algn="l" rtl="0">
              <a:lnSpc>
                <a:spcPct val="115000"/>
              </a:lnSpc>
              <a:spcBef>
                <a:spcPts val="0"/>
              </a:spcBef>
              <a:spcAft>
                <a:spcPts val="0"/>
              </a:spcAft>
              <a:buNone/>
            </a:pPr>
            <a:endParaRPr sz="1200" b="1">
              <a:solidFill>
                <a:srgbClr val="000000"/>
              </a:solidFill>
              <a:latin typeface="Lato"/>
              <a:ea typeface="Lato"/>
              <a:cs typeface="Lato"/>
              <a:sym typeface="Lato"/>
            </a:endParaRPr>
          </a:p>
          <a:p>
            <a:pPr marL="0" lvl="0" indent="0" algn="l" rtl="0">
              <a:lnSpc>
                <a:spcPct val="115000"/>
              </a:lnSpc>
              <a:spcBef>
                <a:spcPts val="1000"/>
              </a:spcBef>
              <a:spcAft>
                <a:spcPts val="0"/>
              </a:spcAft>
              <a:buNone/>
            </a:pPr>
            <a:r>
              <a:rPr lang="en-US" sz="4584" b="1">
                <a:solidFill>
                  <a:srgbClr val="000000"/>
                </a:solidFill>
                <a:latin typeface="Lato"/>
                <a:ea typeface="Lato"/>
                <a:cs typeface="Lato"/>
                <a:sym typeface="Lato"/>
              </a:rPr>
              <a:t>Planning with Equity in Mind from</a:t>
            </a:r>
            <a:r>
              <a:rPr lang="en-US" sz="4584" b="1" u="sng">
                <a:solidFill>
                  <a:srgbClr val="000000"/>
                </a:solidFill>
                <a:latin typeface="Lato"/>
                <a:ea typeface="Lato"/>
                <a:cs typeface="Lato"/>
                <a:sym typeface="Lato"/>
              </a:rPr>
              <a:t> Culturally Responsive Education in the Classroom:  An Equity Framework for Pedagogy </a:t>
            </a:r>
            <a:r>
              <a:rPr lang="en-US" sz="4584" b="1">
                <a:solidFill>
                  <a:srgbClr val="000000"/>
                </a:solidFill>
                <a:latin typeface="Lato"/>
                <a:ea typeface="Lato"/>
                <a:cs typeface="Lato"/>
                <a:sym typeface="Lato"/>
              </a:rPr>
              <a:t>by Dr. Adeyemi Stembridge</a:t>
            </a:r>
            <a:endParaRPr sz="4584" b="1">
              <a:solidFill>
                <a:srgbClr val="000000"/>
              </a:solidFill>
              <a:latin typeface="Lato"/>
              <a:ea typeface="Lato"/>
              <a:cs typeface="Lato"/>
              <a:sym typeface="Lato"/>
            </a:endParaRPr>
          </a:p>
          <a:p>
            <a:pPr marL="0" lvl="0" indent="0" algn="l" rtl="0">
              <a:lnSpc>
                <a:spcPct val="115000"/>
              </a:lnSpc>
              <a:spcBef>
                <a:spcPts val="1000"/>
              </a:spcBef>
              <a:spcAft>
                <a:spcPts val="0"/>
              </a:spcAft>
              <a:buNone/>
            </a:pPr>
            <a:endParaRPr sz="3449" b="1">
              <a:solidFill>
                <a:srgbClr val="000000"/>
              </a:solidFill>
              <a:latin typeface="Lato"/>
              <a:ea typeface="Lato"/>
              <a:cs typeface="Lato"/>
              <a:sym typeface="Lato"/>
            </a:endParaRPr>
          </a:p>
          <a:p>
            <a:pPr marL="0" lvl="0" indent="0" algn="l" rtl="0">
              <a:lnSpc>
                <a:spcPct val="115000"/>
              </a:lnSpc>
              <a:spcBef>
                <a:spcPts val="1000"/>
              </a:spcBef>
              <a:spcAft>
                <a:spcPts val="0"/>
              </a:spcAft>
              <a:buNone/>
            </a:pPr>
            <a:r>
              <a:rPr lang="en-US" sz="5200" b="1">
                <a:solidFill>
                  <a:srgbClr val="000000"/>
                </a:solidFill>
              </a:rPr>
              <a:t>Question One: What do I want learners to understand?</a:t>
            </a:r>
            <a:endParaRPr sz="3565">
              <a:solidFill>
                <a:srgbClr val="000000"/>
              </a:solidFill>
            </a:endParaRPr>
          </a:p>
          <a:p>
            <a:pPr marL="0" lvl="0" indent="0" algn="l" rtl="0">
              <a:lnSpc>
                <a:spcPct val="115000"/>
              </a:lnSpc>
              <a:spcBef>
                <a:spcPts val="1000"/>
              </a:spcBef>
              <a:spcAft>
                <a:spcPts val="0"/>
              </a:spcAft>
              <a:buNone/>
            </a:pPr>
            <a:r>
              <a:rPr lang="en-US" sz="3565">
                <a:solidFill>
                  <a:srgbClr val="000000"/>
                </a:solidFill>
              </a:rPr>
              <a:t>What is a deep and meaningful conceptual understanding about your content that matters tremendously for students so that they are able to think like practitioners in your field?</a:t>
            </a:r>
            <a:endParaRPr sz="3565">
              <a:solidFill>
                <a:srgbClr val="000000"/>
              </a:solidFill>
            </a:endParaRPr>
          </a:p>
          <a:p>
            <a:pPr marL="0" lvl="0" indent="0" algn="l" rtl="0">
              <a:lnSpc>
                <a:spcPct val="115000"/>
              </a:lnSpc>
              <a:spcBef>
                <a:spcPts val="0"/>
              </a:spcBef>
              <a:spcAft>
                <a:spcPts val="0"/>
              </a:spcAft>
              <a:buNone/>
            </a:pPr>
            <a:r>
              <a:rPr lang="en-US" sz="3565">
                <a:solidFill>
                  <a:srgbClr val="000000"/>
                </a:solidFill>
              </a:rPr>
              <a:t>What do you remember about your own early emerging understandings of this concept? </a:t>
            </a:r>
            <a:endParaRPr sz="3565">
              <a:solidFill>
                <a:srgbClr val="000000"/>
              </a:solidFill>
            </a:endParaRPr>
          </a:p>
          <a:p>
            <a:pPr marL="0" lvl="0" indent="0" algn="l" rtl="0">
              <a:lnSpc>
                <a:spcPct val="115000"/>
              </a:lnSpc>
              <a:spcBef>
                <a:spcPts val="0"/>
              </a:spcBef>
              <a:spcAft>
                <a:spcPts val="0"/>
              </a:spcAft>
              <a:buNone/>
            </a:pPr>
            <a:r>
              <a:rPr lang="en-US" sz="3565">
                <a:solidFill>
                  <a:srgbClr val="000000"/>
                </a:solidFill>
              </a:rPr>
              <a:t>What did you figure out? </a:t>
            </a:r>
            <a:endParaRPr sz="3565">
              <a:solidFill>
                <a:srgbClr val="000000"/>
              </a:solidFill>
            </a:endParaRPr>
          </a:p>
          <a:p>
            <a:pPr marL="0" lvl="0" indent="0" algn="l" rtl="0">
              <a:lnSpc>
                <a:spcPct val="115000"/>
              </a:lnSpc>
              <a:spcBef>
                <a:spcPts val="0"/>
              </a:spcBef>
              <a:spcAft>
                <a:spcPts val="0"/>
              </a:spcAft>
              <a:buNone/>
            </a:pPr>
            <a:r>
              <a:rPr lang="en-US" sz="3565">
                <a:solidFill>
                  <a:srgbClr val="000000"/>
                </a:solidFill>
              </a:rPr>
              <a:t>How did you figure it out? </a:t>
            </a:r>
            <a:endParaRPr sz="3565">
              <a:solidFill>
                <a:srgbClr val="000000"/>
              </a:solidFill>
            </a:endParaRPr>
          </a:p>
          <a:p>
            <a:pPr marL="0" lvl="0" indent="0" algn="l" rtl="0">
              <a:lnSpc>
                <a:spcPct val="115000"/>
              </a:lnSpc>
              <a:spcBef>
                <a:spcPts val="0"/>
              </a:spcBef>
              <a:spcAft>
                <a:spcPts val="0"/>
              </a:spcAft>
              <a:buNone/>
            </a:pPr>
            <a:r>
              <a:rPr lang="en-US" sz="3565">
                <a:solidFill>
                  <a:srgbClr val="000000"/>
                </a:solidFill>
              </a:rPr>
              <a:t>How did it feel when you first understood?</a:t>
            </a:r>
            <a:endParaRPr sz="3565">
              <a:solidFill>
                <a:srgbClr val="000000"/>
              </a:solidFill>
            </a:endParaRPr>
          </a:p>
          <a:p>
            <a:pPr marL="0" lvl="0" indent="0" algn="l" rtl="0">
              <a:lnSpc>
                <a:spcPct val="115000"/>
              </a:lnSpc>
              <a:spcBef>
                <a:spcPts val="0"/>
              </a:spcBef>
              <a:spcAft>
                <a:spcPts val="0"/>
              </a:spcAft>
              <a:buNone/>
            </a:pPr>
            <a:endParaRPr sz="3565">
              <a:solidFill>
                <a:srgbClr val="000000"/>
              </a:solidFill>
            </a:endParaRPr>
          </a:p>
          <a:p>
            <a:pPr marL="0" lvl="0" indent="0" algn="l" rtl="0">
              <a:lnSpc>
                <a:spcPct val="100000"/>
              </a:lnSpc>
              <a:spcBef>
                <a:spcPts val="0"/>
              </a:spcBef>
              <a:spcAft>
                <a:spcPts val="0"/>
              </a:spcAft>
              <a:buNone/>
            </a:pPr>
            <a:endParaRPr sz="3565">
              <a:solidFill>
                <a:srgbClr val="000000"/>
              </a:solidFill>
            </a:endParaRPr>
          </a:p>
          <a:p>
            <a:pPr marL="0" lvl="0" indent="0" algn="l" rtl="0">
              <a:lnSpc>
                <a:spcPct val="100000"/>
              </a:lnSpc>
              <a:spcBef>
                <a:spcPts val="0"/>
              </a:spcBef>
              <a:spcAft>
                <a:spcPts val="0"/>
              </a:spcAft>
              <a:buNone/>
            </a:pPr>
            <a:r>
              <a:rPr lang="en-US" sz="3549">
                <a:solidFill>
                  <a:srgbClr val="000000"/>
                </a:solidFill>
              </a:rPr>
              <a:t>Reader Lens: An author can convey the central ideas of a novel by carefully crafting the first sentence. </a:t>
            </a:r>
            <a:endParaRPr sz="3549">
              <a:solidFill>
                <a:srgbClr val="000000"/>
              </a:solidFill>
            </a:endParaRPr>
          </a:p>
          <a:p>
            <a:pPr marL="0" lvl="0" indent="0" algn="l" rtl="0">
              <a:lnSpc>
                <a:spcPct val="100000"/>
              </a:lnSpc>
              <a:spcBef>
                <a:spcPts val="0"/>
              </a:spcBef>
              <a:spcAft>
                <a:spcPts val="0"/>
              </a:spcAft>
              <a:buNone/>
            </a:pPr>
            <a:r>
              <a:rPr lang="en-US" sz="3549">
                <a:solidFill>
                  <a:srgbClr val="000000"/>
                </a:solidFill>
              </a:rPr>
              <a:t>I can discover meaning in a text by questioning how its details connect to the author/artist’s purpose.</a:t>
            </a:r>
            <a:endParaRPr sz="3549">
              <a:solidFill>
                <a:srgbClr val="000000"/>
              </a:solidFill>
            </a:endParaRPr>
          </a:p>
          <a:p>
            <a:pPr marL="0" lvl="0" indent="0" algn="l" rtl="0">
              <a:lnSpc>
                <a:spcPct val="100000"/>
              </a:lnSpc>
              <a:spcBef>
                <a:spcPts val="0"/>
              </a:spcBef>
              <a:spcAft>
                <a:spcPts val="0"/>
              </a:spcAft>
              <a:buNone/>
            </a:pPr>
            <a:endParaRPr sz="3549">
              <a:solidFill>
                <a:srgbClr val="000000"/>
              </a:solidFill>
            </a:endParaRPr>
          </a:p>
          <a:p>
            <a:pPr marL="0" lvl="0" indent="0" algn="l" rtl="0">
              <a:lnSpc>
                <a:spcPct val="100000"/>
              </a:lnSpc>
              <a:spcBef>
                <a:spcPts val="0"/>
              </a:spcBef>
              <a:spcAft>
                <a:spcPts val="0"/>
              </a:spcAft>
              <a:buNone/>
            </a:pPr>
            <a:r>
              <a:rPr lang="en-US" sz="3549">
                <a:solidFill>
                  <a:srgbClr val="000000"/>
                </a:solidFill>
              </a:rPr>
              <a:t>I remember an ‘aha!’ moment reading Toni Morrison’s introduction to </a:t>
            </a:r>
            <a:r>
              <a:rPr lang="en-US" sz="3549" u="sng">
                <a:solidFill>
                  <a:srgbClr val="000000"/>
                </a:solidFill>
              </a:rPr>
              <a:t>Song of Solomon</a:t>
            </a:r>
            <a:r>
              <a:rPr lang="en-US" sz="3549">
                <a:solidFill>
                  <a:srgbClr val="000000"/>
                </a:solidFill>
              </a:rPr>
              <a:t> where she analyzes her own first sentence of the novel: “The North Carolina Mutual Life Insurance agent promised to fly from Mercy to the other side of Lake Superior at three o’clock” (Morrison p. 3). Her sentence migrates from North Carolina to Lake Superior, mirroring the Great Migration. Themes of agency, flight, and mercy make their first appearance. Names and places carry deep connotations, just as they will through the novel. Reading her explication unlocked an understanding that she had created a puzzle in that first line, and that I could find rich meaning by doing my own close readings of her sentences. As a teacher, Morrison’s explication gave me the idea that my students should read closely looking for connotations, symbols, and themes.</a:t>
            </a:r>
            <a:endParaRPr sz="3549">
              <a:solidFill>
                <a:srgbClr val="000000"/>
              </a:solidFill>
            </a:endParaRPr>
          </a:p>
          <a:p>
            <a:pPr marL="0" lvl="0" indent="0" algn="l" rtl="0">
              <a:lnSpc>
                <a:spcPct val="115000"/>
              </a:lnSpc>
              <a:spcBef>
                <a:spcPts val="0"/>
              </a:spcBef>
              <a:spcAft>
                <a:spcPts val="0"/>
              </a:spcAft>
              <a:buNone/>
            </a:pPr>
            <a:endParaRPr sz="3549">
              <a:solidFill>
                <a:srgbClr val="000000"/>
              </a:solidFill>
            </a:endParaRPr>
          </a:p>
          <a:p>
            <a:pPr marL="0" lvl="0" indent="0" algn="l" rtl="0">
              <a:spcBef>
                <a:spcPts val="1000"/>
              </a:spcBef>
              <a:spcAft>
                <a:spcPts val="0"/>
              </a:spcAft>
              <a:buNone/>
            </a:pPr>
            <a:endParaRPr sz="5249"/>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6"/>
          <p:cNvSpPr txBox="1">
            <a:spLocks noGrp="1"/>
          </p:cNvSpPr>
          <p:nvPr>
            <p:ph type="title"/>
          </p:nvPr>
        </p:nvSpPr>
        <p:spPr>
          <a:xfrm>
            <a:off x="145125" y="365125"/>
            <a:ext cx="11208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solidFill>
                  <a:srgbClr val="000000"/>
                </a:solidFill>
                <a:latin typeface="Calibri"/>
                <a:ea typeface="Calibri"/>
                <a:cs typeface="Calibri"/>
                <a:sym typeface="Calibri"/>
              </a:rPr>
              <a:t> </a:t>
            </a:r>
            <a:r>
              <a:rPr lang="en-US">
                <a:solidFill>
                  <a:srgbClr val="000000"/>
                </a:solidFill>
                <a:latin typeface="Segoe UI" panose="020B0502040204020203" pitchFamily="34" charset="0"/>
                <a:cs typeface="Segoe UI" panose="020B0502040204020203" pitchFamily="34" charset="0"/>
              </a:rPr>
              <a:t>Connections: Instructional Frameworks</a:t>
            </a:r>
            <a:endParaRPr>
              <a:latin typeface="Segoe UI" panose="020B0502040204020203" pitchFamily="34" charset="0"/>
              <a:cs typeface="Segoe UI" panose="020B0502040204020203" pitchFamily="34" charset="0"/>
            </a:endParaRPr>
          </a:p>
        </p:txBody>
      </p:sp>
      <p:sp>
        <p:nvSpPr>
          <p:cNvPr id="382" name="Google Shape;382;p46"/>
          <p:cNvSpPr txBox="1">
            <a:spLocks noGrp="1"/>
          </p:cNvSpPr>
          <p:nvPr>
            <p:ph type="body" idx="1"/>
          </p:nvPr>
        </p:nvSpPr>
        <p:spPr>
          <a:xfrm>
            <a:off x="145125" y="1371600"/>
            <a:ext cx="6269453" cy="3532909"/>
          </a:xfrm>
          <a:prstGeom prst="rect">
            <a:avLst/>
          </a:prstGeom>
          <a:noFill/>
          <a:ln>
            <a:noFill/>
          </a:ln>
        </p:spPr>
        <p:txBody>
          <a:bodyPr spcFirstLastPara="1" wrap="square" lIns="91425" tIns="45700" rIns="91425" bIns="45700" anchor="t" anchorCtr="0">
            <a:normAutofit fontScale="92500"/>
          </a:bodyPr>
          <a:lstStyle/>
          <a:p>
            <a:pPr indent="-457200"/>
            <a:r>
              <a:rPr lang="en-US" b="1">
                <a:latin typeface="Segoe UI" panose="020B0502040204020203" pitchFamily="34" charset="0"/>
                <a:cs typeface="Segoe UI" panose="020B0502040204020203" pitchFamily="34" charset="0"/>
              </a:rPr>
              <a:t>Where do critical standards live within your framework? </a:t>
            </a:r>
            <a:endParaRPr b="1">
              <a:latin typeface="Segoe UI" panose="020B0502040204020203" pitchFamily="34" charset="0"/>
              <a:cs typeface="Segoe UI" panose="020B0502040204020203" pitchFamily="34" charset="0"/>
            </a:endParaRPr>
          </a:p>
          <a:p>
            <a:pPr indent="-457200"/>
            <a:r>
              <a:rPr lang="en-US" b="1">
                <a:latin typeface="Segoe UI" panose="020B0502040204020203" pitchFamily="34" charset="0"/>
                <a:cs typeface="Segoe UI" panose="020B0502040204020203" pitchFamily="34" charset="0"/>
              </a:rPr>
              <a:t>Where does thoughtful planning for equity exist?</a:t>
            </a:r>
          </a:p>
          <a:p>
            <a:pPr indent="-457200"/>
            <a:r>
              <a:rPr lang="en-US" b="1">
                <a:latin typeface="Segoe UI" panose="020B0502040204020203" pitchFamily="34" charset="0"/>
                <a:cs typeface="Segoe UI" panose="020B0502040204020203" pitchFamily="34" charset="0"/>
              </a:rPr>
              <a:t>Where do you see opportunities for a conversation about this part of the SGG process aligning to other parts of your TPEP evaluation?</a:t>
            </a:r>
            <a:endParaRPr b="1">
              <a:latin typeface="Segoe UI" panose="020B0502040204020203" pitchFamily="34" charset="0"/>
              <a:cs typeface="Segoe UI" panose="020B0502040204020203" pitchFamily="34" charset="0"/>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p:txBody>
      </p:sp>
      <p:sp>
        <p:nvSpPr>
          <p:cNvPr id="383" name="Google Shape;383;p46"/>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a:t>19</a:t>
            </a:fld>
            <a:endParaRPr/>
          </a:p>
        </p:txBody>
      </p:sp>
      <p:pic>
        <p:nvPicPr>
          <p:cNvPr id="3" name="Picture 2" descr="Multicolored pens">
            <a:extLst>
              <a:ext uri="{FF2B5EF4-FFF2-40B4-BE49-F238E27FC236}">
                <a16:creationId xmlns:a16="http://schemas.microsoft.com/office/drawing/2014/main" id="{57EB526C-01DD-4548-BD94-62325534BD74}"/>
              </a:ext>
            </a:extLst>
          </p:cNvPr>
          <p:cNvPicPr>
            <a:picLocks noChangeAspect="1"/>
          </p:cNvPicPr>
          <p:nvPr/>
        </p:nvPicPr>
        <p:blipFill>
          <a:blip r:embed="rId3"/>
          <a:stretch>
            <a:fillRect/>
          </a:stretch>
        </p:blipFill>
        <p:spPr>
          <a:xfrm>
            <a:off x="6608618" y="1515202"/>
            <a:ext cx="4939146" cy="3292764"/>
          </a:xfrm>
          <a:prstGeom prst="rect">
            <a:avLst/>
          </a:prstGeom>
        </p:spPr>
      </p:pic>
      <p:sp>
        <p:nvSpPr>
          <p:cNvPr id="4" name="TextBox 3">
            <a:extLst>
              <a:ext uri="{FF2B5EF4-FFF2-40B4-BE49-F238E27FC236}">
                <a16:creationId xmlns:a16="http://schemas.microsoft.com/office/drawing/2014/main" id="{B4591A64-F3F2-457E-AFCE-B016552EAF82}"/>
              </a:ext>
            </a:extLst>
          </p:cNvPr>
          <p:cNvSpPr txBox="1"/>
          <p:nvPr/>
        </p:nvSpPr>
        <p:spPr>
          <a:xfrm>
            <a:off x="858907" y="4942765"/>
            <a:ext cx="10494818" cy="954107"/>
          </a:xfrm>
          <a:prstGeom prst="rect">
            <a:avLst/>
          </a:prstGeom>
          <a:solidFill>
            <a:schemeClr val="accent6">
              <a:lumMod val="20000"/>
              <a:lumOff val="80000"/>
            </a:schemeClr>
          </a:solidFill>
        </p:spPr>
        <p:txBody>
          <a:bodyPr wrap="square" lIns="91440" tIns="45720" rIns="91440" bIns="45720" rtlCol="0" anchor="t">
            <a:spAutoFit/>
          </a:bodyPr>
          <a:lstStyle/>
          <a:p>
            <a:pPr algn="ctr"/>
            <a:r>
              <a:rPr lang="en-US" sz="2800" i="1">
                <a:latin typeface="Segoe UI"/>
                <a:cs typeface="Segoe UI"/>
              </a:rPr>
              <a:t>Using your Instructional Framework handout, highlight where you see connections to the attribute of Essential Standard </a:t>
            </a:r>
            <a:endParaRPr lang="en-US" sz="2800" i="1">
              <a:latin typeface="Segoe UI" panose="020B0502040204020203" pitchFamily="34" charset="0"/>
              <a:cs typeface="Segoe UI" panose="020B0502040204020203"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214" name="Google Shape;214;p30" descr="SGG Concept Map"/>
          <p:cNvGrpSpPr/>
          <p:nvPr/>
        </p:nvGrpSpPr>
        <p:grpSpPr>
          <a:xfrm>
            <a:off x="556421" y="1964115"/>
            <a:ext cx="11135809" cy="3032869"/>
            <a:chOff x="3528" y="1244449"/>
            <a:chExt cx="11135809" cy="3032869"/>
          </a:xfrm>
        </p:grpSpPr>
        <p:sp>
          <p:nvSpPr>
            <p:cNvPr id="215" name="Google Shape;215;p30"/>
            <p:cNvSpPr/>
            <p:nvPr/>
          </p:nvSpPr>
          <p:spPr>
            <a:xfrm>
              <a:off x="5571460" y="2034227"/>
              <a:ext cx="165900" cy="726600"/>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216" name="Google Shape;216;p30"/>
            <p:cNvSpPr/>
            <p:nvPr/>
          </p:nvSpPr>
          <p:spPr>
            <a:xfrm>
              <a:off x="5405607" y="2034227"/>
              <a:ext cx="165900" cy="726600"/>
            </a:xfrm>
            <a:custGeom>
              <a:avLst/>
              <a:gdLst/>
              <a:ahLst/>
              <a:cxnLst/>
              <a:rect l="l" t="t" r="r" b="b"/>
              <a:pathLst>
                <a:path w="120000" h="120000" extrusionOk="0">
                  <a:moveTo>
                    <a:pt x="120000" y="0"/>
                  </a:moveTo>
                  <a:lnTo>
                    <a:pt x="120000" y="120000"/>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217" name="Google Shape;217;p30"/>
            <p:cNvSpPr/>
            <p:nvPr/>
          </p:nvSpPr>
          <p:spPr>
            <a:xfrm>
              <a:off x="5571460" y="2034227"/>
              <a:ext cx="47781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218" name="Google Shape;218;p30"/>
            <p:cNvSpPr/>
            <p:nvPr/>
          </p:nvSpPr>
          <p:spPr>
            <a:xfrm>
              <a:off x="5571460" y="2034227"/>
              <a:ext cx="28668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219" name="Google Shape;219;p30"/>
            <p:cNvSpPr/>
            <p:nvPr/>
          </p:nvSpPr>
          <p:spPr>
            <a:xfrm>
              <a:off x="5571460" y="2034227"/>
              <a:ext cx="9555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220" name="Google Shape;220;p30"/>
            <p:cNvSpPr/>
            <p:nvPr/>
          </p:nvSpPr>
          <p:spPr>
            <a:xfrm>
              <a:off x="4615829" y="2034227"/>
              <a:ext cx="9555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221" name="Google Shape;221;p30"/>
            <p:cNvSpPr/>
            <p:nvPr/>
          </p:nvSpPr>
          <p:spPr>
            <a:xfrm>
              <a:off x="2704567" y="2034227"/>
              <a:ext cx="28668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222" name="Google Shape;222;p30"/>
            <p:cNvSpPr/>
            <p:nvPr/>
          </p:nvSpPr>
          <p:spPr>
            <a:xfrm>
              <a:off x="793305" y="2034227"/>
              <a:ext cx="47781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223" name="Google Shape;223;p30"/>
            <p:cNvSpPr/>
            <p:nvPr/>
          </p:nvSpPr>
          <p:spPr>
            <a:xfrm>
              <a:off x="4781682" y="1244449"/>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30"/>
            <p:cNvSpPr txBox="1"/>
            <p:nvPr/>
          </p:nvSpPr>
          <p:spPr>
            <a:xfrm>
              <a:off x="4781682" y="1244449"/>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Overview: Module 1</a:t>
              </a:r>
              <a:endParaRPr sz="1400" b="0" i="0" u="none" strike="noStrike" cap="none">
                <a:solidFill>
                  <a:srgbClr val="000000"/>
                </a:solidFill>
                <a:latin typeface="Arial"/>
                <a:ea typeface="Arial"/>
                <a:cs typeface="Arial"/>
                <a:sym typeface="Arial"/>
              </a:endParaRPr>
            </a:p>
          </p:txBody>
        </p:sp>
        <p:sp>
          <p:nvSpPr>
            <p:cNvPr id="225" name="Google Shape;225;p30"/>
            <p:cNvSpPr/>
            <p:nvPr/>
          </p:nvSpPr>
          <p:spPr>
            <a:xfrm>
              <a:off x="4860660" y="1323427"/>
              <a:ext cx="474000" cy="631800"/>
            </a:xfrm>
            <a:prstGeom prst="rect">
              <a:avLst/>
            </a:prstGeom>
            <a:blipFill rotWithShape="1">
              <a:blip r:embed="rId3">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30"/>
            <p:cNvSpPr/>
            <p:nvPr/>
          </p:nvSpPr>
          <p:spPr>
            <a:xfrm>
              <a:off x="3528"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30"/>
            <p:cNvSpPr txBox="1"/>
            <p:nvPr/>
          </p:nvSpPr>
          <p:spPr>
            <a:xfrm>
              <a:off x="3528" y="3487418"/>
              <a:ext cx="1579500" cy="789900"/>
            </a:xfrm>
            <a:prstGeom prst="rect">
              <a:avLst/>
            </a:prstGeom>
            <a:noFill/>
            <a:ln>
              <a:noFill/>
            </a:ln>
          </p:spPr>
          <p:txBody>
            <a:bodyPr spcFirstLastPara="1" wrap="square" lIns="585075" tIns="7600" rIns="7600" bIns="7600" anchor="ctr" anchorCtr="0">
              <a:noAutofit/>
            </a:bodyPr>
            <a:lstStyle/>
            <a:p>
              <a:pPr algn="ctr">
                <a:lnSpc>
                  <a:spcPct val="90000"/>
                </a:lnSpc>
                <a:buClr>
                  <a:schemeClr val="lt1"/>
                </a:buClr>
                <a:buSzPts val="1200"/>
              </a:pPr>
              <a:r>
                <a:rPr lang="en-US" sz="1200">
                  <a:solidFill>
                    <a:schemeClr val="lt1"/>
                  </a:solidFill>
                  <a:latin typeface="Calibri"/>
                  <a:ea typeface="Calibri"/>
                  <a:cs typeface="Calibri"/>
                  <a:sym typeface="Calibri"/>
                </a:rPr>
                <a:t>Essential Standard</a:t>
              </a:r>
              <a:r>
                <a:rPr lang="en-US" sz="1200" b="0" i="0" u="none" strike="noStrike" cap="none">
                  <a:solidFill>
                    <a:schemeClr val="lt1"/>
                  </a:solidFill>
                  <a:latin typeface="Calibri"/>
                  <a:ea typeface="Calibri"/>
                  <a:cs typeface="Calibri"/>
                  <a:sym typeface="Calibri"/>
                </a:rPr>
                <a:t>: </a:t>
              </a:r>
              <a:r>
                <a:rPr lang="en-US" sz="1200">
                  <a:solidFill>
                    <a:schemeClr val="lt1"/>
                  </a:solidFill>
                  <a:latin typeface="Calibri"/>
                  <a:ea typeface="Calibri"/>
                  <a:cs typeface="Calibri"/>
                  <a:sym typeface="Calibri"/>
                </a:rPr>
                <a:t>Module</a:t>
              </a:r>
              <a:r>
                <a:rPr lang="en-US" sz="1200" b="0" i="0" u="none" strike="noStrike" cap="none">
                  <a:solidFill>
                    <a:schemeClr val="lt1"/>
                  </a:solidFill>
                  <a:latin typeface="Calibri"/>
                  <a:ea typeface="Calibri"/>
                  <a:cs typeface="Calibri"/>
                  <a:sym typeface="Calibri"/>
                </a:rPr>
                <a:t> 3</a:t>
              </a:r>
              <a:endParaRPr sz="1400" b="0" i="0" u="none" strike="noStrike" cap="none">
                <a:solidFill>
                  <a:schemeClr val="lt1"/>
                </a:solidFill>
                <a:latin typeface="Arial"/>
                <a:ea typeface="Arial"/>
                <a:cs typeface="Arial"/>
                <a:sym typeface="Arial"/>
              </a:endParaRPr>
            </a:p>
          </p:txBody>
        </p:sp>
        <p:sp>
          <p:nvSpPr>
            <p:cNvPr id="228" name="Google Shape;228;p30"/>
            <p:cNvSpPr/>
            <p:nvPr/>
          </p:nvSpPr>
          <p:spPr>
            <a:xfrm>
              <a:off x="82505" y="3566396"/>
              <a:ext cx="474000" cy="631800"/>
            </a:xfrm>
            <a:prstGeom prst="rect">
              <a:avLst/>
            </a:prstGeom>
            <a:blipFill rotWithShape="1">
              <a:blip r:embed="rId4">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30"/>
            <p:cNvSpPr/>
            <p:nvPr/>
          </p:nvSpPr>
          <p:spPr>
            <a:xfrm>
              <a:off x="1914789"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30"/>
            <p:cNvSpPr txBox="1"/>
            <p:nvPr/>
          </p:nvSpPr>
          <p:spPr>
            <a:xfrm>
              <a:off x="1914789"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Cognitive Engagement: Module 4</a:t>
              </a:r>
              <a:endParaRPr sz="1400" b="0" i="0" u="none" strike="noStrike" cap="none">
                <a:solidFill>
                  <a:srgbClr val="000000"/>
                </a:solidFill>
                <a:latin typeface="Arial"/>
                <a:ea typeface="Arial"/>
                <a:cs typeface="Arial"/>
                <a:sym typeface="Arial"/>
              </a:endParaRPr>
            </a:p>
          </p:txBody>
        </p:sp>
        <p:sp>
          <p:nvSpPr>
            <p:cNvPr id="231" name="Google Shape;231;p30"/>
            <p:cNvSpPr/>
            <p:nvPr/>
          </p:nvSpPr>
          <p:spPr>
            <a:xfrm>
              <a:off x="1993767" y="3566396"/>
              <a:ext cx="474000" cy="631800"/>
            </a:xfrm>
            <a:prstGeom prst="rect">
              <a:avLst/>
            </a:prstGeom>
            <a:blipFill rotWithShape="1">
              <a:blip r:embed="rId5">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30"/>
            <p:cNvSpPr/>
            <p:nvPr/>
          </p:nvSpPr>
          <p:spPr>
            <a:xfrm>
              <a:off x="3826051"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30"/>
            <p:cNvSpPr txBox="1"/>
            <p:nvPr/>
          </p:nvSpPr>
          <p:spPr>
            <a:xfrm>
              <a:off x="3826051"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Emotional Engagement: Module 5</a:t>
              </a:r>
              <a:endParaRPr sz="1400" b="0" i="0" u="none" strike="noStrike" cap="none">
                <a:solidFill>
                  <a:srgbClr val="000000"/>
                </a:solidFill>
                <a:latin typeface="Arial"/>
                <a:ea typeface="Arial"/>
                <a:cs typeface="Arial"/>
                <a:sym typeface="Arial"/>
              </a:endParaRPr>
            </a:p>
          </p:txBody>
        </p:sp>
        <p:sp>
          <p:nvSpPr>
            <p:cNvPr id="234" name="Google Shape;234;p30"/>
            <p:cNvSpPr/>
            <p:nvPr/>
          </p:nvSpPr>
          <p:spPr>
            <a:xfrm>
              <a:off x="3905029" y="3566396"/>
              <a:ext cx="474000" cy="631800"/>
            </a:xfrm>
            <a:prstGeom prst="rect">
              <a:avLst/>
            </a:prstGeom>
            <a:blipFill rotWithShape="1">
              <a:blip r:embed="rId6">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30"/>
            <p:cNvSpPr/>
            <p:nvPr/>
          </p:nvSpPr>
          <p:spPr>
            <a:xfrm>
              <a:off x="5737313"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30"/>
            <p:cNvSpPr txBox="1"/>
            <p:nvPr/>
          </p:nvSpPr>
          <p:spPr>
            <a:xfrm>
              <a:off x="5737313"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Formative &amp; Summative Assessment: Module 6</a:t>
              </a:r>
              <a:endParaRPr sz="1400" b="0" i="0" u="none" strike="noStrike" cap="none">
                <a:solidFill>
                  <a:srgbClr val="000000"/>
                </a:solidFill>
                <a:latin typeface="Arial"/>
                <a:ea typeface="Arial"/>
                <a:cs typeface="Arial"/>
                <a:sym typeface="Arial"/>
              </a:endParaRPr>
            </a:p>
          </p:txBody>
        </p:sp>
        <p:sp>
          <p:nvSpPr>
            <p:cNvPr id="237" name="Google Shape;237;p30"/>
            <p:cNvSpPr/>
            <p:nvPr/>
          </p:nvSpPr>
          <p:spPr>
            <a:xfrm>
              <a:off x="5816291" y="3566396"/>
              <a:ext cx="474000" cy="631800"/>
            </a:xfrm>
            <a:prstGeom prst="rect">
              <a:avLst/>
            </a:prstGeom>
            <a:blipFill rotWithShape="1">
              <a:blip r:embed="rId7">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30"/>
            <p:cNvSpPr/>
            <p:nvPr/>
          </p:nvSpPr>
          <p:spPr>
            <a:xfrm>
              <a:off x="7648575"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30"/>
            <p:cNvSpPr txBox="1"/>
            <p:nvPr/>
          </p:nvSpPr>
          <p:spPr>
            <a:xfrm>
              <a:off x="7648575"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Student Engagement in Assessment: Module 7</a:t>
              </a:r>
              <a:endParaRPr sz="1400" b="0" i="0" u="none" strike="noStrike" cap="none">
                <a:solidFill>
                  <a:srgbClr val="000000"/>
                </a:solidFill>
                <a:latin typeface="Arial"/>
                <a:ea typeface="Arial"/>
                <a:cs typeface="Arial"/>
                <a:sym typeface="Arial"/>
              </a:endParaRPr>
            </a:p>
          </p:txBody>
        </p:sp>
        <p:sp>
          <p:nvSpPr>
            <p:cNvPr id="240" name="Google Shape;240;p30"/>
            <p:cNvSpPr/>
            <p:nvPr/>
          </p:nvSpPr>
          <p:spPr>
            <a:xfrm>
              <a:off x="7727553" y="3566396"/>
              <a:ext cx="474000" cy="631800"/>
            </a:xfrm>
            <a:prstGeom prst="rect">
              <a:avLst/>
            </a:prstGeom>
            <a:blipFill rotWithShape="1">
              <a:blip r:embed="rId8">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30"/>
            <p:cNvSpPr/>
            <p:nvPr/>
          </p:nvSpPr>
          <p:spPr>
            <a:xfrm>
              <a:off x="9559837"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30"/>
            <p:cNvSpPr txBox="1"/>
            <p:nvPr/>
          </p:nvSpPr>
          <p:spPr>
            <a:xfrm>
              <a:off x="9559837"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Feedback from Students: Module 8</a:t>
              </a:r>
              <a:endParaRPr sz="1400" b="0" i="0" u="none" strike="noStrike" cap="none">
                <a:solidFill>
                  <a:srgbClr val="000000"/>
                </a:solidFill>
                <a:latin typeface="Arial"/>
                <a:ea typeface="Arial"/>
                <a:cs typeface="Arial"/>
                <a:sym typeface="Arial"/>
              </a:endParaRPr>
            </a:p>
          </p:txBody>
        </p:sp>
        <p:sp>
          <p:nvSpPr>
            <p:cNvPr id="243" name="Google Shape;243;p30"/>
            <p:cNvSpPr/>
            <p:nvPr/>
          </p:nvSpPr>
          <p:spPr>
            <a:xfrm>
              <a:off x="9638815" y="3566396"/>
              <a:ext cx="474000" cy="631800"/>
            </a:xfrm>
            <a:prstGeom prst="rect">
              <a:avLst/>
            </a:prstGeom>
            <a:blipFill rotWithShape="1">
              <a:blip r:embed="rId9">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30"/>
            <p:cNvSpPr/>
            <p:nvPr/>
          </p:nvSpPr>
          <p:spPr>
            <a:xfrm>
              <a:off x="3826051" y="2365934"/>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30"/>
            <p:cNvSpPr txBox="1"/>
            <p:nvPr/>
          </p:nvSpPr>
          <p:spPr>
            <a:xfrm>
              <a:off x="3826051" y="2365934"/>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evaluators:   Module 2A</a:t>
              </a:r>
              <a:endParaRPr sz="1400" b="0" i="0" u="none" strike="noStrike" cap="none">
                <a:solidFill>
                  <a:srgbClr val="000000"/>
                </a:solidFill>
                <a:latin typeface="Arial"/>
                <a:ea typeface="Arial"/>
                <a:cs typeface="Arial"/>
                <a:sym typeface="Arial"/>
              </a:endParaRPr>
            </a:p>
          </p:txBody>
        </p:sp>
        <p:sp>
          <p:nvSpPr>
            <p:cNvPr id="246" name="Google Shape;246;p30"/>
            <p:cNvSpPr/>
            <p:nvPr/>
          </p:nvSpPr>
          <p:spPr>
            <a:xfrm>
              <a:off x="3905029" y="2444911"/>
              <a:ext cx="474000" cy="631800"/>
            </a:xfrm>
            <a:prstGeom prst="rect">
              <a:avLst/>
            </a:prstGeom>
            <a:blipFill rotWithShape="1">
              <a:blip r:embed="rId10">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30"/>
            <p:cNvSpPr/>
            <p:nvPr/>
          </p:nvSpPr>
          <p:spPr>
            <a:xfrm>
              <a:off x="5737313" y="2365934"/>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30"/>
            <p:cNvSpPr txBox="1"/>
            <p:nvPr/>
          </p:nvSpPr>
          <p:spPr>
            <a:xfrm>
              <a:off x="5737313" y="2365934"/>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teachers: Module 2B</a:t>
              </a:r>
              <a:endParaRPr sz="1400" b="0" i="0" u="none" strike="noStrike" cap="none">
                <a:solidFill>
                  <a:srgbClr val="000000"/>
                </a:solidFill>
                <a:latin typeface="Arial"/>
                <a:ea typeface="Arial"/>
                <a:cs typeface="Arial"/>
                <a:sym typeface="Arial"/>
              </a:endParaRPr>
            </a:p>
          </p:txBody>
        </p:sp>
        <p:sp>
          <p:nvSpPr>
            <p:cNvPr id="249" name="Google Shape;249;p30"/>
            <p:cNvSpPr/>
            <p:nvPr/>
          </p:nvSpPr>
          <p:spPr>
            <a:xfrm>
              <a:off x="5816291" y="2444911"/>
              <a:ext cx="474000" cy="631800"/>
            </a:xfrm>
            <a:prstGeom prst="rect">
              <a:avLst/>
            </a:prstGeom>
            <a:blipFill rotWithShape="1">
              <a:blip r:embed="rId11">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0" name="Google Shape;250;p30"/>
          <p:cNvSpPr txBox="1">
            <a:spLocks noGrp="1"/>
          </p:cNvSpPr>
          <p:nvPr>
            <p:ph type="title" idx="4294967295"/>
          </p:nvPr>
        </p:nvSpPr>
        <p:spPr>
          <a:xfrm>
            <a:off x="832275" y="765700"/>
            <a:ext cx="8456100" cy="79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dirty="0">
                <a:ln>
                  <a:noFill/>
                </a:ln>
                <a:solidFill>
                  <a:srgbClr val="40403D"/>
                </a:solidFill>
                <a:effectLst/>
                <a:uLnTx/>
                <a:uFillTx/>
                <a:latin typeface="Quattrocento Sans"/>
                <a:ea typeface="Quattrocento Sans"/>
                <a:cs typeface="Quattrocento Sans"/>
                <a:sym typeface="Quattrocento Sans"/>
              </a:rPr>
              <a:t>SGG Concept Map</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Graphic 2" descr="Star with solid fill">
            <a:extLst>
              <a:ext uri="{FF2B5EF4-FFF2-40B4-BE49-F238E27FC236}">
                <a16:creationId xmlns:a16="http://schemas.microsoft.com/office/drawing/2014/main" id="{D0C9B51A-24EC-4584-85E6-DD3EBDC04C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732" y="3828862"/>
            <a:ext cx="914400" cy="914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CA5E4-D14A-4B9D-8825-380DF997C8DA}"/>
              </a:ext>
            </a:extLst>
          </p:cNvPr>
          <p:cNvSpPr>
            <a:spLocks noGrp="1"/>
          </p:cNvSpPr>
          <p:nvPr>
            <p:ph type="title"/>
          </p:nvPr>
        </p:nvSpPr>
        <p:spPr/>
        <p:txBody>
          <a:bodyPr/>
          <a:lstStyle/>
          <a:p>
            <a:r>
              <a:rPr lang="en-US" sz="4400">
                <a:solidFill>
                  <a:srgbClr val="000000"/>
                </a:solidFill>
                <a:latin typeface="Segoe UI"/>
                <a:cs typeface="Segoe UI"/>
              </a:rPr>
              <a:t>Key Considerations: </a:t>
            </a:r>
            <a:r>
              <a:rPr lang="en-US">
                <a:solidFill>
                  <a:srgbClr val="000000"/>
                </a:solidFill>
                <a:latin typeface="Segoe UI"/>
                <a:cs typeface="Segoe UI"/>
              </a:rPr>
              <a:t>Essential</a:t>
            </a:r>
            <a:r>
              <a:rPr lang="en-US" sz="4400">
                <a:solidFill>
                  <a:srgbClr val="000000"/>
                </a:solidFill>
                <a:latin typeface="Segoe UI"/>
                <a:cs typeface="Segoe UI"/>
              </a:rPr>
              <a:t> Standards</a:t>
            </a:r>
            <a:endParaRPr lang="en-US">
              <a:latin typeface="Segoe UI"/>
              <a:cs typeface="Segoe UI"/>
            </a:endParaRPr>
          </a:p>
        </p:txBody>
      </p:sp>
      <p:sp>
        <p:nvSpPr>
          <p:cNvPr id="3" name="Text Placeholder 2">
            <a:extLst>
              <a:ext uri="{FF2B5EF4-FFF2-40B4-BE49-F238E27FC236}">
                <a16:creationId xmlns:a16="http://schemas.microsoft.com/office/drawing/2014/main" id="{997FD09B-E304-4910-BE16-6314150FBE98}"/>
              </a:ext>
            </a:extLst>
          </p:cNvPr>
          <p:cNvSpPr>
            <a:spLocks noGrp="1"/>
          </p:cNvSpPr>
          <p:nvPr>
            <p:ph type="body" idx="1"/>
          </p:nvPr>
        </p:nvSpPr>
        <p:spPr/>
        <p:txBody>
          <a:bodyPr/>
          <a:lstStyle/>
          <a:p>
            <a:r>
              <a:rPr lang="en-US">
                <a:latin typeface="Segoe UI" panose="020B0502040204020203" pitchFamily="34" charset="0"/>
                <a:cs typeface="Segoe UI" panose="020B0502040204020203" pitchFamily="34" charset="0"/>
              </a:rPr>
              <a:t>If you are a teacher…</a:t>
            </a:r>
          </a:p>
        </p:txBody>
      </p:sp>
      <p:sp>
        <p:nvSpPr>
          <p:cNvPr id="4" name="Text Placeholder 3">
            <a:extLst>
              <a:ext uri="{FF2B5EF4-FFF2-40B4-BE49-F238E27FC236}">
                <a16:creationId xmlns:a16="http://schemas.microsoft.com/office/drawing/2014/main" id="{0BCCED17-64E1-45B8-8451-89A8CC9F3356}"/>
              </a:ext>
            </a:extLst>
          </p:cNvPr>
          <p:cNvSpPr>
            <a:spLocks noGrp="1"/>
          </p:cNvSpPr>
          <p:nvPr>
            <p:ph type="body" idx="2"/>
          </p:nvPr>
        </p:nvSpPr>
        <p:spPr>
          <a:solidFill>
            <a:schemeClr val="accent6">
              <a:lumMod val="20000"/>
              <a:lumOff val="80000"/>
            </a:schemeClr>
          </a:solidFill>
        </p:spPr>
        <p:txBody>
          <a:bodyPr>
            <a:normAutofit lnSpcReduction="10000"/>
          </a:bodyPr>
          <a:lstStyle/>
          <a:p>
            <a:pPr marL="114300" indent="0">
              <a:buNone/>
            </a:pPr>
            <a:r>
              <a:rPr lang="en-US">
                <a:latin typeface="Segoe UI" panose="020B0502040204020203" pitchFamily="34" charset="0"/>
                <a:cs typeface="Segoe UI" panose="020B0502040204020203" pitchFamily="34" charset="0"/>
              </a:rPr>
              <a:t>When you are in a student growth conversation with your administrator, how will you communicate that you have embedded an equity mindset in your planning and how you have provided for deeper understanding utilizing critical standards? </a:t>
            </a:r>
          </a:p>
          <a:p>
            <a:pPr marL="114300" indent="0">
              <a:buNone/>
            </a:pPr>
            <a:endParaRPr lang="en-US"/>
          </a:p>
        </p:txBody>
      </p:sp>
      <p:sp>
        <p:nvSpPr>
          <p:cNvPr id="5" name="Text Placeholder 4">
            <a:extLst>
              <a:ext uri="{FF2B5EF4-FFF2-40B4-BE49-F238E27FC236}">
                <a16:creationId xmlns:a16="http://schemas.microsoft.com/office/drawing/2014/main" id="{993931D6-5810-4208-90F4-E6B4A2192D19}"/>
              </a:ext>
            </a:extLst>
          </p:cNvPr>
          <p:cNvSpPr>
            <a:spLocks noGrp="1"/>
          </p:cNvSpPr>
          <p:nvPr>
            <p:ph type="body" idx="3"/>
          </p:nvPr>
        </p:nvSpPr>
        <p:spPr/>
        <p:txBody>
          <a:bodyPr/>
          <a:lstStyle/>
          <a:p>
            <a:r>
              <a:rPr lang="en-US">
                <a:latin typeface="Segoe UI" panose="020B0502040204020203" pitchFamily="34" charset="0"/>
                <a:cs typeface="Segoe UI" panose="020B0502040204020203" pitchFamily="34" charset="0"/>
              </a:rPr>
              <a:t>If you are an administrator…</a:t>
            </a:r>
          </a:p>
        </p:txBody>
      </p:sp>
      <p:sp>
        <p:nvSpPr>
          <p:cNvPr id="6" name="Text Placeholder 5">
            <a:extLst>
              <a:ext uri="{FF2B5EF4-FFF2-40B4-BE49-F238E27FC236}">
                <a16:creationId xmlns:a16="http://schemas.microsoft.com/office/drawing/2014/main" id="{765D8748-3057-4B19-85FA-262DB06B4561}"/>
              </a:ext>
            </a:extLst>
          </p:cNvPr>
          <p:cNvSpPr>
            <a:spLocks noGrp="1"/>
          </p:cNvSpPr>
          <p:nvPr>
            <p:ph type="body" idx="4"/>
          </p:nvPr>
        </p:nvSpPr>
        <p:spPr>
          <a:solidFill>
            <a:schemeClr val="bg1">
              <a:lumMod val="90000"/>
            </a:schemeClr>
          </a:solidFill>
        </p:spPr>
        <p:txBody>
          <a:bodyPr>
            <a:normAutofit lnSpcReduction="10000"/>
          </a:bodyPr>
          <a:lstStyle/>
          <a:p>
            <a:pPr marL="114300" indent="0">
              <a:buNone/>
            </a:pPr>
            <a:r>
              <a:rPr lang="en-US">
                <a:latin typeface="Segoe UI" panose="020B0502040204020203" pitchFamily="34" charset="0"/>
                <a:cs typeface="Segoe UI" panose="020B0502040204020203" pitchFamily="34" charset="0"/>
              </a:rPr>
              <a:t>When you are in a student growth conversation, how will you encourage dialogue with a teacher about how they have embedded an equity mindset in their practice and how their planning promotes deeper understanding through the use of critical standards?</a:t>
            </a:r>
          </a:p>
          <a:p>
            <a:pPr marL="114300" indent="0">
              <a:buNone/>
            </a:pPr>
            <a:endParaRPr lang="en-US"/>
          </a:p>
        </p:txBody>
      </p:sp>
      <p:sp>
        <p:nvSpPr>
          <p:cNvPr id="7" name="Slide Number Placeholder 6">
            <a:extLst>
              <a:ext uri="{FF2B5EF4-FFF2-40B4-BE49-F238E27FC236}">
                <a16:creationId xmlns:a16="http://schemas.microsoft.com/office/drawing/2014/main" id="{B2F39315-B409-4B8C-9935-8F99BEFFD4D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20</a:t>
            </a:fld>
            <a:endParaRPr lang="en-US"/>
          </a:p>
        </p:txBody>
      </p:sp>
    </p:spTree>
    <p:extLst>
      <p:ext uri="{BB962C8B-B14F-4D97-AF65-F5344CB8AC3E}">
        <p14:creationId xmlns:p14="http://schemas.microsoft.com/office/powerpoint/2010/main" val="2949045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8"/>
          <p:cNvSpPr txBox="1">
            <a:spLocks noGrp="1"/>
          </p:cNvSpPr>
          <p:nvPr>
            <p:ph type="title"/>
          </p:nvPr>
        </p:nvSpPr>
        <p:spPr>
          <a:xfrm>
            <a:off x="82892" y="2271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Segoe UI" panose="020B0502040204020203" pitchFamily="34" charset="0"/>
                <a:cs typeface="Segoe UI" panose="020B0502040204020203" pitchFamily="34" charset="0"/>
              </a:rPr>
              <a:t>Additional Resources</a:t>
            </a:r>
            <a:endParaRPr>
              <a:latin typeface="Segoe UI" panose="020B0502040204020203" pitchFamily="34" charset="0"/>
              <a:cs typeface="Segoe UI" panose="020B0502040204020203" pitchFamily="34" charset="0"/>
            </a:endParaRPr>
          </a:p>
        </p:txBody>
      </p:sp>
      <p:sp>
        <p:nvSpPr>
          <p:cNvPr id="398" name="Google Shape;398;p48"/>
          <p:cNvSpPr txBox="1">
            <a:spLocks noGrp="1"/>
          </p:cNvSpPr>
          <p:nvPr>
            <p:ph type="body" idx="1"/>
          </p:nvPr>
        </p:nvSpPr>
        <p:spPr>
          <a:xfrm>
            <a:off x="422564" y="1991946"/>
            <a:ext cx="11547912" cy="4255800"/>
          </a:xfrm>
          <a:prstGeom prst="rect">
            <a:avLst/>
          </a:prstGeom>
        </p:spPr>
        <p:txBody>
          <a:bodyPr spcFirstLastPara="1" wrap="square" lIns="91425" tIns="45700" rIns="91425" bIns="45700" anchor="t" anchorCtr="0">
            <a:noAutofit/>
          </a:bodyPr>
          <a:lstStyle/>
          <a:p>
            <a:pPr marL="0" lvl="0" indent="0" algn="l" rtl="0">
              <a:lnSpc>
                <a:spcPct val="80000"/>
              </a:lnSpc>
              <a:spcBef>
                <a:spcPts val="1500"/>
              </a:spcBef>
              <a:spcAft>
                <a:spcPts val="0"/>
              </a:spcAft>
              <a:buClr>
                <a:srgbClr val="000000"/>
              </a:buClr>
              <a:buSzPts val="469"/>
              <a:buFont typeface="Arial"/>
              <a:buNone/>
            </a:pPr>
            <a:r>
              <a:rPr lang="en-US" sz="2270">
                <a:solidFill>
                  <a:srgbClr val="244A5F"/>
                </a:solidFill>
                <a:highlight>
                  <a:srgbClr val="FFFFFF"/>
                </a:highlight>
                <a:latin typeface="Segoe UI" panose="020B0502040204020203" pitchFamily="34" charset="0"/>
                <a:cs typeface="Segoe UI" panose="020B0502040204020203" pitchFamily="34" charset="0"/>
              </a:rPr>
              <a:t>Learning Standards &amp; Instructional Materials: </a:t>
            </a:r>
            <a:r>
              <a:rPr lang="en-US" sz="2170" u="sng">
                <a:solidFill>
                  <a:schemeClr val="accent3"/>
                </a:solidFill>
                <a:highlight>
                  <a:srgbClr val="FFFFFF"/>
                </a:highlight>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https://www.k12.wa.us/student-success/learning-standards-instructional-materials</a:t>
            </a:r>
            <a:endParaRPr sz="2945">
              <a:latin typeface="Segoe UI" panose="020B0502040204020203" pitchFamily="34" charset="0"/>
              <a:cs typeface="Segoe UI" panose="020B0502040204020203" pitchFamily="34" charset="0"/>
            </a:endParaRPr>
          </a:p>
          <a:p>
            <a:pPr marL="0" lvl="0" indent="0" algn="l" rtl="0">
              <a:lnSpc>
                <a:spcPct val="80000"/>
              </a:lnSpc>
              <a:spcBef>
                <a:spcPts val="1500"/>
              </a:spcBef>
              <a:spcAft>
                <a:spcPts val="0"/>
              </a:spcAft>
              <a:buClr>
                <a:srgbClr val="000000"/>
              </a:buClr>
              <a:buSzPts val="469"/>
              <a:buFont typeface="Arial"/>
              <a:buNone/>
            </a:pPr>
            <a:r>
              <a:rPr lang="en-US" sz="2245">
                <a:latin typeface="Segoe UI" panose="020B0502040204020203" pitchFamily="34" charset="0"/>
                <a:cs typeface="Segoe UI" panose="020B0502040204020203" pitchFamily="34" charset="0"/>
              </a:rPr>
              <a:t>Achieve the Core </a:t>
            </a:r>
            <a:r>
              <a:rPr lang="en-US" sz="3045">
                <a:latin typeface="Segoe UI" panose="020B0502040204020203" pitchFamily="34" charset="0"/>
                <a:cs typeface="Segoe UI" panose="020B0502040204020203" pitchFamily="34" charset="0"/>
              </a:rPr>
              <a:t>- </a:t>
            </a:r>
            <a:r>
              <a:rPr lang="en-US" sz="2200" u="sng">
                <a:solidFill>
                  <a:srgbClr val="0563C1"/>
                </a:solidFill>
                <a:highlight>
                  <a:srgbClr val="FFFFFF"/>
                </a:highligh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http://www.achieve.org/</a:t>
            </a:r>
            <a:endParaRPr sz="2200">
              <a:latin typeface="Segoe UI" panose="020B0502040204020203" pitchFamily="34" charset="0"/>
              <a:cs typeface="Segoe UI" panose="020B0502040204020203" pitchFamily="34" charset="0"/>
            </a:endParaRPr>
          </a:p>
          <a:p>
            <a:pPr marL="0" lvl="0" indent="0" algn="l" rtl="0">
              <a:lnSpc>
                <a:spcPct val="80000"/>
              </a:lnSpc>
              <a:spcBef>
                <a:spcPts val="1500"/>
              </a:spcBef>
              <a:spcAft>
                <a:spcPts val="0"/>
              </a:spcAft>
              <a:buClr>
                <a:srgbClr val="000000"/>
              </a:buClr>
              <a:buSzPts val="469"/>
              <a:buFont typeface="Arial"/>
              <a:buNone/>
            </a:pPr>
            <a:r>
              <a:rPr lang="en-US" sz="2245">
                <a:latin typeface="Segoe UI" panose="020B0502040204020203" pitchFamily="34" charset="0"/>
                <a:cs typeface="Segoe UI" panose="020B0502040204020203" pitchFamily="34" charset="0"/>
              </a:rPr>
              <a:t>Vignettes: </a:t>
            </a:r>
            <a:r>
              <a:rPr lang="en-US" sz="2245" u="sng">
                <a:solidFill>
                  <a:schemeClr val="hlink"/>
                </a:solidFill>
                <a:latin typeface="Segoe UI" panose="020B0502040204020203" pitchFamily="34" charset="0"/>
                <a:cs typeface="Segoe UI" panose="020B0502040204020203" pitchFamily="34" charset="0"/>
                <a:hlinkClick r:id="rId5"/>
              </a:rPr>
              <a:t>https://www.k12.wa.us/sites/default/files/public/tpep/studentgrowth/Student%20Growth%20-%20Vignettes_2122.pdf</a:t>
            </a:r>
            <a:endParaRPr sz="2245">
              <a:latin typeface="Segoe UI" panose="020B0502040204020203" pitchFamily="34" charset="0"/>
              <a:cs typeface="Segoe UI" panose="020B0502040204020203" pitchFamily="34" charset="0"/>
            </a:endParaRPr>
          </a:p>
          <a:p>
            <a:pPr marL="0" lvl="0" indent="0" algn="l" rtl="0">
              <a:lnSpc>
                <a:spcPct val="80000"/>
              </a:lnSpc>
              <a:spcBef>
                <a:spcPts val="1500"/>
              </a:spcBef>
              <a:spcAft>
                <a:spcPts val="0"/>
              </a:spcAft>
              <a:buClr>
                <a:srgbClr val="000000"/>
              </a:buClr>
              <a:buSzPts val="469"/>
              <a:buFont typeface="Arial"/>
              <a:buNone/>
            </a:pPr>
            <a:r>
              <a:rPr lang="en-US" sz="2170">
                <a:latin typeface="Segoe UI" panose="020B0502040204020203" pitchFamily="34" charset="0"/>
                <a:cs typeface="Segoe UI" panose="020B0502040204020203" pitchFamily="34" charset="0"/>
              </a:rPr>
              <a:t>CRE Meets UDL with Dr. Adeyemi Stembridge and Dr. Katie Novak - </a:t>
            </a:r>
            <a:r>
              <a:rPr lang="en-US" sz="2170" u="sng">
                <a:solidFill>
                  <a:schemeClr val="hlink"/>
                </a:solidFill>
                <a:latin typeface="Segoe UI" panose="020B0502040204020203" pitchFamily="34" charset="0"/>
                <a:cs typeface="Segoe UI" panose="020B0502040204020203" pitchFamily="34" charset="0"/>
                <a:hlinkClick r:id="rId6"/>
              </a:rPr>
              <a:t>https://www.youtube.com/watch?v=ArQO8ao_fE4</a:t>
            </a:r>
            <a:r>
              <a:rPr lang="en-US" sz="2170">
                <a:latin typeface="Segoe UI" panose="020B0502040204020203" pitchFamily="34" charset="0"/>
                <a:cs typeface="Segoe UI" panose="020B0502040204020203" pitchFamily="34" charset="0"/>
              </a:rPr>
              <a:t> (31:00-38:35)</a:t>
            </a:r>
            <a:endParaRPr sz="2170">
              <a:latin typeface="Segoe UI" panose="020B0502040204020203" pitchFamily="34" charset="0"/>
              <a:cs typeface="Segoe UI" panose="020B0502040204020203" pitchFamily="34" charset="0"/>
            </a:endParaRPr>
          </a:p>
          <a:p>
            <a:pPr marL="0" lvl="0" indent="0" algn="l" rtl="0">
              <a:lnSpc>
                <a:spcPct val="80000"/>
              </a:lnSpc>
              <a:spcBef>
                <a:spcPts val="1500"/>
              </a:spcBef>
              <a:spcAft>
                <a:spcPts val="0"/>
              </a:spcAft>
              <a:buClr>
                <a:srgbClr val="000000"/>
              </a:buClr>
              <a:buSzPts val="469"/>
              <a:buFont typeface="Arial"/>
              <a:buNone/>
            </a:pPr>
            <a:r>
              <a:rPr lang="en-US" sz="2170">
                <a:latin typeface="Segoe UI" panose="020B0502040204020203" pitchFamily="34" charset="0"/>
                <a:cs typeface="Segoe UI" panose="020B0502040204020203" pitchFamily="34" charset="0"/>
              </a:rPr>
              <a:t>Culturally Responsive Education -Dr. Adeyemi Stembridge p. 21-25</a:t>
            </a:r>
            <a:endParaRPr sz="2170">
              <a:latin typeface="Segoe UI" panose="020B0502040204020203" pitchFamily="34" charset="0"/>
              <a:cs typeface="Segoe UI" panose="020B0502040204020203" pitchFamily="34" charset="0"/>
            </a:endParaRPr>
          </a:p>
          <a:p>
            <a:pPr marL="0" lvl="0" indent="0" algn="l" rtl="0">
              <a:lnSpc>
                <a:spcPct val="80000"/>
              </a:lnSpc>
              <a:spcBef>
                <a:spcPts val="1500"/>
              </a:spcBef>
              <a:spcAft>
                <a:spcPts val="0"/>
              </a:spcAft>
              <a:buClr>
                <a:srgbClr val="000000"/>
              </a:buClr>
              <a:buSzPts val="469"/>
              <a:buFont typeface="Arial"/>
              <a:buNone/>
            </a:pPr>
            <a:r>
              <a:rPr lang="en-US" sz="2170">
                <a:latin typeface="Segoe UI" panose="020B0502040204020203" pitchFamily="34" charset="0"/>
                <a:cs typeface="Segoe UI" panose="020B0502040204020203" pitchFamily="34" charset="0"/>
              </a:rPr>
              <a:t>Equitable Practices - </a:t>
            </a:r>
            <a:r>
              <a:rPr lang="en-US" sz="2170" u="sng">
                <a:solidFill>
                  <a:schemeClr val="hlink"/>
                </a:solidFill>
                <a:latin typeface="Segoe UI" panose="020B0502040204020203" pitchFamily="34" charset="0"/>
                <a:cs typeface="Segoe UI" panose="020B0502040204020203" pitchFamily="34" charset="0"/>
                <a:hlinkClick r:id="rId7"/>
              </a:rPr>
              <a:t>https://docs.google.com/document/d/1RP3UGxhb_17nh9y65f0cj3oIQ8iyrrL6sNaXJIZt_hY/edit</a:t>
            </a:r>
            <a:endParaRPr sz="2170">
              <a:latin typeface="Segoe UI" panose="020B0502040204020203" pitchFamily="34" charset="0"/>
              <a:cs typeface="Segoe UI" panose="020B0502040204020203" pitchFamily="34" charset="0"/>
            </a:endParaRPr>
          </a:p>
        </p:txBody>
      </p:sp>
      <p:sp>
        <p:nvSpPr>
          <p:cNvPr id="399" name="Google Shape;399;p48"/>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21</a:t>
            </a:fld>
            <a:endParaRPr/>
          </a:p>
        </p:txBody>
      </p:sp>
      <p:pic>
        <p:nvPicPr>
          <p:cNvPr id="3" name="Picture 2" descr="Objects in a shelf">
            <a:extLst>
              <a:ext uri="{FF2B5EF4-FFF2-40B4-BE49-F238E27FC236}">
                <a16:creationId xmlns:a16="http://schemas.microsoft.com/office/drawing/2014/main" id="{40E6423D-899A-4469-8FC6-F669EC1B2137}"/>
              </a:ext>
            </a:extLst>
          </p:cNvPr>
          <p:cNvPicPr>
            <a:picLocks noChangeAspect="1"/>
          </p:cNvPicPr>
          <p:nvPr/>
        </p:nvPicPr>
        <p:blipFill>
          <a:blip r:embed="rId8"/>
          <a:stretch>
            <a:fillRect/>
          </a:stretch>
        </p:blipFill>
        <p:spPr>
          <a:xfrm>
            <a:off x="9206345" y="158876"/>
            <a:ext cx="2764131" cy="184458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3" name="Picture 2" descr="Tree in a mountain">
            <a:extLst>
              <a:ext uri="{FF2B5EF4-FFF2-40B4-BE49-F238E27FC236}">
                <a16:creationId xmlns:a16="http://schemas.microsoft.com/office/drawing/2014/main" id="{96E3C6CE-E667-40C1-8C40-385D6F1824DE}"/>
              </a:ext>
            </a:extLst>
          </p:cNvPr>
          <p:cNvPicPr>
            <a:picLocks noChangeAspect="1"/>
          </p:cNvPicPr>
          <p:nvPr/>
        </p:nvPicPr>
        <p:blipFill>
          <a:blip r:embed="rId3"/>
          <a:srcRect/>
          <a:stretch/>
        </p:blipFill>
        <p:spPr>
          <a:xfrm>
            <a:off x="2997200" y="280761"/>
            <a:ext cx="8928100" cy="5940878"/>
          </a:xfrm>
          <a:prstGeom prst="rect">
            <a:avLst/>
          </a:prstGeom>
        </p:spPr>
      </p:pic>
      <p:sp>
        <p:nvSpPr>
          <p:cNvPr id="405" name="Google Shape;405;p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latin typeface="Segoe UI" panose="020B0502040204020203" pitchFamily="34" charset="0"/>
                <a:cs typeface="Segoe UI" panose="020B0502040204020203" pitchFamily="34" charset="0"/>
              </a:rPr>
              <a:t>Closing</a:t>
            </a:r>
            <a:endParaRPr>
              <a:latin typeface="Segoe UI" panose="020B0502040204020203" pitchFamily="34" charset="0"/>
              <a:cs typeface="Segoe UI" panose="020B0502040204020203" pitchFamily="34" charset="0"/>
            </a:endParaRPr>
          </a:p>
        </p:txBody>
      </p:sp>
      <p:sp>
        <p:nvSpPr>
          <p:cNvPr id="406" name="Google Shape;406;p49"/>
          <p:cNvSpPr txBox="1">
            <a:spLocks noGrp="1"/>
          </p:cNvSpPr>
          <p:nvPr>
            <p:ph type="body" idx="1"/>
          </p:nvPr>
        </p:nvSpPr>
        <p:spPr>
          <a:xfrm>
            <a:off x="3689350" y="365125"/>
            <a:ext cx="7950200" cy="1768475"/>
          </a:xfrm>
          <a:prstGeom prst="rect">
            <a:avLst/>
          </a:prstGeom>
          <a:noFill/>
          <a:ln>
            <a:noFill/>
          </a:ln>
        </p:spPr>
        <p:txBody>
          <a:bodyPr spcFirstLastPara="1" wrap="square" lIns="91425" tIns="45700" rIns="91425" bIns="45700" anchor="t" anchorCtr="0">
            <a:normAutofit/>
          </a:bodyPr>
          <a:lstStyle/>
          <a:p>
            <a:pPr marL="0" lvl="0" indent="0" algn="ctr" rtl="0">
              <a:spcBef>
                <a:spcPts val="1000"/>
              </a:spcBef>
              <a:spcAft>
                <a:spcPts val="0"/>
              </a:spcAft>
              <a:buNone/>
            </a:pPr>
            <a:r>
              <a:rPr lang="en-US" b="1">
                <a:solidFill>
                  <a:schemeClr val="bg2"/>
                </a:solidFill>
                <a:latin typeface="Segoe UI" panose="020B0502040204020203" pitchFamily="34" charset="0"/>
                <a:cs typeface="Segoe UI" panose="020B0502040204020203" pitchFamily="34" charset="0"/>
              </a:rPr>
              <a:t>To share in understanding - to grasp meaning in the same way as others - can be argued to be the very things that most defines humanity.  </a:t>
            </a:r>
            <a:endParaRPr b="1">
              <a:solidFill>
                <a:schemeClr val="bg2"/>
              </a:solidFill>
              <a:latin typeface="Segoe UI" panose="020B0502040204020203" pitchFamily="34" charset="0"/>
              <a:cs typeface="Segoe UI" panose="020B0502040204020203" pitchFamily="34" charset="0"/>
            </a:endParaRPr>
          </a:p>
          <a:p>
            <a:pPr marL="0" lvl="0" indent="0" algn="ctr" rtl="0">
              <a:spcBef>
                <a:spcPts val="1000"/>
              </a:spcBef>
              <a:spcAft>
                <a:spcPts val="0"/>
              </a:spcAft>
              <a:buSzPts val="1800"/>
              <a:buNone/>
            </a:pPr>
            <a:endParaRPr lang="en-US">
              <a:solidFill>
                <a:schemeClr val="bg1"/>
              </a:solidFill>
              <a:latin typeface="Segoe UI" panose="020B0502040204020203" pitchFamily="34" charset="0"/>
              <a:cs typeface="Segoe UI" panose="020B0502040204020203" pitchFamily="34" charset="0"/>
            </a:endParaRPr>
          </a:p>
          <a:p>
            <a:pPr marL="0" lvl="0" indent="0" algn="ctr" rtl="0">
              <a:spcBef>
                <a:spcPts val="1000"/>
              </a:spcBef>
              <a:spcAft>
                <a:spcPts val="0"/>
              </a:spcAft>
              <a:buSzPts val="1800"/>
              <a:buNone/>
            </a:pPr>
            <a:endParaRPr lang="en-US">
              <a:solidFill>
                <a:schemeClr val="bg1"/>
              </a:solidFill>
              <a:latin typeface="Segoe UI" panose="020B0502040204020203" pitchFamily="34" charset="0"/>
              <a:cs typeface="Segoe UI" panose="020B0502040204020203" pitchFamily="34" charset="0"/>
            </a:endParaRPr>
          </a:p>
          <a:p>
            <a:pPr marL="0" lvl="0" indent="0" algn="ctr" rtl="0">
              <a:spcBef>
                <a:spcPts val="1000"/>
              </a:spcBef>
              <a:spcAft>
                <a:spcPts val="0"/>
              </a:spcAft>
              <a:buSzPts val="1800"/>
              <a:buNone/>
            </a:pPr>
            <a:endParaRPr lang="en-US">
              <a:solidFill>
                <a:schemeClr val="bg1"/>
              </a:solidFill>
              <a:latin typeface="Segoe UI" panose="020B0502040204020203" pitchFamily="34" charset="0"/>
              <a:cs typeface="Segoe UI" panose="020B0502040204020203" pitchFamily="34" charset="0"/>
            </a:endParaRPr>
          </a:p>
          <a:p>
            <a:pPr marL="0" lvl="0" indent="0" algn="ctr" rtl="0">
              <a:spcBef>
                <a:spcPts val="1000"/>
              </a:spcBef>
              <a:spcAft>
                <a:spcPts val="0"/>
              </a:spcAft>
              <a:buSzPts val="1800"/>
              <a:buNone/>
            </a:pPr>
            <a:endParaRPr>
              <a:solidFill>
                <a:schemeClr val="bg1"/>
              </a:solidFill>
              <a:latin typeface="Segoe UI" panose="020B0502040204020203" pitchFamily="34" charset="0"/>
              <a:cs typeface="Segoe UI" panose="020B0502040204020203" pitchFamily="34" charset="0"/>
            </a:endParaRPr>
          </a:p>
        </p:txBody>
      </p:sp>
      <p:sp>
        <p:nvSpPr>
          <p:cNvPr id="407" name="Google Shape;407;p49"/>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a:t>22</a:t>
            </a:fld>
            <a:endParaRPr/>
          </a:p>
        </p:txBody>
      </p:sp>
      <p:sp>
        <p:nvSpPr>
          <p:cNvPr id="4" name="TextBox 3">
            <a:extLst>
              <a:ext uri="{FF2B5EF4-FFF2-40B4-BE49-F238E27FC236}">
                <a16:creationId xmlns:a16="http://schemas.microsoft.com/office/drawing/2014/main" id="{0224BCB5-0217-4D40-9560-F55999282417}"/>
              </a:ext>
            </a:extLst>
          </p:cNvPr>
          <p:cNvSpPr txBox="1"/>
          <p:nvPr/>
        </p:nvSpPr>
        <p:spPr>
          <a:xfrm>
            <a:off x="8515422" y="2084739"/>
            <a:ext cx="3124128" cy="3908762"/>
          </a:xfrm>
          <a:prstGeom prst="rect">
            <a:avLst/>
          </a:prstGeom>
          <a:noFill/>
        </p:spPr>
        <p:txBody>
          <a:bodyPr wrap="square" rtlCol="0">
            <a:spAutoFit/>
          </a:bodyPr>
          <a:lstStyle/>
          <a:p>
            <a:pPr algn="ctr"/>
            <a:r>
              <a:rPr lang="en-US" sz="2600" b="1">
                <a:solidFill>
                  <a:schemeClr val="tx2">
                    <a:lumMod val="25000"/>
                  </a:schemeClr>
                </a:solidFill>
                <a:latin typeface="Segoe UI" panose="020B0502040204020203" pitchFamily="34" charset="0"/>
                <a:cs typeface="Segoe UI" panose="020B0502040204020203" pitchFamily="34" charset="0"/>
              </a:rPr>
              <a:t>Equity work is grounded in the positive-sum belief that all students benefit from thoughtfully developed learning experiences…</a:t>
            </a:r>
          </a:p>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t>Thank you!</a:t>
            </a:r>
            <a:endParaRPr dirty="0"/>
          </a:p>
        </p:txBody>
      </p:sp>
      <p:pic>
        <p:nvPicPr>
          <p:cNvPr id="414" name="Google Shape;414;p50" descr="Glass Apple sitting on a table"/>
          <p:cNvPicPr preferRelativeResize="0"/>
          <p:nvPr/>
        </p:nvPicPr>
        <p:blipFill rotWithShape="1">
          <a:blip r:embed="rId3">
            <a:alphaModFix/>
          </a:blip>
          <a:srcRect l="10748" r="6571" b="2"/>
          <a:stretch/>
        </p:blipFill>
        <p:spPr>
          <a:xfrm>
            <a:off x="6172200" y="1825625"/>
            <a:ext cx="5181600" cy="4183289"/>
          </a:xfrm>
          <a:prstGeom prst="rect">
            <a:avLst/>
          </a:prstGeom>
          <a:noFill/>
          <a:ln>
            <a:noFill/>
          </a:ln>
        </p:spPr>
      </p:pic>
      <p:sp>
        <p:nvSpPr>
          <p:cNvPr id="415" name="Google Shape;415;p5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23</a:t>
            </a:fld>
            <a:endParaRPr sz="1600" b="0" i="0" u="none" strike="noStrike" cap="none">
              <a:solidFill>
                <a:srgbClr val="40403D"/>
              </a:solidFill>
              <a:latin typeface="Quattrocento Sans"/>
              <a:ea typeface="Quattrocento Sans"/>
              <a:cs typeface="Quattrocento Sans"/>
              <a:sym typeface="Quattrocento Sans"/>
            </a:endParaRPr>
          </a:p>
        </p:txBody>
      </p:sp>
      <p:sp>
        <p:nvSpPr>
          <p:cNvPr id="2" name="Text Placeholder 1">
            <a:extLst>
              <a:ext uri="{FF2B5EF4-FFF2-40B4-BE49-F238E27FC236}">
                <a16:creationId xmlns:a16="http://schemas.microsoft.com/office/drawing/2014/main" id="{B3D499A9-5535-56BA-3299-5B3564BC73FC}"/>
              </a:ext>
            </a:extLst>
          </p:cNvPr>
          <p:cNvSpPr>
            <a:spLocks noGrp="1"/>
          </p:cNvSpPr>
          <p:nvPr>
            <p:ph type="body" idx="1"/>
          </p:nvPr>
        </p:nvSpPr>
        <p:spPr/>
        <p:txBody>
          <a:bodyPr>
            <a:normAutofit fontScale="62500" lnSpcReduction="20000"/>
          </a:bodyPr>
          <a:lstStyle/>
          <a:p>
            <a:pPr marL="114300" indent="0" algn="l" rtl="0" fontAlgn="base">
              <a:buNone/>
            </a:pPr>
            <a:r>
              <a:rPr lang="en-US" b="0" i="0" u="none" strike="noStrike" dirty="0">
                <a:solidFill>
                  <a:srgbClr val="000000"/>
                </a:solidFill>
                <a:effectLst/>
                <a:latin typeface="Calibri" panose="020F0502020204030204" pitchFamily="34" charset="0"/>
              </a:rPr>
              <a:t>We’d like to honor and acknowledge the thought, time and effort that went into creating this module, and offer thanks to the module developers:</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114300" indent="0" algn="l" rtl="0" fontAlgn="base">
              <a:buNone/>
            </a:pPr>
            <a:r>
              <a:rPr lang="en-US" b="1" i="0" u="none" strike="noStrike" dirty="0">
                <a:solidFill>
                  <a:srgbClr val="000000"/>
                </a:solidFill>
                <a:effectLst/>
                <a:latin typeface="Calibri" panose="020F0502020204030204" pitchFamily="34" charset="0"/>
              </a:rPr>
              <a:t>Patricia Beuke</a:t>
            </a:r>
            <a:r>
              <a:rPr lang="en-US" b="0" i="0" u="none" strike="noStrike" dirty="0">
                <a:solidFill>
                  <a:srgbClr val="000000"/>
                </a:solidFill>
                <a:effectLst/>
                <a:latin typeface="Calibri" panose="020F0502020204030204" pitchFamily="34" charset="0"/>
              </a:rPr>
              <a:t>, OESD 114 and Danielson Framework Specialist</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114300" indent="0" algn="l" rtl="0" fontAlgn="base">
              <a:buNone/>
            </a:pPr>
            <a:r>
              <a:rPr lang="en-US" b="1" i="0" u="none" strike="noStrike" dirty="0">
                <a:solidFill>
                  <a:srgbClr val="000000"/>
                </a:solidFill>
                <a:effectLst/>
                <a:latin typeface="Calibri" panose="020F0502020204030204" pitchFamily="34" charset="0"/>
              </a:rPr>
              <a:t>Joy Lansdowne</a:t>
            </a:r>
            <a:r>
              <a:rPr lang="en-US" b="0" i="0" u="none" strike="noStrike" dirty="0">
                <a:solidFill>
                  <a:srgbClr val="000000"/>
                </a:solidFill>
                <a:effectLst/>
                <a:latin typeface="Calibri" panose="020F0502020204030204" pitchFamily="34" charset="0"/>
              </a:rPr>
              <a:t>, formerly ESD 101 and Marzano Framework Specialist</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114300" indent="0" algn="l" rtl="0" fontAlgn="base">
              <a:buNone/>
            </a:pP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114300" indent="0" algn="l" rtl="0" fontAlgn="base">
              <a:buNone/>
            </a:pPr>
            <a:r>
              <a:rPr lang="en-US" b="0" i="0" u="none" strike="noStrike" dirty="0">
                <a:solidFill>
                  <a:srgbClr val="000000"/>
                </a:solidFill>
                <a:effectLst/>
                <a:latin typeface="Calibri" panose="020F0502020204030204" pitchFamily="34" charset="0"/>
              </a:rPr>
              <a:t>In appreciation for their work and in acknowledgement to others who have contributed:</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114300" indent="0" algn="l" rtl="0" fontAlgn="base">
              <a:buNone/>
            </a:pPr>
            <a:r>
              <a:rPr lang="en-US" b="0" i="1" u="none" strike="noStrike" dirty="0">
                <a:solidFill>
                  <a:srgbClr val="000000"/>
                </a:solidFill>
                <a:effectLst/>
                <a:latin typeface="Calibri" panose="020F0502020204030204" pitchFamily="34" charset="0"/>
              </a:rPr>
              <a:t>Kristin Monson, NWESD 101</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marL="114300" indent="0" algn="l" rtl="0" fontAlgn="base">
              <a:buNone/>
            </a:pPr>
            <a:r>
              <a:rPr lang="en-US" b="0" i="1" u="none" strike="noStrike" dirty="0">
                <a:solidFill>
                  <a:srgbClr val="000000"/>
                </a:solidFill>
                <a:effectLst/>
                <a:latin typeface="Calibri" panose="020F0502020204030204" pitchFamily="34" charset="0"/>
              </a:rPr>
              <a:t>Jennifer Ireland, NWESD 101</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marL="114300" indent="0" algn="l" rtl="0" fontAlgn="base">
              <a:buNone/>
            </a:pPr>
            <a:r>
              <a:rPr lang="en-US" b="0" i="1" u="none" strike="noStrike" dirty="0">
                <a:solidFill>
                  <a:srgbClr val="000000"/>
                </a:solidFill>
                <a:effectLst/>
                <a:latin typeface="Calibri" panose="020F0502020204030204" pitchFamily="34" charset="0"/>
              </a:rPr>
              <a:t>Becca Horowitz, PSESD 121</a:t>
            </a:r>
            <a:endParaRPr lang="en-US" b="0" i="0" dirty="0">
              <a:solidFill>
                <a:srgbClr val="000000"/>
              </a:solidFill>
              <a:effectLst/>
              <a:latin typeface="Arial" panose="020B0604020202020204" pitchFamily="34" charset="0"/>
            </a:endParaRPr>
          </a:p>
          <a:p>
            <a:pPr marL="114300" indent="0">
              <a:buNone/>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0E5"/>
        </a:solidFill>
        <a:effectLst/>
      </p:bgPr>
    </p:bg>
    <p:spTree>
      <p:nvGrpSpPr>
        <p:cNvPr id="1" name="Shape 255"/>
        <p:cNvGrpSpPr/>
        <p:nvPr/>
      </p:nvGrpSpPr>
      <p:grpSpPr>
        <a:xfrm>
          <a:off x="0" y="0"/>
          <a:ext cx="0" cy="0"/>
          <a:chOff x="0" y="0"/>
          <a:chExt cx="0" cy="0"/>
        </a:xfrm>
      </p:grpSpPr>
      <p:sp>
        <p:nvSpPr>
          <p:cNvPr id="256" name="Google Shape;256;p31"/>
          <p:cNvSpPr txBox="1">
            <a:spLocks noGrp="1"/>
          </p:cNvSpPr>
          <p:nvPr>
            <p:ph type="title"/>
          </p:nvPr>
        </p:nvSpPr>
        <p:spPr>
          <a:xfrm>
            <a:off x="1055175" y="193875"/>
            <a:ext cx="10029900" cy="73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Facilitator Outline </a:t>
            </a:r>
            <a:endParaRPr dirty="0"/>
          </a:p>
        </p:txBody>
      </p:sp>
      <p:sp>
        <p:nvSpPr>
          <p:cNvPr id="257" name="Google Shape;257;p31"/>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3</a:t>
            </a:fld>
            <a:endParaRPr/>
          </a:p>
        </p:txBody>
      </p:sp>
      <p:graphicFrame>
        <p:nvGraphicFramePr>
          <p:cNvPr id="258" name="Google Shape;258;p31"/>
          <p:cNvGraphicFramePr/>
          <p:nvPr>
            <p:extLst>
              <p:ext uri="{D42A27DB-BD31-4B8C-83A1-F6EECF244321}">
                <p14:modId xmlns:p14="http://schemas.microsoft.com/office/powerpoint/2010/main" val="2243450181"/>
              </p:ext>
            </p:extLst>
          </p:nvPr>
        </p:nvGraphicFramePr>
        <p:xfrm>
          <a:off x="847875" y="927947"/>
          <a:ext cx="10237200" cy="5367552"/>
        </p:xfrm>
        <a:graphic>
          <a:graphicData uri="http://schemas.openxmlformats.org/drawingml/2006/table">
            <a:tbl>
              <a:tblPr firstRow="1">
                <a:noFill/>
                <a:tableStyleId>{2683F28D-CC4E-409F-899A-7139CF23D52F}</a:tableStyleId>
              </a:tblPr>
              <a:tblGrid>
                <a:gridCol w="5118600">
                  <a:extLst>
                    <a:ext uri="{9D8B030D-6E8A-4147-A177-3AD203B41FA5}">
                      <a16:colId xmlns:a16="http://schemas.microsoft.com/office/drawing/2014/main" val="20000"/>
                    </a:ext>
                  </a:extLst>
                </a:gridCol>
                <a:gridCol w="5118600">
                  <a:extLst>
                    <a:ext uri="{9D8B030D-6E8A-4147-A177-3AD203B41FA5}">
                      <a16:colId xmlns:a16="http://schemas.microsoft.com/office/drawing/2014/main" val="20001"/>
                    </a:ext>
                  </a:extLst>
                </a:gridCol>
              </a:tblGrid>
              <a:tr h="548600">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dirty="0">
                          <a:latin typeface="Quattrocento Sans"/>
                          <a:ea typeface="Quattrocento Sans"/>
                          <a:cs typeface="Quattrocento Sans"/>
                          <a:sym typeface="Quattrocento Sans"/>
                        </a:rPr>
                        <a:t>Activity</a:t>
                      </a:r>
                      <a:endParaRPr sz="2400" b="1" u="none" strike="noStrike" cap="none" dirty="0">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dirty="0">
                          <a:latin typeface="Quattrocento Sans"/>
                          <a:ea typeface="Quattrocento Sans"/>
                          <a:cs typeface="Quattrocento Sans"/>
                          <a:sym typeface="Quattrocento Sans"/>
                        </a:rPr>
                        <a:t>Slides &amp; Times</a:t>
                      </a:r>
                      <a:endParaRPr sz="2400" b="1" u="none" strike="noStrike" cap="none"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0"/>
                  </a:ext>
                </a:extLst>
              </a:tr>
              <a:tr h="512025">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Quattrocento Sans"/>
                          <a:ea typeface="Quattrocento Sans"/>
                          <a:cs typeface="Quattrocento Sans"/>
                          <a:sym typeface="Quattrocento Sans"/>
                        </a:rPr>
                        <a:t>Introduction</a:t>
                      </a:r>
                      <a:endParaRPr sz="1000" u="none" strike="noStrike" cap="none" dirty="0">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latin typeface="Quattrocento Sans"/>
                          <a:ea typeface="Quattrocento Sans"/>
                          <a:cs typeface="Quattrocento Sans"/>
                          <a:sym typeface="Quattrocento Sans"/>
                        </a:rPr>
                        <a:t>1-</a:t>
                      </a:r>
                      <a:r>
                        <a:rPr lang="en-US" sz="2400" dirty="0">
                          <a:latin typeface="Quattrocento Sans"/>
                          <a:ea typeface="Quattrocento Sans"/>
                          <a:cs typeface="Quattrocento Sans"/>
                          <a:sym typeface="Quattrocento Sans"/>
                        </a:rPr>
                        <a:t>5</a:t>
                      </a:r>
                      <a:r>
                        <a:rPr lang="en-US" sz="2400" u="none" strike="noStrike" cap="none" dirty="0">
                          <a:latin typeface="Quattrocento Sans"/>
                          <a:ea typeface="Quattrocento Sans"/>
                          <a:cs typeface="Quattrocento Sans"/>
                        </a:rPr>
                        <a:t>  </a:t>
                      </a:r>
                      <a:r>
                        <a:rPr lang="en-US" sz="2400" u="none" strike="noStrike" cap="none" dirty="0">
                          <a:latin typeface="Quattrocento Sans"/>
                          <a:ea typeface="Quattrocento Sans"/>
                          <a:cs typeface="Quattrocento Sans"/>
                          <a:sym typeface="Quattrocento Sans"/>
                        </a:rPr>
                        <a:t> 15 minutes</a:t>
                      </a:r>
                      <a:endParaRPr sz="2400" u="none" strike="noStrike" cap="none"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1"/>
                  </a:ext>
                </a:extLst>
              </a:tr>
              <a:tr h="73785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Quattrocento Sans"/>
                          <a:ea typeface="Quattrocento Sans"/>
                          <a:cs typeface="Quattrocento Sans"/>
                          <a:sym typeface="Quattrocento Sans"/>
                        </a:rPr>
                        <a:t>Unpacking </a:t>
                      </a:r>
                      <a:r>
                        <a:rPr lang="en-US" sz="2400" u="none" strike="noStrike" cap="none" dirty="0">
                          <a:solidFill>
                            <a:schemeClr val="dk1"/>
                          </a:solidFill>
                          <a:latin typeface="Quattrocento Sans"/>
                          <a:ea typeface="Quattrocento Sans"/>
                          <a:cs typeface="Quattrocento Sans"/>
                        </a:rPr>
                        <a:t>Essential</a:t>
                      </a:r>
                      <a:r>
                        <a:rPr lang="en-US" sz="2400" u="none" strike="noStrike" cap="none" dirty="0">
                          <a:solidFill>
                            <a:schemeClr val="dk1"/>
                          </a:solidFill>
                          <a:latin typeface="Quattrocento Sans"/>
                          <a:ea typeface="Quattrocento Sans"/>
                          <a:cs typeface="Quattrocento Sans"/>
                          <a:sym typeface="Quattrocento Sans"/>
                        </a:rPr>
                        <a:t> Standard</a:t>
                      </a:r>
                      <a:endParaRPr sz="2400" u="none" strike="noStrike" cap="none" dirty="0">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dirty="0">
                          <a:latin typeface="Quattrocento Sans"/>
                          <a:ea typeface="Quattrocento Sans"/>
                          <a:cs typeface="Quattrocento Sans"/>
                          <a:sym typeface="Quattrocento Sans"/>
                        </a:rPr>
                        <a:t>6-9</a:t>
                      </a:r>
                      <a:r>
                        <a:rPr lang="en-US" sz="2400" dirty="0">
                          <a:latin typeface="Quattrocento Sans"/>
                          <a:ea typeface="Quattrocento Sans"/>
                          <a:cs typeface="Quattrocento Sans"/>
                        </a:rPr>
                        <a:t> </a:t>
                      </a:r>
                      <a:r>
                        <a:rPr lang="en-US" sz="2400" u="none" strike="noStrike" cap="none" dirty="0">
                          <a:latin typeface="Quattrocento Sans"/>
                          <a:ea typeface="Quattrocento Sans"/>
                          <a:cs typeface="Quattrocento Sans"/>
                          <a:sym typeface="Quattrocento Sans"/>
                        </a:rPr>
                        <a:t> 12-15 </a:t>
                      </a:r>
                      <a:r>
                        <a:rPr lang="en-US" sz="2400" dirty="0">
                          <a:latin typeface="Quattrocento Sans"/>
                          <a:ea typeface="Quattrocento Sans"/>
                          <a:cs typeface="Quattrocento Sans"/>
                          <a:sym typeface="Quattrocento Sans"/>
                        </a:rPr>
                        <a:t>minutes</a:t>
                      </a:r>
                      <a:endParaRPr sz="2400" u="none" strike="noStrike" cap="none"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2"/>
                  </a:ext>
                </a:extLst>
              </a:tr>
              <a:tr h="841225">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Quattrocento Sans"/>
                          <a:ea typeface="Quattrocento Sans"/>
                          <a:cs typeface="Quattrocento Sans"/>
                          <a:sym typeface="Quattrocento Sans"/>
                        </a:rPr>
                        <a:t>Embedding</a:t>
                      </a:r>
                      <a:r>
                        <a:rPr lang="en-US" sz="2400" u="none" strike="noStrike" cap="none" dirty="0">
                          <a:solidFill>
                            <a:schemeClr val="dk1"/>
                          </a:solidFill>
                          <a:latin typeface="Quattrocento Sans"/>
                          <a:ea typeface="Quattrocento Sans"/>
                          <a:cs typeface="Quattrocento Sans"/>
                        </a:rPr>
                        <a:t> </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dirty="0">
                          <a:latin typeface="Quattrocento Sans"/>
                          <a:ea typeface="Quattrocento Sans"/>
                          <a:cs typeface="Quattrocento Sans"/>
                          <a:sym typeface="Quattrocento Sans"/>
                        </a:rPr>
                        <a:t>10-17</a:t>
                      </a:r>
                      <a:r>
                        <a:rPr lang="en-US" sz="2400" dirty="0">
                          <a:latin typeface="Quattrocento Sans"/>
                          <a:ea typeface="Quattrocento Sans"/>
                          <a:cs typeface="Quattrocento Sans"/>
                        </a:rPr>
                        <a:t> </a:t>
                      </a:r>
                      <a:r>
                        <a:rPr lang="en-US" sz="2400" dirty="0">
                          <a:latin typeface="Quattrocento Sans"/>
                          <a:ea typeface="Quattrocento Sans"/>
                          <a:cs typeface="Quattrocento Sans"/>
                          <a:sym typeface="Quattrocento Sans"/>
                        </a:rPr>
                        <a:t> 45-50 minutes</a:t>
                      </a:r>
                      <a:endParaRPr sz="2400" u="none" strike="noStrike" cap="none" dirty="0">
                        <a:latin typeface="Quattrocento Sans"/>
                        <a:ea typeface="Quattrocento Sans"/>
                        <a:cs typeface="Quattrocento Sans"/>
                        <a:sym typeface="Quattrocento Sans"/>
                      </a:endParaRPr>
                    </a:p>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latin typeface="Quattrocento Sans"/>
                          <a:ea typeface="Quattrocento Sans"/>
                          <a:cs typeface="Quattrocento Sans"/>
                        </a:rPr>
                        <a:t>          </a:t>
                      </a:r>
                      <a:endParaRPr sz="2400" u="none" strike="noStrike" cap="none">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3"/>
                  </a:ext>
                </a:extLst>
              </a:tr>
              <a:tr h="11704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Quattrocento Sans"/>
                          <a:ea typeface="Quattrocento Sans"/>
                          <a:cs typeface="Quattrocento Sans"/>
                          <a:sym typeface="Quattrocento Sans"/>
                        </a:rPr>
                        <a:t>Connecting to the Instructional Framework</a:t>
                      </a:r>
                      <a:r>
                        <a:rPr lang="en-US" sz="2400" u="none" strike="noStrike" cap="none" dirty="0">
                          <a:solidFill>
                            <a:schemeClr val="dk1"/>
                          </a:solidFill>
                          <a:latin typeface="Quattrocento Sans"/>
                          <a:ea typeface="Quattrocento Sans"/>
                          <a:cs typeface="Quattrocento Sans"/>
                        </a:rPr>
                        <a:t> </a:t>
                      </a:r>
                      <a:endParaRPr sz="2400" u="none" strike="noStrike" cap="none">
                        <a:latin typeface="Quattrocento Sans"/>
                        <a:ea typeface="Quattrocento Sans"/>
                        <a:cs typeface="Quattrocento Sans"/>
                        <a:sym typeface="Quattrocento Sans"/>
                      </a:endParaRPr>
                    </a:p>
                    <a:p>
                      <a:pPr marL="0" marR="0" lvl="0" indent="0" algn="l" rtl="0">
                        <a:lnSpc>
                          <a:spcPct val="90000"/>
                        </a:lnSpc>
                        <a:spcBef>
                          <a:spcPts val="0"/>
                        </a:spcBef>
                        <a:spcAft>
                          <a:spcPts val="0"/>
                        </a:spcAft>
                        <a:buClr>
                          <a:srgbClr val="000000"/>
                        </a:buClr>
                        <a:buSzPts val="2300"/>
                        <a:buFont typeface="Arial"/>
                        <a:buNone/>
                      </a:pP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1946"/>
                        <a:buFont typeface="Arial"/>
                        <a:buNone/>
                      </a:pPr>
                      <a:r>
                        <a:rPr lang="en-US" sz="2400" dirty="0">
                          <a:solidFill>
                            <a:schemeClr val="dk1"/>
                          </a:solidFill>
                          <a:latin typeface="Quattrocento Sans"/>
                          <a:ea typeface="Quattrocento Sans"/>
                          <a:cs typeface="Quattrocento Sans"/>
                          <a:sym typeface="Quattrocento Sans"/>
                        </a:rPr>
                        <a:t>18</a:t>
                      </a:r>
                      <a:r>
                        <a:rPr lang="en-US" sz="2400" dirty="0">
                          <a:solidFill>
                            <a:schemeClr val="dk1"/>
                          </a:solidFill>
                          <a:latin typeface="Quattrocento Sans"/>
                          <a:ea typeface="Quattrocento Sans"/>
                          <a:cs typeface="Quattrocento Sans"/>
                        </a:rPr>
                        <a:t> </a:t>
                      </a:r>
                      <a:r>
                        <a:rPr lang="en-US" sz="2400" dirty="0">
                          <a:solidFill>
                            <a:schemeClr val="dk1"/>
                          </a:solidFill>
                          <a:latin typeface="Quattrocento Sans"/>
                          <a:ea typeface="Quattrocento Sans"/>
                          <a:cs typeface="Quattrocento Sans"/>
                          <a:sym typeface="Quattrocento Sans"/>
                        </a:rPr>
                        <a:t> 15 minutes</a:t>
                      </a:r>
                      <a:endParaRPr sz="2400" u="none" strike="noStrike" cap="none" dirty="0">
                        <a:solidFill>
                          <a:schemeClr val="dk1"/>
                        </a:solidFill>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4"/>
                  </a:ext>
                </a:extLst>
              </a:tr>
              <a:tr h="512025">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Quattrocento Sans"/>
                          <a:ea typeface="Quattrocento Sans"/>
                          <a:cs typeface="Quattrocento Sans"/>
                          <a:sym typeface="Quattrocento Sans"/>
                        </a:rPr>
                        <a:t>Key Considerations</a:t>
                      </a:r>
                      <a:endParaRPr sz="2400" u="none" strike="noStrike" cap="none" dirty="0">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dirty="0">
                          <a:latin typeface="Quattrocento Sans"/>
                          <a:ea typeface="Quattrocento Sans"/>
                          <a:cs typeface="Quattrocento Sans"/>
                          <a:sym typeface="Quattrocento Sans"/>
                        </a:rPr>
                        <a:t>19</a:t>
                      </a:r>
                      <a:r>
                        <a:rPr lang="en-US" sz="2400" u="none" strike="noStrike" cap="none" dirty="0">
                          <a:latin typeface="Quattrocento Sans"/>
                          <a:ea typeface="Quattrocento Sans"/>
                          <a:cs typeface="Quattrocento Sans"/>
                        </a:rPr>
                        <a:t> </a:t>
                      </a:r>
                      <a:r>
                        <a:rPr lang="en-US" sz="2400" u="none" strike="noStrike" cap="none" dirty="0">
                          <a:latin typeface="Quattrocento Sans"/>
                          <a:ea typeface="Quattrocento Sans"/>
                          <a:cs typeface="Quattrocento Sans"/>
                          <a:sym typeface="Quattrocento Sans"/>
                        </a:rPr>
                        <a:t> 15 minutes</a:t>
                      </a:r>
                      <a:endParaRPr sz="2400" u="none" strike="noStrike" cap="none"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5"/>
                  </a:ext>
                </a:extLst>
              </a:tr>
              <a:tr h="512025">
                <a:tc>
                  <a:txBody>
                    <a:bodyPr/>
                    <a:lstStyle/>
                    <a:p>
                      <a:pPr marL="0" marR="0" lvl="0" indent="0" algn="l" rtl="0">
                        <a:lnSpc>
                          <a:spcPct val="90000"/>
                        </a:lnSpc>
                        <a:spcBef>
                          <a:spcPts val="0"/>
                        </a:spcBef>
                        <a:spcAft>
                          <a:spcPts val="0"/>
                        </a:spcAft>
                        <a:buClr>
                          <a:srgbClr val="000000"/>
                        </a:buClr>
                        <a:buSzPts val="2400"/>
                        <a:buFont typeface="Arial"/>
                        <a:buNone/>
                      </a:pPr>
                      <a:r>
                        <a:rPr lang="en-US" sz="2400" u="none" strike="noStrike" cap="none" dirty="0">
                          <a:solidFill>
                            <a:schemeClr val="dk1"/>
                          </a:solidFill>
                          <a:latin typeface="Quattrocento Sans"/>
                          <a:ea typeface="Quattrocento Sans"/>
                          <a:cs typeface="Quattrocento Sans"/>
                          <a:sym typeface="Quattrocento Sans"/>
                        </a:rPr>
                        <a:t>Additional resources</a:t>
                      </a:r>
                      <a:endParaRPr sz="2400" u="none" strike="noStrike" cap="none" dirty="0">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400"/>
                        <a:buFont typeface="Arial"/>
                        <a:buNone/>
                      </a:pPr>
                      <a:r>
                        <a:rPr lang="en-US" sz="2400" dirty="0">
                          <a:latin typeface="Quattrocento Sans"/>
                          <a:ea typeface="Quattrocento Sans"/>
                          <a:cs typeface="Quattrocento Sans"/>
                          <a:sym typeface="Quattrocento Sans"/>
                        </a:rPr>
                        <a:t>20</a:t>
                      </a:r>
                      <a:r>
                        <a:rPr lang="en-US" sz="2400" u="none" strike="noStrike" cap="none" dirty="0">
                          <a:latin typeface="Quattrocento Sans"/>
                          <a:ea typeface="Quattrocento Sans"/>
                          <a:cs typeface="Quattrocento Sans"/>
                        </a:rPr>
                        <a:t> </a:t>
                      </a:r>
                      <a:r>
                        <a:rPr lang="en-US" sz="2400" u="none" strike="noStrike" cap="none" dirty="0">
                          <a:latin typeface="Quattrocento Sans"/>
                          <a:ea typeface="Quattrocento Sans"/>
                          <a:cs typeface="Quattrocento Sans"/>
                          <a:sym typeface="Quattrocento Sans"/>
                        </a:rPr>
                        <a:t> 5 minutes</a:t>
                      </a:r>
                      <a:endParaRPr sz="2400" u="none" strike="noStrike" cap="none"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6"/>
                  </a:ext>
                </a:extLst>
              </a:tr>
              <a:tr h="4914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Quattrocento Sans"/>
                          <a:ea typeface="Quattrocento Sans"/>
                          <a:cs typeface="Quattrocento Sans"/>
                          <a:sym typeface="Quattrocento Sans"/>
                        </a:rPr>
                        <a:t>Closure</a:t>
                      </a:r>
                      <a:endParaRPr sz="2400" u="none" strike="noStrike" cap="none" dirty="0">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dirty="0">
                          <a:latin typeface="Quattrocento Sans"/>
                          <a:ea typeface="Quattrocento Sans"/>
                          <a:cs typeface="Quattrocento Sans"/>
                          <a:sym typeface="Quattrocento Sans"/>
                        </a:rPr>
                        <a:t>21-22</a:t>
                      </a:r>
                      <a:r>
                        <a:rPr lang="en-US" sz="2400" dirty="0">
                          <a:latin typeface="Quattrocento Sans"/>
                          <a:ea typeface="Quattrocento Sans"/>
                          <a:cs typeface="Quattrocento Sans"/>
                        </a:rPr>
                        <a:t> </a:t>
                      </a:r>
                      <a:r>
                        <a:rPr lang="en-US" sz="2400" dirty="0">
                          <a:latin typeface="Quattrocento Sans"/>
                          <a:ea typeface="Quattrocento Sans"/>
                          <a:cs typeface="Quattrocento Sans"/>
                          <a:sym typeface="Quattrocento Sans"/>
                        </a:rPr>
                        <a:t> </a:t>
                      </a:r>
                      <a:r>
                        <a:rPr lang="en-US" sz="2400" u="none" strike="noStrike" cap="none" dirty="0">
                          <a:latin typeface="Quattrocento Sans"/>
                          <a:ea typeface="Quattrocento Sans"/>
                          <a:cs typeface="Quattrocento Sans"/>
                          <a:sym typeface="Quattrocento Sans"/>
                        </a:rPr>
                        <a:t>5 minutes</a:t>
                      </a:r>
                      <a:endParaRPr sz="2400" u="none" strike="noStrike" cap="none"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2"/>
          <p:cNvSpPr txBox="1">
            <a:spLocks noGrp="1"/>
          </p:cNvSpPr>
          <p:nvPr>
            <p:ph type="title"/>
          </p:nvPr>
        </p:nvSpPr>
        <p:spPr>
          <a:xfrm>
            <a:off x="838200" y="365125"/>
            <a:ext cx="10515600" cy="106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latin typeface="Segoe UI" panose="020B0502040204020203" pitchFamily="34" charset="0"/>
                <a:cs typeface="Segoe UI" panose="020B0502040204020203" pitchFamily="34" charset="0"/>
                <a:sym typeface="Quattrocento Sans"/>
              </a:rPr>
              <a:t>Learning Targets</a:t>
            </a:r>
            <a:endParaRPr>
              <a:latin typeface="Segoe UI" panose="020B0502040204020203" pitchFamily="34" charset="0"/>
              <a:cs typeface="Segoe UI" panose="020B0502040204020203" pitchFamily="34" charset="0"/>
            </a:endParaRPr>
          </a:p>
        </p:txBody>
      </p:sp>
      <p:sp>
        <p:nvSpPr>
          <p:cNvPr id="265" name="Google Shape;265;p32"/>
          <p:cNvSpPr txBox="1"/>
          <p:nvPr/>
        </p:nvSpPr>
        <p:spPr>
          <a:xfrm>
            <a:off x="838200" y="1502875"/>
            <a:ext cx="5181600" cy="4254300"/>
          </a:xfrm>
          <a:prstGeom prst="rect">
            <a:avLst/>
          </a:prstGeom>
          <a:noFill/>
          <a:ln>
            <a:noFill/>
          </a:ln>
        </p:spPr>
        <p:txBody>
          <a:bodyPr spcFirstLastPara="1" wrap="square" lIns="91425" tIns="45700" rIns="91425" bIns="45700" anchor="t" anchorCtr="0">
            <a:noAutofit/>
          </a:bodyPr>
          <a:lstStyle/>
          <a:p>
            <a:pPr marL="457200" indent="-355600">
              <a:lnSpc>
                <a:spcPct val="70000"/>
              </a:lnSpc>
              <a:spcBef>
                <a:spcPts val="600"/>
              </a:spcBef>
              <a:buClr>
                <a:srgbClr val="020202"/>
              </a:buClr>
              <a:buSzPts val="2000"/>
              <a:buFont typeface="Quattrocento Sans"/>
              <a:buChar char="●"/>
            </a:pPr>
            <a:r>
              <a:rPr lang="en-US" sz="2000" b="0" i="0" u="none" strike="noStrike" cap="none">
                <a:solidFill>
                  <a:srgbClr val="020202"/>
                </a:solidFill>
                <a:latin typeface="Segoe UI"/>
                <a:ea typeface="Quattrocento Sans"/>
                <a:cs typeface="Segoe UI"/>
                <a:sym typeface="Quattrocento Sans"/>
              </a:rPr>
              <a:t>Understand</a:t>
            </a:r>
            <a:r>
              <a:rPr lang="en-US" sz="2000">
                <a:solidFill>
                  <a:srgbClr val="020202"/>
                </a:solidFill>
                <a:latin typeface="Segoe UI"/>
                <a:ea typeface="Quattrocento Sans"/>
                <a:cs typeface="Segoe UI"/>
                <a:sym typeface="Quattrocento Sans"/>
              </a:rPr>
              <a:t> the role that culture plays in implementing essential standards</a:t>
            </a:r>
            <a:endParaRPr sz="2000">
              <a:solidFill>
                <a:srgbClr val="020202"/>
              </a:solidFill>
              <a:latin typeface="Segoe UI"/>
              <a:ea typeface="Quattrocento Sans"/>
              <a:cs typeface="Segoe UI"/>
              <a:sym typeface="Quattrocento Sans"/>
            </a:endParaRPr>
          </a:p>
          <a:p>
            <a:pPr marL="457200" marR="0" lvl="0" indent="0" algn="l" rtl="0">
              <a:lnSpc>
                <a:spcPct val="70000"/>
              </a:lnSpc>
              <a:spcBef>
                <a:spcPts val="600"/>
              </a:spcBef>
              <a:spcAft>
                <a:spcPts val="0"/>
              </a:spcAft>
              <a:buNone/>
            </a:pPr>
            <a:endParaRPr sz="2000">
              <a:solidFill>
                <a:srgbClr val="020202"/>
              </a:solidFill>
              <a:latin typeface="Segoe UI" panose="020B0502040204020203" pitchFamily="34" charset="0"/>
              <a:ea typeface="Quattrocento Sans"/>
              <a:cs typeface="Segoe UI" panose="020B0502040204020203" pitchFamily="34" charset="0"/>
              <a:sym typeface="Quattrocento Sans"/>
            </a:endParaRPr>
          </a:p>
          <a:p>
            <a:pPr marL="457200" lvl="0" indent="-355600" algn="l" rtl="0">
              <a:lnSpc>
                <a:spcPct val="70000"/>
              </a:lnSpc>
              <a:spcBef>
                <a:spcPts val="600"/>
              </a:spcBef>
              <a:spcAft>
                <a:spcPts val="0"/>
              </a:spcAft>
              <a:buClr>
                <a:srgbClr val="020202"/>
              </a:buClr>
              <a:buSzPts val="2000"/>
              <a:buFont typeface="Quattrocento Sans"/>
              <a:buChar char="●"/>
            </a:pPr>
            <a:r>
              <a:rPr lang="en-US" sz="2000">
                <a:solidFill>
                  <a:srgbClr val="020202"/>
                </a:solidFill>
                <a:latin typeface="Segoe UI" panose="020B0502040204020203" pitchFamily="34" charset="0"/>
                <a:ea typeface="Quattrocento Sans"/>
                <a:cs typeface="Segoe UI" panose="020B0502040204020203" pitchFamily="34" charset="0"/>
                <a:sym typeface="Quattrocento Sans"/>
              </a:rPr>
              <a:t>Plan with equity in mind by determining what we want our students to understand</a:t>
            </a:r>
            <a:endParaRPr sz="2000">
              <a:solidFill>
                <a:srgbClr val="020202"/>
              </a:solidFill>
              <a:latin typeface="Segoe UI" panose="020B0502040204020203" pitchFamily="34" charset="0"/>
              <a:ea typeface="Quattrocento Sans"/>
              <a:cs typeface="Segoe UI" panose="020B0502040204020203" pitchFamily="34" charset="0"/>
              <a:sym typeface="Quattrocento Sans"/>
            </a:endParaRPr>
          </a:p>
          <a:p>
            <a:pPr marL="0" marR="0" lvl="0" indent="0" algn="l" rtl="0">
              <a:lnSpc>
                <a:spcPct val="70000"/>
              </a:lnSpc>
              <a:spcBef>
                <a:spcPts val="600"/>
              </a:spcBef>
              <a:spcAft>
                <a:spcPts val="0"/>
              </a:spcAft>
              <a:buClr>
                <a:srgbClr val="000000"/>
              </a:buClr>
              <a:buSzPts val="852"/>
              <a:buFont typeface="Arial"/>
              <a:buNone/>
            </a:pPr>
            <a:endParaRPr sz="2000" b="0" i="0" u="none" strike="noStrike" cap="none">
              <a:solidFill>
                <a:srgbClr val="020202"/>
              </a:solidFill>
              <a:latin typeface="Segoe UI" panose="020B0502040204020203" pitchFamily="34" charset="0"/>
              <a:ea typeface="Quattrocento Sans"/>
              <a:cs typeface="Segoe UI" panose="020B0502040204020203" pitchFamily="34" charset="0"/>
              <a:sym typeface="Quattrocento Sans"/>
            </a:endParaRPr>
          </a:p>
          <a:p>
            <a:pPr marL="457200" indent="-355600">
              <a:lnSpc>
                <a:spcPct val="70000"/>
              </a:lnSpc>
              <a:spcBef>
                <a:spcPts val="600"/>
              </a:spcBef>
              <a:buSzPts val="2000"/>
              <a:buFont typeface="Quattrocento Sans"/>
              <a:buChar char="●"/>
            </a:pPr>
            <a:r>
              <a:rPr lang="en-US" sz="2000" b="0" i="0" u="none" strike="noStrike" cap="none">
                <a:solidFill>
                  <a:srgbClr val="000000"/>
                </a:solidFill>
                <a:latin typeface="Segoe UI"/>
                <a:ea typeface="Quattrocento Sans"/>
                <a:cs typeface="Segoe UI"/>
                <a:sym typeface="Quattrocento Sans"/>
              </a:rPr>
              <a:t>Identify where</a:t>
            </a:r>
            <a:r>
              <a:rPr lang="en-US" sz="2000">
                <a:latin typeface="Segoe UI"/>
                <a:ea typeface="Quattrocento Sans"/>
                <a:cs typeface="Segoe UI"/>
                <a:sym typeface="Quattrocento Sans"/>
              </a:rPr>
              <a:t> essential</a:t>
            </a:r>
            <a:r>
              <a:rPr lang="en-US" sz="2000" b="0" i="0" u="none" strike="noStrike" cap="none">
                <a:solidFill>
                  <a:srgbClr val="000000"/>
                </a:solidFill>
                <a:latin typeface="Segoe UI"/>
                <a:ea typeface="Quattrocento Sans"/>
                <a:cs typeface="Segoe UI"/>
                <a:sym typeface="Quattrocento Sans"/>
              </a:rPr>
              <a:t> standards connect to your instructional framework to move learning forward</a:t>
            </a:r>
            <a:endParaRPr sz="2000" b="0" i="0" u="none" strike="noStrike" cap="none">
              <a:solidFill>
                <a:srgbClr val="000000"/>
              </a:solidFill>
              <a:latin typeface="Segoe UI"/>
              <a:ea typeface="Quattrocento Sans"/>
              <a:cs typeface="Segoe UI"/>
              <a:sym typeface="Quattrocento Sans"/>
            </a:endParaRPr>
          </a:p>
          <a:p>
            <a:pPr marL="0" marR="0" lvl="0" indent="0" algn="l" rtl="0">
              <a:lnSpc>
                <a:spcPct val="70000"/>
              </a:lnSpc>
              <a:spcBef>
                <a:spcPts val="600"/>
              </a:spcBef>
              <a:spcAft>
                <a:spcPts val="0"/>
              </a:spcAft>
              <a:buClr>
                <a:srgbClr val="000000"/>
              </a:buClr>
              <a:buSzPts val="2100"/>
              <a:buFont typeface="Arial"/>
              <a:buNone/>
            </a:pPr>
            <a:endParaRPr sz="2000" b="0" i="0" u="none" strike="noStrike" cap="none">
              <a:solidFill>
                <a:srgbClr val="000000"/>
              </a:solidFill>
              <a:latin typeface="Segoe UI" panose="020B0502040204020203" pitchFamily="34" charset="0"/>
              <a:ea typeface="Quattrocento Sans"/>
              <a:cs typeface="Segoe UI" panose="020B0502040204020203" pitchFamily="34" charset="0"/>
              <a:sym typeface="Quattrocento Sans"/>
            </a:endParaRPr>
          </a:p>
          <a:p>
            <a:pPr marL="457200" indent="-355600">
              <a:lnSpc>
                <a:spcPct val="70000"/>
              </a:lnSpc>
              <a:spcBef>
                <a:spcPts val="600"/>
              </a:spcBef>
              <a:buSzPts val="2000"/>
              <a:buFont typeface="Quattrocento Sans"/>
              <a:buChar char="●"/>
            </a:pPr>
            <a:r>
              <a:rPr lang="en-US" sz="2000" b="0" i="0" u="none" strike="noStrike" cap="none">
                <a:solidFill>
                  <a:srgbClr val="000000"/>
                </a:solidFill>
                <a:latin typeface="Segoe UI"/>
                <a:ea typeface="Quattrocento Sans"/>
                <a:cs typeface="Segoe UI"/>
                <a:sym typeface="Quattrocento Sans"/>
              </a:rPr>
              <a:t>Understand the key considerations for teachers/administrators to engage in student growth conversations focused on</a:t>
            </a:r>
            <a:r>
              <a:rPr lang="en-US" sz="2000">
                <a:latin typeface="Segoe UI"/>
                <a:ea typeface="Quattrocento Sans"/>
                <a:cs typeface="Segoe UI"/>
                <a:sym typeface="Quattrocento Sans"/>
              </a:rPr>
              <a:t> essential </a:t>
            </a:r>
            <a:r>
              <a:rPr lang="en-US" sz="2000" b="0" i="0" u="none" strike="noStrike" cap="none">
                <a:solidFill>
                  <a:srgbClr val="000000"/>
                </a:solidFill>
                <a:latin typeface="Segoe UI"/>
                <a:ea typeface="Quattrocento Sans"/>
                <a:cs typeface="Segoe UI"/>
                <a:sym typeface="Quattrocento Sans"/>
              </a:rPr>
              <a:t>standards and complex thinking</a:t>
            </a:r>
            <a:r>
              <a:rPr lang="en-US" sz="2000">
                <a:latin typeface="Segoe UI"/>
                <a:ea typeface="Quattrocento Sans"/>
                <a:cs typeface="Segoe UI"/>
                <a:sym typeface="Quattrocento Sans"/>
              </a:rPr>
              <a:t>  </a:t>
            </a:r>
            <a:endParaRPr sz="2000" b="0" i="0" u="none" strike="noStrike" cap="none">
              <a:solidFill>
                <a:srgbClr val="000000"/>
              </a:solidFill>
              <a:latin typeface="Segoe UI" panose="020B0502040204020203" pitchFamily="34" charset="0"/>
              <a:ea typeface="Quattrocento Sans"/>
              <a:cs typeface="Segoe UI" panose="020B0502040204020203" pitchFamily="34" charset="0"/>
              <a:sym typeface="Quattrocento Sans"/>
            </a:endParaRPr>
          </a:p>
          <a:p>
            <a:pPr marL="457200" marR="0" lvl="0" indent="0" algn="l" rtl="0">
              <a:lnSpc>
                <a:spcPct val="70000"/>
              </a:lnSpc>
              <a:spcBef>
                <a:spcPts val="600"/>
              </a:spcBef>
              <a:spcAft>
                <a:spcPts val="0"/>
              </a:spcAft>
              <a:buClr>
                <a:srgbClr val="000000"/>
              </a:buClr>
              <a:buSzPts val="852"/>
              <a:buFont typeface="Arial"/>
              <a:buNone/>
            </a:pPr>
            <a:endParaRPr sz="2000" b="0" i="0" u="none" strike="noStrike" cap="none">
              <a:solidFill>
                <a:srgbClr val="000000"/>
              </a:solidFill>
              <a:latin typeface="Quattrocento Sans"/>
              <a:ea typeface="Quattrocento Sans"/>
              <a:cs typeface="Quattrocento Sans"/>
              <a:sym typeface="Quattrocento Sans"/>
            </a:endParaRPr>
          </a:p>
          <a:p>
            <a:pPr marL="514350" marR="0" lvl="0" indent="-266065" algn="l" rtl="0">
              <a:lnSpc>
                <a:spcPct val="70000"/>
              </a:lnSpc>
              <a:spcBef>
                <a:spcPts val="600"/>
              </a:spcBef>
              <a:spcAft>
                <a:spcPts val="0"/>
              </a:spcAft>
              <a:buClr>
                <a:schemeClr val="dk1"/>
              </a:buClr>
              <a:buSzPts val="2170"/>
              <a:buFont typeface="Noto Sans Symbols"/>
              <a:buNone/>
            </a:pPr>
            <a:endParaRPr sz="2000" b="0" i="0" u="none" strike="noStrike" cap="none">
              <a:solidFill>
                <a:schemeClr val="dk1"/>
              </a:solidFill>
              <a:latin typeface="Quattrocento Sans"/>
              <a:ea typeface="Quattrocento Sans"/>
              <a:cs typeface="Quattrocento Sans"/>
              <a:sym typeface="Quattrocento Sans"/>
            </a:endParaRPr>
          </a:p>
        </p:txBody>
      </p:sp>
      <p:pic>
        <p:nvPicPr>
          <p:cNvPr id="266" name="Google Shape;266;p32" descr="Light bulb on green grass"/>
          <p:cNvPicPr preferRelativeResize="0"/>
          <p:nvPr/>
        </p:nvPicPr>
        <p:blipFill rotWithShape="1">
          <a:blip r:embed="rId3">
            <a:alphaModFix/>
          </a:blip>
          <a:srcRect l="14642" r="2677"/>
          <a:stretch/>
        </p:blipFill>
        <p:spPr>
          <a:xfrm>
            <a:off x="6172200" y="1433726"/>
            <a:ext cx="5181599" cy="4575198"/>
          </a:xfrm>
          <a:prstGeom prst="rect">
            <a:avLst/>
          </a:prstGeom>
          <a:noFill/>
          <a:ln>
            <a:noFill/>
          </a:ln>
        </p:spPr>
      </p:pic>
      <p:sp>
        <p:nvSpPr>
          <p:cNvPr id="267" name="Google Shape;267;p32"/>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4</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Activator</a:t>
            </a:r>
            <a:endParaRPr dirty="0">
              <a:latin typeface="Segoe UI" panose="020B0502040204020203" pitchFamily="34" charset="0"/>
              <a:cs typeface="Segoe UI" panose="020B0502040204020203" pitchFamily="34" charset="0"/>
            </a:endParaRPr>
          </a:p>
        </p:txBody>
      </p:sp>
      <p:sp>
        <p:nvSpPr>
          <p:cNvPr id="274" name="Google Shape;274;p33"/>
          <p:cNvSpPr txBox="1">
            <a:spLocks noGrp="1"/>
          </p:cNvSpPr>
          <p:nvPr>
            <p:ph type="body" idx="1"/>
          </p:nvPr>
        </p:nvSpPr>
        <p:spPr>
          <a:xfrm>
            <a:off x="838200" y="1497925"/>
            <a:ext cx="8581292" cy="5310230"/>
          </a:xfrm>
          <a:prstGeom prst="rect">
            <a:avLst/>
          </a:prstGeom>
        </p:spPr>
        <p:txBody>
          <a:bodyPr spcFirstLastPara="1" wrap="square" lIns="91425" tIns="45700" rIns="91425" bIns="45700" anchor="t" anchorCtr="0">
            <a:normAutofit fontScale="25000" lnSpcReduction="20000"/>
          </a:bodyPr>
          <a:lstStyle/>
          <a:p>
            <a:pPr marL="0" indent="0" algn="ctr">
              <a:buNone/>
            </a:pPr>
            <a:r>
              <a:rPr lang="en-US" sz="8700" b="1">
                <a:latin typeface="Segoe UI" panose="020B0502040204020203" pitchFamily="34" charset="0"/>
                <a:cs typeface="Segoe UI" panose="020B0502040204020203" pitchFamily="34" charset="0"/>
              </a:rPr>
              <a:t>“Culture, as it turns out, is the way that every brain </a:t>
            </a:r>
            <a:endParaRPr sz="8744" b="1">
              <a:latin typeface="Segoe UI" panose="020B0502040204020203" pitchFamily="34" charset="0"/>
              <a:cs typeface="Segoe UI" panose="020B0502040204020203" pitchFamily="34" charset="0"/>
            </a:endParaRPr>
          </a:p>
          <a:p>
            <a:pPr marL="0" indent="0" algn="ctr">
              <a:buNone/>
            </a:pPr>
            <a:r>
              <a:rPr lang="en-US" sz="8700" b="1">
                <a:latin typeface="Segoe UI" panose="020B0502040204020203" pitchFamily="34" charset="0"/>
                <a:cs typeface="Segoe UI" panose="020B0502040204020203" pitchFamily="34" charset="0"/>
              </a:rPr>
              <a:t>makes sense of the world.”  </a:t>
            </a:r>
            <a:endParaRPr sz="8744" b="1">
              <a:latin typeface="Segoe UI" panose="020B0502040204020203" pitchFamily="34" charset="0"/>
              <a:cs typeface="Segoe UI" panose="020B0502040204020203" pitchFamily="34" charset="0"/>
            </a:endParaRPr>
          </a:p>
          <a:p>
            <a:pPr marL="0" lvl="0" indent="0" algn="l" rtl="0">
              <a:spcBef>
                <a:spcPts val="1000"/>
              </a:spcBef>
              <a:spcAft>
                <a:spcPts val="0"/>
              </a:spcAft>
              <a:buNone/>
            </a:pPr>
            <a:endParaRPr sz="540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7900" b="1">
                <a:latin typeface="Segoe UI" panose="020B0502040204020203" pitchFamily="34" charset="0"/>
                <a:cs typeface="Segoe UI" panose="020B0502040204020203" pitchFamily="34" charset="0"/>
              </a:rPr>
              <a:t>Culturally Responsive Brain Rules</a:t>
            </a:r>
            <a:endParaRPr sz="7900" b="1">
              <a:latin typeface="Segoe UI" panose="020B0502040204020203" pitchFamily="34" charset="0"/>
              <a:cs typeface="Segoe UI" panose="020B0502040204020203" pitchFamily="34" charset="0"/>
            </a:endParaRPr>
          </a:p>
          <a:p>
            <a:pPr indent="-353695">
              <a:buSzPct val="100000"/>
              <a:buAutoNum type="arabicPeriod"/>
            </a:pPr>
            <a:r>
              <a:rPr lang="en-US" sz="7900">
                <a:latin typeface="Segoe UI" panose="020B0502040204020203" pitchFamily="34" charset="0"/>
                <a:cs typeface="Segoe UI" panose="020B0502040204020203" pitchFamily="34" charset="0"/>
              </a:rPr>
              <a:t>The brain seeks to minimize social threats and maximize opportunities to connect with others in community.  </a:t>
            </a:r>
            <a:endParaRPr sz="7900">
              <a:latin typeface="Segoe UI" panose="020B0502040204020203" pitchFamily="34" charset="0"/>
              <a:cs typeface="Segoe UI" panose="020B0502040204020203" pitchFamily="34" charset="0"/>
            </a:endParaRPr>
          </a:p>
          <a:p>
            <a:pPr indent="-353695">
              <a:spcBef>
                <a:spcPts val="0"/>
              </a:spcBef>
              <a:buSzPct val="100000"/>
              <a:buAutoNum type="arabicPeriod"/>
            </a:pPr>
            <a:r>
              <a:rPr lang="en-US" sz="7900">
                <a:latin typeface="Segoe UI" panose="020B0502040204020203" pitchFamily="34" charset="0"/>
                <a:cs typeface="Segoe UI" panose="020B0502040204020203" pitchFamily="34" charset="0"/>
              </a:rPr>
              <a:t>Positive relationships keep our safety - threat detection systems in check.  </a:t>
            </a:r>
            <a:endParaRPr sz="7900">
              <a:latin typeface="Segoe UI" panose="020B0502040204020203" pitchFamily="34" charset="0"/>
              <a:cs typeface="Segoe UI" panose="020B0502040204020203" pitchFamily="34" charset="0"/>
            </a:endParaRPr>
          </a:p>
          <a:p>
            <a:pPr marL="457200" lvl="0" indent="-353695" algn="l" rtl="0">
              <a:spcBef>
                <a:spcPts val="0"/>
              </a:spcBef>
              <a:spcAft>
                <a:spcPts val="0"/>
              </a:spcAft>
              <a:buSzPct val="100000"/>
              <a:buAutoNum type="arabicPeriod"/>
            </a:pPr>
            <a:r>
              <a:rPr lang="en-US" sz="7900">
                <a:latin typeface="Segoe UI" panose="020B0502040204020203" pitchFamily="34" charset="0"/>
                <a:cs typeface="Segoe UI" panose="020B0502040204020203" pitchFamily="34" charset="0"/>
              </a:rPr>
              <a:t>Culture guides how we process information.</a:t>
            </a:r>
            <a:endParaRPr sz="7900">
              <a:latin typeface="Segoe UI" panose="020B0502040204020203" pitchFamily="34" charset="0"/>
              <a:cs typeface="Segoe UI" panose="020B0502040204020203" pitchFamily="34" charset="0"/>
            </a:endParaRPr>
          </a:p>
          <a:p>
            <a:pPr marL="457200" lvl="0" indent="-353695" algn="l" rtl="0">
              <a:spcBef>
                <a:spcPts val="0"/>
              </a:spcBef>
              <a:spcAft>
                <a:spcPts val="0"/>
              </a:spcAft>
              <a:buSzPct val="100000"/>
              <a:buAutoNum type="arabicPeriod"/>
            </a:pPr>
            <a:r>
              <a:rPr lang="en-US" sz="7900">
                <a:latin typeface="Segoe UI" panose="020B0502040204020203" pitchFamily="34" charset="0"/>
                <a:cs typeface="Segoe UI" panose="020B0502040204020203" pitchFamily="34" charset="0"/>
              </a:rPr>
              <a:t>Attention drives learning.</a:t>
            </a:r>
            <a:endParaRPr sz="7900">
              <a:latin typeface="Segoe UI" panose="020B0502040204020203" pitchFamily="34" charset="0"/>
              <a:cs typeface="Segoe UI" panose="020B0502040204020203" pitchFamily="34" charset="0"/>
            </a:endParaRPr>
          </a:p>
          <a:p>
            <a:pPr indent="-353695">
              <a:spcBef>
                <a:spcPts val="0"/>
              </a:spcBef>
              <a:buSzPct val="100000"/>
              <a:buAutoNum type="arabicPeriod"/>
            </a:pPr>
            <a:r>
              <a:rPr lang="en-US" sz="7900">
                <a:latin typeface="Segoe UI" panose="020B0502040204020203" pitchFamily="34" charset="0"/>
                <a:cs typeface="Segoe UI" panose="020B0502040204020203" pitchFamily="34" charset="0"/>
              </a:rPr>
              <a:t>All new information must be coupled with existing funds of knowledge in order to be learned. </a:t>
            </a:r>
            <a:endParaRPr sz="7900">
              <a:latin typeface="Segoe UI" panose="020B0502040204020203" pitchFamily="34" charset="0"/>
              <a:cs typeface="Segoe UI" panose="020B0502040204020203" pitchFamily="34" charset="0"/>
            </a:endParaRPr>
          </a:p>
          <a:p>
            <a:pPr indent="-353695">
              <a:spcBef>
                <a:spcPts val="0"/>
              </a:spcBef>
              <a:buSzPct val="100000"/>
              <a:buAutoNum type="arabicPeriod"/>
            </a:pPr>
            <a:r>
              <a:rPr lang="en-US" sz="7900">
                <a:latin typeface="Segoe UI" panose="020B0502040204020203" pitchFamily="34" charset="0"/>
                <a:cs typeface="Segoe UI" panose="020B0502040204020203" pitchFamily="34" charset="0"/>
              </a:rPr>
              <a:t>The brain physically grows through challenge and stretch, expanding its ability to do more complex thinking and learning. </a:t>
            </a:r>
            <a:r>
              <a:rPr lang="en-US" sz="7900"/>
              <a:t> </a:t>
            </a:r>
            <a:endParaRPr sz="7900"/>
          </a:p>
          <a:p>
            <a:pPr marL="0" lvl="0" indent="0" algn="l" rtl="0">
              <a:spcBef>
                <a:spcPts val="1000"/>
              </a:spcBef>
              <a:spcAft>
                <a:spcPts val="0"/>
              </a:spcAft>
              <a:buNone/>
            </a:pPr>
            <a:endParaRPr sz="7900"/>
          </a:p>
          <a:p>
            <a:pPr marL="0" lvl="0" indent="0" algn="ctr" rtl="0">
              <a:spcBef>
                <a:spcPts val="1000"/>
              </a:spcBef>
              <a:spcAft>
                <a:spcPts val="0"/>
              </a:spcAft>
              <a:buNone/>
            </a:pPr>
            <a:r>
              <a:rPr lang="en-US" sz="5700" err="1">
                <a:latin typeface="Segoe UI" panose="020B0502040204020203" pitchFamily="34" charset="0"/>
                <a:cs typeface="Segoe UI" panose="020B0502040204020203" pitchFamily="34" charset="0"/>
              </a:rPr>
              <a:t>Zaretta</a:t>
            </a:r>
            <a:r>
              <a:rPr lang="en-US" sz="5700">
                <a:latin typeface="Segoe UI" panose="020B0502040204020203" pitchFamily="34" charset="0"/>
                <a:cs typeface="Segoe UI" panose="020B0502040204020203" pitchFamily="34" charset="0"/>
              </a:rPr>
              <a:t> Hammond, Culturally Responsive Teaching &amp; The Brain p.22</a:t>
            </a:r>
            <a:endParaRPr sz="5700">
              <a:latin typeface="Segoe UI" panose="020B0502040204020203" pitchFamily="34" charset="0"/>
              <a:cs typeface="Segoe UI" panose="020B0502040204020203" pitchFamily="34" charset="0"/>
            </a:endParaRPr>
          </a:p>
          <a:p>
            <a:pPr marL="0" lvl="0" indent="0" algn="ctr" rtl="0">
              <a:spcBef>
                <a:spcPts val="1000"/>
              </a:spcBef>
              <a:spcAft>
                <a:spcPts val="0"/>
              </a:spcAft>
              <a:buNone/>
            </a:pPr>
            <a:endParaRPr sz="2900"/>
          </a:p>
        </p:txBody>
      </p:sp>
      <p:sp>
        <p:nvSpPr>
          <p:cNvPr id="275" name="Google Shape;275;p33"/>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5</a:t>
            </a:fld>
            <a:endParaRPr/>
          </a:p>
        </p:txBody>
      </p:sp>
      <p:pic>
        <p:nvPicPr>
          <p:cNvPr id="3" name="Picture 3" descr="Culturally Responsive Teaching and the Brain Book Picture">
            <a:extLst>
              <a:ext uri="{FF2B5EF4-FFF2-40B4-BE49-F238E27FC236}">
                <a16:creationId xmlns:a16="http://schemas.microsoft.com/office/drawing/2014/main" id="{2CFB1C56-0BDD-DE81-4C78-2BC63C688151}"/>
              </a:ext>
            </a:extLst>
          </p:cNvPr>
          <p:cNvPicPr>
            <a:picLocks noChangeAspect="1"/>
          </p:cNvPicPr>
          <p:nvPr/>
        </p:nvPicPr>
        <p:blipFill>
          <a:blip r:embed="rId3"/>
          <a:stretch>
            <a:fillRect/>
          </a:stretch>
        </p:blipFill>
        <p:spPr>
          <a:xfrm>
            <a:off x="9690590" y="2164374"/>
            <a:ext cx="2036884" cy="2904392"/>
          </a:xfrm>
          <a:prstGeom prst="rect">
            <a:avLst/>
          </a:prstGeom>
        </p:spPr>
      </p:pic>
      <p:pic>
        <p:nvPicPr>
          <p:cNvPr id="4" name="Graphic 3" descr="Right And Left Brain with solid fill">
            <a:extLst>
              <a:ext uri="{FF2B5EF4-FFF2-40B4-BE49-F238E27FC236}">
                <a16:creationId xmlns:a16="http://schemas.microsoft.com/office/drawing/2014/main" id="{23B4D59F-D001-424F-9B64-4C56FBE439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04214" y="583525"/>
            <a:ext cx="914400" cy="914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E88C-265E-43E5-8141-397069B42EAC}"/>
              </a:ext>
            </a:extLst>
          </p:cNvPr>
          <p:cNvSpPr>
            <a:spLocks noGrp="1"/>
          </p:cNvSpPr>
          <p:nvPr>
            <p:ph type="title"/>
          </p:nvPr>
        </p:nvSpPr>
        <p:spPr>
          <a:xfrm>
            <a:off x="838200" y="365125"/>
            <a:ext cx="10515600" cy="1325563"/>
          </a:xfrm>
        </p:spPr>
        <p:txBody>
          <a:bodyPr>
            <a:normAutofit fontScale="90000"/>
          </a:bodyPr>
          <a:lstStyle/>
          <a:p>
            <a:r>
              <a:rPr lang="en-US" dirty="0">
                <a:latin typeface="Segoe UI" panose="020B0502040204020203" pitchFamily="34" charset="0"/>
                <a:cs typeface="Segoe UI" panose="020B0502040204020203" pitchFamily="34" charset="0"/>
              </a:rPr>
              <a:t>Washington State Learning Standards</a:t>
            </a:r>
            <a:br>
              <a:rPr lang="en-US" dirty="0">
                <a:latin typeface="Segoe UI" panose="020B0502040204020203" pitchFamily="34" charset="0"/>
                <a:cs typeface="Segoe UI" panose="020B0502040204020203" pitchFamily="34" charset="0"/>
              </a:rPr>
            </a:br>
            <a:r>
              <a:rPr lang="en-US" sz="3100" dirty="0">
                <a:solidFill>
                  <a:srgbClr val="49473B"/>
                </a:solidFill>
                <a:highlight>
                  <a:srgbClr val="FFFFFF"/>
                </a:highlight>
                <a:latin typeface="Segoe UI" panose="020B0502040204020203" pitchFamily="34" charset="0"/>
                <a:cs typeface="Segoe UI" panose="020B0502040204020203" pitchFamily="34" charset="0"/>
              </a:rPr>
              <a:t>Four learning goals provide the foundation for the development of all academic learning standards in Washington state:</a:t>
            </a:r>
            <a:br>
              <a:rPr lang="en-US" sz="2200" dirty="0">
                <a:solidFill>
                  <a:srgbClr val="49473B"/>
                </a:solidFill>
                <a:highlight>
                  <a:srgbClr val="FFFFFF"/>
                </a:highlight>
              </a:rPr>
            </a:br>
            <a:endParaRPr lang="en-US" sz="2200" dirty="0"/>
          </a:p>
        </p:txBody>
      </p:sp>
      <p:sp>
        <p:nvSpPr>
          <p:cNvPr id="4" name="Slide Number Placeholder 3">
            <a:extLst>
              <a:ext uri="{FF2B5EF4-FFF2-40B4-BE49-F238E27FC236}">
                <a16:creationId xmlns:a16="http://schemas.microsoft.com/office/drawing/2014/main" id="{6F3C5B25-A635-4BFE-A9E9-B94DB7F7EC4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6</a:t>
            </a:fld>
            <a:endParaRPr lang="en-US"/>
          </a:p>
        </p:txBody>
      </p:sp>
      <p:graphicFrame>
        <p:nvGraphicFramePr>
          <p:cNvPr id="6" name="Text Placeholder 2" descr="Washington State Learning Standards">
            <a:extLst>
              <a:ext uri="{FF2B5EF4-FFF2-40B4-BE49-F238E27FC236}">
                <a16:creationId xmlns:a16="http://schemas.microsoft.com/office/drawing/2014/main" id="{E147D4DC-E723-3A52-8057-B4624B61EA2B}"/>
              </a:ext>
            </a:extLst>
          </p:cNvPr>
          <p:cNvGraphicFramePr/>
          <p:nvPr>
            <p:extLst>
              <p:ext uri="{D42A27DB-BD31-4B8C-83A1-F6EECF244321}">
                <p14:modId xmlns:p14="http://schemas.microsoft.com/office/powerpoint/2010/main" val="3373641289"/>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086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3" name="Picture 2" descr="Three arrows on bullseye">
            <a:extLst>
              <a:ext uri="{FF2B5EF4-FFF2-40B4-BE49-F238E27FC236}">
                <a16:creationId xmlns:a16="http://schemas.microsoft.com/office/drawing/2014/main" id="{E3168174-737F-4B03-84AA-E7620AA8D1E9}"/>
              </a:ext>
            </a:extLst>
          </p:cNvPr>
          <p:cNvPicPr>
            <a:picLocks noChangeAspect="1"/>
          </p:cNvPicPr>
          <p:nvPr/>
        </p:nvPicPr>
        <p:blipFill>
          <a:blip r:embed="rId3"/>
          <a:stretch>
            <a:fillRect/>
          </a:stretch>
        </p:blipFill>
        <p:spPr>
          <a:xfrm>
            <a:off x="765464" y="233712"/>
            <a:ext cx="10934700" cy="5855361"/>
          </a:xfrm>
          <a:prstGeom prst="rect">
            <a:avLst/>
          </a:prstGeom>
        </p:spPr>
      </p:pic>
      <p:sp>
        <p:nvSpPr>
          <p:cNvPr id="288" name="Google Shape;28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solidFill>
                  <a:schemeClr val="tx2"/>
                </a:solidFill>
                <a:latin typeface="Segoe UI"/>
                <a:cs typeface="Segoe UI"/>
              </a:rPr>
              <a:t>Essential Standard</a:t>
            </a:r>
            <a:endParaRPr>
              <a:solidFill>
                <a:schemeClr val="tx2"/>
              </a:solidFill>
              <a:latin typeface="Segoe UI"/>
              <a:cs typeface="Segoe UI"/>
            </a:endParaRPr>
          </a:p>
        </p:txBody>
      </p:sp>
      <p:sp>
        <p:nvSpPr>
          <p:cNvPr id="289" name="Google Shape;289;p35"/>
          <p:cNvSpPr txBox="1">
            <a:spLocks noGrp="1"/>
          </p:cNvSpPr>
          <p:nvPr>
            <p:ph type="body" idx="1"/>
          </p:nvPr>
        </p:nvSpPr>
        <p:spPr>
          <a:xfrm>
            <a:off x="910442" y="1395641"/>
            <a:ext cx="8562851" cy="2850284"/>
          </a:xfrm>
          <a:prstGeom prst="rect">
            <a:avLst/>
          </a:prstGeom>
          <a:noFill/>
          <a:ln>
            <a:noFill/>
          </a:ln>
        </p:spPr>
        <p:txBody>
          <a:bodyPr spcFirstLastPara="1" wrap="square" lIns="91425" tIns="45700" rIns="91425" bIns="45700" anchor="t" anchorCtr="0">
            <a:noAutofit/>
          </a:bodyPr>
          <a:lstStyle/>
          <a:p>
            <a:r>
              <a:rPr lang="en-US" sz="2000" b="1">
                <a:solidFill>
                  <a:schemeClr val="tx1"/>
                </a:solidFill>
                <a:latin typeface="Segoe UI"/>
                <a:cs typeface="Segoe UI"/>
              </a:rPr>
              <a:t>Part of the WA State Learning Standards or national standards. </a:t>
            </a:r>
            <a:endParaRPr lang="en-US" sz="2000" b="1">
              <a:solidFill>
                <a:schemeClr val="tx1"/>
              </a:solidFill>
              <a:latin typeface="Segoe UI" panose="020B0502040204020203" pitchFamily="34" charset="0"/>
              <a:cs typeface="Segoe UI" panose="020B0502040204020203" pitchFamily="34" charset="0"/>
            </a:endParaRPr>
          </a:p>
          <a:p>
            <a:pPr>
              <a:buFont typeface="Arial,Sans-Serif"/>
            </a:pPr>
            <a:r>
              <a:rPr lang="en-US" sz="2000" b="1">
                <a:solidFill>
                  <a:schemeClr val="tx1"/>
                </a:solidFill>
                <a:latin typeface="Segoe UI"/>
                <a:cs typeface="Segoe UI"/>
              </a:rPr>
              <a:t>A significant learning that yields the opportunity for students to draw on their cultures, identities and backgrounds</a:t>
            </a:r>
            <a:endParaRPr lang="en-US" sz="2000" b="1">
              <a:solidFill>
                <a:schemeClr val="tx1"/>
              </a:solidFill>
              <a:cs typeface="Segoe UI"/>
            </a:endParaRPr>
          </a:p>
          <a:p>
            <a:pPr>
              <a:buFont typeface="Arial,Sans-Serif"/>
            </a:pPr>
            <a:r>
              <a:rPr lang="en-US" sz="2000" b="1">
                <a:solidFill>
                  <a:schemeClr val="tx1"/>
                </a:solidFill>
                <a:latin typeface="Segoe UI"/>
                <a:cs typeface="Segoe UI"/>
              </a:rPr>
              <a:t>A significant learning that demands students' complex thinking</a:t>
            </a:r>
            <a:endParaRPr lang="en-US" sz="2000" b="1">
              <a:solidFill>
                <a:schemeClr val="tx1"/>
              </a:solidFill>
              <a:cs typeface="Segoe UI"/>
            </a:endParaRPr>
          </a:p>
          <a:p>
            <a:r>
              <a:rPr lang="en-US" sz="2000" b="1">
                <a:solidFill>
                  <a:schemeClr val="tx1"/>
                </a:solidFill>
                <a:latin typeface="Segoe UI"/>
                <a:cs typeface="Segoe UI"/>
              </a:rPr>
              <a:t>May also include, in addition to a content standard, other learning supportive standards (e.g. CTE 21st Century Learning Skills, Habits of Mind, Standards for Mathematical Practice, </a:t>
            </a:r>
            <a:r>
              <a:rPr lang="en-US" sz="2000" b="1" err="1">
                <a:solidFill>
                  <a:schemeClr val="tx1"/>
                </a:solidFill>
                <a:latin typeface="Segoe UI"/>
                <a:cs typeface="Segoe UI"/>
              </a:rPr>
              <a:t>etc</a:t>
            </a:r>
            <a:r>
              <a:rPr lang="en-US" sz="2000" b="1">
                <a:solidFill>
                  <a:schemeClr val="tx1"/>
                </a:solidFill>
                <a:latin typeface="Segoe UI"/>
                <a:cs typeface="Segoe UI"/>
              </a:rPr>
              <a:t>).</a:t>
            </a:r>
            <a:endParaRPr sz="2000" b="1">
              <a:solidFill>
                <a:schemeClr val="tx1"/>
              </a:solidFill>
              <a:latin typeface="Segoe UI"/>
              <a:cs typeface="Segoe UI"/>
            </a:endParaRPr>
          </a:p>
          <a:p>
            <a:pPr marL="114300" indent="0">
              <a:buClr>
                <a:srgbClr val="FF0000"/>
              </a:buClr>
              <a:buNone/>
            </a:pPr>
            <a:endParaRPr>
              <a:solidFill>
                <a:schemeClr val="tx1"/>
              </a:solidFill>
              <a:latin typeface="Segoe UI" panose="020B0502040204020203" pitchFamily="34" charset="0"/>
              <a:cs typeface="Segoe UI" panose="020B0502040204020203" pitchFamily="34" charset="0"/>
            </a:endParaRPr>
          </a:p>
        </p:txBody>
      </p:sp>
      <p:sp>
        <p:nvSpPr>
          <p:cNvPr id="290" name="Google Shape;290;p3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latin typeface="Segoe UI" panose="020B0502040204020203" pitchFamily="34" charset="0"/>
                <a:cs typeface="Segoe UI" panose="020B0502040204020203" pitchFamily="34" charset="0"/>
              </a:rPr>
              <a:t>Other Learning Supportive Standards</a:t>
            </a:r>
            <a:endParaRPr>
              <a:latin typeface="Segoe UI" panose="020B0502040204020203" pitchFamily="34" charset="0"/>
              <a:cs typeface="Segoe UI" panose="020B0502040204020203" pitchFamily="34" charset="0"/>
            </a:endParaRPr>
          </a:p>
        </p:txBody>
      </p:sp>
      <p:sp>
        <p:nvSpPr>
          <p:cNvPr id="297" name="Google Shape;297;p36"/>
          <p:cNvSpPr txBox="1">
            <a:spLocks noGrp="1"/>
          </p:cNvSpPr>
          <p:nvPr>
            <p:ph type="body" idx="1"/>
          </p:nvPr>
        </p:nvSpPr>
        <p:spPr>
          <a:xfrm>
            <a:off x="412174" y="1825625"/>
            <a:ext cx="5683826" cy="3702339"/>
          </a:xfrm>
          <a:prstGeom prst="rect">
            <a:avLst/>
          </a:prstGeom>
          <a:noFill/>
          <a:ln>
            <a:noFill/>
          </a:ln>
        </p:spPr>
        <p:txBody>
          <a:bodyPr spcFirstLastPara="1" wrap="square" lIns="91425" tIns="45700" rIns="91425" bIns="45700" anchor="t" anchorCtr="0">
            <a:normAutofit fontScale="70000" lnSpcReduction="20000"/>
          </a:bodyPr>
          <a:lstStyle/>
          <a:p>
            <a:pPr marL="114300" lvl="0" indent="0" algn="l" rtl="0">
              <a:lnSpc>
                <a:spcPct val="90000"/>
              </a:lnSpc>
              <a:spcBef>
                <a:spcPts val="1000"/>
              </a:spcBef>
              <a:spcAft>
                <a:spcPts val="0"/>
              </a:spcAft>
              <a:buSzPts val="1800"/>
              <a:buNone/>
            </a:pPr>
            <a:r>
              <a:rPr lang="en-US">
                <a:latin typeface="Segoe UI" panose="020B0502040204020203" pitchFamily="34" charset="0"/>
                <a:cs typeface="Segoe UI" panose="020B0502040204020203" pitchFamily="34" charset="0"/>
              </a:rPr>
              <a:t>(</a:t>
            </a:r>
            <a:r>
              <a:rPr lang="en-US" i="1">
                <a:latin typeface="Segoe UI" panose="020B0502040204020203" pitchFamily="34" charset="0"/>
                <a:cs typeface="Segoe UI" panose="020B0502040204020203" pitchFamily="34" charset="0"/>
              </a:rPr>
              <a:t>e.g.</a:t>
            </a:r>
            <a:r>
              <a:rPr lang="en-US">
                <a:latin typeface="Segoe UI" panose="020B0502040204020203" pitchFamily="34" charset="0"/>
                <a:cs typeface="Segoe UI" panose="020B0502040204020203" pitchFamily="34" charset="0"/>
              </a:rPr>
              <a:t> CTE 21st Century Learning Skills, Habits of Mind, Standards for Mathematical Practice, </a:t>
            </a:r>
            <a:r>
              <a:rPr lang="en-US" err="1">
                <a:latin typeface="Segoe UI" panose="020B0502040204020203" pitchFamily="34" charset="0"/>
                <a:cs typeface="Segoe UI" panose="020B0502040204020203" pitchFamily="34" charset="0"/>
              </a:rPr>
              <a:t>etc</a:t>
            </a:r>
            <a:r>
              <a:rPr lang="en-US">
                <a:latin typeface="Segoe UI" panose="020B0502040204020203" pitchFamily="34" charset="0"/>
                <a:cs typeface="Segoe UI" panose="020B0502040204020203" pitchFamily="34" charset="0"/>
              </a:rPr>
              <a:t>).</a:t>
            </a:r>
            <a:endParaRPr>
              <a:latin typeface="Segoe UI" panose="020B0502040204020203" pitchFamily="34" charset="0"/>
              <a:cs typeface="Segoe UI" panose="020B0502040204020203" pitchFamily="34" charset="0"/>
            </a:endParaRPr>
          </a:p>
          <a:p>
            <a:pPr marL="0" lvl="0" indent="0" algn="l" rtl="0">
              <a:lnSpc>
                <a:spcPct val="100000"/>
              </a:lnSpc>
              <a:spcBef>
                <a:spcPts val="600"/>
              </a:spcBef>
              <a:spcAft>
                <a:spcPts val="0"/>
              </a:spcAft>
              <a:buSzPts val="1800"/>
              <a:buNone/>
            </a:pPr>
            <a:endParaRPr sz="2000">
              <a:solidFill>
                <a:srgbClr val="464653"/>
              </a:solidFill>
              <a:latin typeface="Segoe UI" panose="020B0502040204020203" pitchFamily="34" charset="0"/>
              <a:ea typeface="Gill Sans"/>
              <a:cs typeface="Segoe UI" panose="020B0502040204020203" pitchFamily="34" charset="0"/>
              <a:sym typeface="Gill Sans"/>
            </a:endParaRPr>
          </a:p>
          <a:p>
            <a:pPr marL="914400" lvl="0" indent="-342900" algn="l" rtl="0">
              <a:lnSpc>
                <a:spcPct val="100000"/>
              </a:lnSpc>
              <a:spcBef>
                <a:spcPts val="600"/>
              </a:spcBef>
              <a:spcAft>
                <a:spcPts val="0"/>
              </a:spcAft>
              <a:buClr>
                <a:srgbClr val="464653"/>
              </a:buClr>
              <a:buSzPts val="1800"/>
              <a:buChar char="•"/>
            </a:pPr>
            <a:r>
              <a:rPr lang="en-US" sz="3600">
                <a:solidFill>
                  <a:srgbClr val="464653"/>
                </a:solidFill>
                <a:latin typeface="Segoe UI" panose="020B0502040204020203" pitchFamily="34" charset="0"/>
                <a:cs typeface="Segoe UI" panose="020B0502040204020203" pitchFamily="34" charset="0"/>
              </a:rPr>
              <a:t>What learning-supportive standards do you use to support your Washington State Learning Standards?  </a:t>
            </a:r>
            <a:endParaRPr sz="3600">
              <a:solidFill>
                <a:srgbClr val="464653"/>
              </a:solidFill>
              <a:latin typeface="Segoe UI" panose="020B0502040204020203" pitchFamily="34" charset="0"/>
              <a:cs typeface="Segoe UI" panose="020B0502040204020203" pitchFamily="34" charset="0"/>
            </a:endParaRPr>
          </a:p>
          <a:p>
            <a:pPr marL="0" lvl="0" indent="0" algn="l" rtl="0">
              <a:lnSpc>
                <a:spcPct val="100000"/>
              </a:lnSpc>
              <a:spcBef>
                <a:spcPts val="600"/>
              </a:spcBef>
              <a:spcAft>
                <a:spcPts val="0"/>
              </a:spcAft>
              <a:buSzPts val="1800"/>
              <a:buNone/>
            </a:pPr>
            <a:endParaRPr sz="3600">
              <a:solidFill>
                <a:srgbClr val="464653"/>
              </a:solidFill>
              <a:latin typeface="Segoe UI" panose="020B0502040204020203" pitchFamily="34" charset="0"/>
              <a:cs typeface="Segoe UI" panose="020B0502040204020203" pitchFamily="34" charset="0"/>
            </a:endParaRPr>
          </a:p>
          <a:p>
            <a:pPr marL="914400" lvl="0" indent="-342900" algn="l" rtl="0">
              <a:lnSpc>
                <a:spcPct val="100000"/>
              </a:lnSpc>
              <a:spcBef>
                <a:spcPts val="600"/>
              </a:spcBef>
              <a:spcAft>
                <a:spcPts val="0"/>
              </a:spcAft>
              <a:buClr>
                <a:srgbClr val="464653"/>
              </a:buClr>
              <a:buSzPts val="1800"/>
              <a:buChar char="•"/>
            </a:pPr>
            <a:r>
              <a:rPr lang="en-US" sz="3600">
                <a:solidFill>
                  <a:srgbClr val="464653"/>
                </a:solidFill>
                <a:latin typeface="Segoe UI" panose="020B0502040204020203" pitchFamily="34" charset="0"/>
                <a:cs typeface="Segoe UI" panose="020B0502040204020203" pitchFamily="34" charset="0"/>
              </a:rPr>
              <a:t>How might they support the standard you selected in the previous activity? </a:t>
            </a:r>
            <a:endParaRPr sz="3600">
              <a:solidFill>
                <a:srgbClr val="464653"/>
              </a:solidFill>
              <a:latin typeface="Segoe UI" panose="020B0502040204020203" pitchFamily="34" charset="0"/>
              <a:cs typeface="Segoe UI" panose="020B0502040204020203" pitchFamily="34" charset="0"/>
            </a:endParaRPr>
          </a:p>
          <a:p>
            <a:pPr marL="0" lvl="0" indent="0" algn="l" rtl="0">
              <a:lnSpc>
                <a:spcPct val="90000"/>
              </a:lnSpc>
              <a:spcBef>
                <a:spcPts val="1000"/>
              </a:spcBef>
              <a:spcAft>
                <a:spcPts val="0"/>
              </a:spcAft>
              <a:buSzPts val="1800"/>
              <a:buNone/>
            </a:pPr>
            <a:endParaRPr/>
          </a:p>
        </p:txBody>
      </p:sp>
      <p:sp>
        <p:nvSpPr>
          <p:cNvPr id="298" name="Google Shape;298;p36"/>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a:t>8</a:t>
            </a:fld>
            <a:endParaRPr/>
          </a:p>
        </p:txBody>
      </p:sp>
      <p:pic>
        <p:nvPicPr>
          <p:cNvPr id="3" name="Picture 2" descr="3D rendering of shapes in different colors and are stacked">
            <a:extLst>
              <a:ext uri="{FF2B5EF4-FFF2-40B4-BE49-F238E27FC236}">
                <a16:creationId xmlns:a16="http://schemas.microsoft.com/office/drawing/2014/main" id="{9CE6189D-A761-4429-B836-BCC0E47D9C57}"/>
              </a:ext>
            </a:extLst>
          </p:cNvPr>
          <p:cNvPicPr>
            <a:picLocks noChangeAspect="1"/>
          </p:cNvPicPr>
          <p:nvPr/>
        </p:nvPicPr>
        <p:blipFill>
          <a:blip r:embed="rId3"/>
          <a:stretch>
            <a:fillRect/>
          </a:stretch>
        </p:blipFill>
        <p:spPr>
          <a:xfrm>
            <a:off x="6625016" y="1925169"/>
            <a:ext cx="5154810" cy="34365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latin typeface="Segoe UI" panose="020B0502040204020203" pitchFamily="34" charset="0"/>
                <a:cs typeface="Segoe UI" panose="020B0502040204020203" pitchFamily="34" charset="0"/>
              </a:rPr>
              <a:t>Vocabulary: Oh My!   </a:t>
            </a:r>
            <a:endParaRPr dirty="0">
              <a:latin typeface="Segoe UI" panose="020B0502040204020203" pitchFamily="34" charset="0"/>
              <a:cs typeface="Segoe UI" panose="020B0502040204020203" pitchFamily="34" charset="0"/>
            </a:endParaRPr>
          </a:p>
        </p:txBody>
      </p:sp>
      <p:sp>
        <p:nvSpPr>
          <p:cNvPr id="305" name="Google Shape;305;p37" descr="Power Standards, Priority Standards, Critical Standards, Learning Standards, Essential Standards"/>
          <p:cNvSpPr txBox="1">
            <a:spLocks noGrp="1"/>
          </p:cNvSpPr>
          <p:nvPr>
            <p:ph type="body" idx="1"/>
          </p:nvPr>
        </p:nvSpPr>
        <p:spPr>
          <a:xfrm>
            <a:off x="907300" y="1844275"/>
            <a:ext cx="10515600" cy="4255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a:p>
            <a:pPr marL="0" lvl="0" indent="0" algn="l" rtl="0">
              <a:lnSpc>
                <a:spcPct val="90000"/>
              </a:lnSpc>
              <a:spcBef>
                <a:spcPts val="1000"/>
              </a:spcBef>
              <a:spcAft>
                <a:spcPts val="0"/>
              </a:spcAft>
              <a:buSzPts val="1800"/>
              <a:buNone/>
            </a:pPr>
            <a:endParaRPr sz="1900">
              <a:solidFill>
                <a:srgbClr val="2C2E35"/>
              </a:solidFill>
              <a:highlight>
                <a:srgbClr val="FFFFFF"/>
              </a:highlight>
              <a:latin typeface="Arial"/>
              <a:ea typeface="Arial"/>
              <a:cs typeface="Arial"/>
              <a:sym typeface="Arial"/>
            </a:endParaRPr>
          </a:p>
        </p:txBody>
      </p:sp>
      <p:sp>
        <p:nvSpPr>
          <p:cNvPr id="306" name="Google Shape;306;p37"/>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a:t>9</a:t>
            </a:fld>
            <a:endParaRPr/>
          </a:p>
        </p:txBody>
      </p:sp>
      <p:sp>
        <p:nvSpPr>
          <p:cNvPr id="307" name="Google Shape;307;p37"/>
          <p:cNvSpPr/>
          <p:nvPr/>
        </p:nvSpPr>
        <p:spPr>
          <a:xfrm>
            <a:off x="1036500" y="2435700"/>
            <a:ext cx="2155896" cy="165834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0" i="0" u="none" strike="noStrike" cap="none">
                <a:solidFill>
                  <a:srgbClr val="000000"/>
                </a:solidFill>
                <a:latin typeface="Segoe UI" panose="020B0502040204020203" pitchFamily="34" charset="0"/>
                <a:cs typeface="Segoe UI" panose="020B0502040204020203" pitchFamily="34" charset="0"/>
                <a:sym typeface="Arial"/>
              </a:rPr>
              <a:t>Power Standards</a:t>
            </a:r>
            <a:endParaRPr sz="2000" b="0" i="0" u="none" strike="noStrike" cap="none">
              <a:solidFill>
                <a:srgbClr val="000000"/>
              </a:solidFill>
              <a:latin typeface="Segoe UI" panose="020B0502040204020203" pitchFamily="34" charset="0"/>
              <a:cs typeface="Segoe UI" panose="020B0502040204020203" pitchFamily="34" charset="0"/>
              <a:sym typeface="Arial"/>
            </a:endParaRPr>
          </a:p>
        </p:txBody>
      </p:sp>
      <p:sp>
        <p:nvSpPr>
          <p:cNvPr id="308" name="Google Shape;308;p37"/>
          <p:cNvSpPr/>
          <p:nvPr/>
        </p:nvSpPr>
        <p:spPr>
          <a:xfrm>
            <a:off x="3264875" y="3483975"/>
            <a:ext cx="2155896" cy="165834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0" i="0" u="none" strike="noStrike" cap="none">
                <a:solidFill>
                  <a:srgbClr val="000000"/>
                </a:solidFill>
                <a:latin typeface="Segoe UI" panose="020B0502040204020203" pitchFamily="34" charset="0"/>
                <a:cs typeface="Segoe UI" panose="020B0502040204020203" pitchFamily="34" charset="0"/>
                <a:sym typeface="Arial"/>
              </a:rPr>
              <a:t>Priority Standards</a:t>
            </a:r>
            <a:endParaRPr sz="2000" b="0" i="0" u="none" strike="noStrike" cap="none">
              <a:solidFill>
                <a:srgbClr val="000000"/>
              </a:solidFill>
              <a:latin typeface="Segoe UI" panose="020B0502040204020203" pitchFamily="34" charset="0"/>
              <a:cs typeface="Segoe UI" panose="020B0502040204020203" pitchFamily="34" charset="0"/>
              <a:sym typeface="Arial"/>
            </a:endParaRPr>
          </a:p>
        </p:txBody>
      </p:sp>
      <p:sp>
        <p:nvSpPr>
          <p:cNvPr id="309" name="Google Shape;309;p37"/>
          <p:cNvSpPr/>
          <p:nvPr/>
        </p:nvSpPr>
        <p:spPr>
          <a:xfrm>
            <a:off x="9069175" y="2599825"/>
            <a:ext cx="2155896" cy="165834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0" i="0" u="none" strike="noStrike" cap="none">
                <a:solidFill>
                  <a:srgbClr val="000000"/>
                </a:solidFill>
                <a:latin typeface="Segoe UI" panose="020B0502040204020203" pitchFamily="34" charset="0"/>
                <a:cs typeface="Segoe UI" panose="020B0502040204020203" pitchFamily="34" charset="0"/>
                <a:sym typeface="Arial"/>
              </a:rPr>
              <a:t>Essential Standards</a:t>
            </a:r>
            <a:endParaRPr sz="2000" b="0" i="0" u="none" strike="noStrike" cap="none">
              <a:solidFill>
                <a:srgbClr val="000000"/>
              </a:solidFill>
              <a:latin typeface="Segoe UI" panose="020B0502040204020203" pitchFamily="34" charset="0"/>
              <a:cs typeface="Segoe UI" panose="020B0502040204020203" pitchFamily="34" charset="0"/>
              <a:sym typeface="Arial"/>
            </a:endParaRPr>
          </a:p>
        </p:txBody>
      </p:sp>
      <p:sp>
        <p:nvSpPr>
          <p:cNvPr id="310" name="Google Shape;310;p37"/>
          <p:cNvSpPr/>
          <p:nvPr/>
        </p:nvSpPr>
        <p:spPr>
          <a:xfrm>
            <a:off x="6650725" y="3990425"/>
            <a:ext cx="2155896" cy="165834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0" i="0" u="none" strike="noStrike" cap="none">
                <a:solidFill>
                  <a:srgbClr val="000000"/>
                </a:solidFill>
                <a:latin typeface="Segoe UI" panose="020B0502040204020203" pitchFamily="34" charset="0"/>
                <a:cs typeface="Segoe UI" panose="020B0502040204020203" pitchFamily="34" charset="0"/>
                <a:sym typeface="Arial"/>
              </a:rPr>
              <a:t>Learning Standards</a:t>
            </a:r>
            <a:endParaRPr sz="2000" b="0" i="0" u="none" strike="noStrike" cap="none">
              <a:solidFill>
                <a:srgbClr val="000000"/>
              </a:solidFill>
              <a:latin typeface="Segoe UI" panose="020B0502040204020203" pitchFamily="34" charset="0"/>
              <a:cs typeface="Segoe UI" panose="020B0502040204020203" pitchFamily="34" charset="0"/>
              <a:sym typeface="Arial"/>
            </a:endParaRPr>
          </a:p>
        </p:txBody>
      </p:sp>
      <p:sp>
        <p:nvSpPr>
          <p:cNvPr id="311" name="Google Shape;311;p37"/>
          <p:cNvSpPr/>
          <p:nvPr/>
        </p:nvSpPr>
        <p:spPr>
          <a:xfrm>
            <a:off x="5375566" y="1880775"/>
            <a:ext cx="2155896" cy="1658340"/>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SzPts val="1400"/>
            </a:pPr>
            <a:r>
              <a:rPr lang="en-US" sz="2000">
                <a:latin typeface="Segoe UI"/>
                <a:cs typeface="Segoe UI"/>
              </a:rPr>
              <a:t>Critical </a:t>
            </a:r>
          </a:p>
          <a:p>
            <a:pPr>
              <a:buSzPts val="1400"/>
            </a:pPr>
            <a:r>
              <a:rPr lang="en-US" sz="2000" b="0" i="0" u="none" strike="noStrike" cap="none">
                <a:solidFill>
                  <a:srgbClr val="000000"/>
                </a:solidFill>
                <a:latin typeface="Segoe UI"/>
                <a:cs typeface="Segoe UI"/>
                <a:sym typeface="Arial"/>
              </a:rPr>
              <a:t>Standards</a:t>
            </a:r>
            <a:endParaRPr sz="2000" b="0" i="0" u="none" strike="noStrike" cap="none">
              <a:solidFill>
                <a:srgbClr val="000000"/>
              </a:solidFill>
              <a:latin typeface="Segoe UI"/>
              <a:cs typeface="Segoe UI"/>
            </a:endParaRPr>
          </a:p>
        </p:txBody>
      </p:sp>
    </p:spTree>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5be8bb1-7551-4f0e-824e-4130dbefed9f">
      <UserInfo>
        <DisplayName>Sue Anderson</DisplayName>
        <AccountId>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5156AA48CF51740AD0D14CA6DAAC8E1" ma:contentTypeVersion="13" ma:contentTypeDescription="Create a new document." ma:contentTypeScope="" ma:versionID="56684f421550f7a9e1658cdd591508df">
  <xsd:schema xmlns:xsd="http://www.w3.org/2001/XMLSchema" xmlns:xs="http://www.w3.org/2001/XMLSchema" xmlns:p="http://schemas.microsoft.com/office/2006/metadata/properties" xmlns:ns2="bf9ae3ca-b481-4d42-bb8b-c12cb787da43" xmlns:ns3="85be8bb1-7551-4f0e-824e-4130dbefed9f" targetNamespace="http://schemas.microsoft.com/office/2006/metadata/properties" ma:root="true" ma:fieldsID="6b460efc43aec909b793030f20aa8f55" ns2:_="" ns3:_="">
    <xsd:import namespace="bf9ae3ca-b481-4d42-bb8b-c12cb787da43"/>
    <xsd:import namespace="85be8bb1-7551-4f0e-824e-4130dbefed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ae3ca-b481-4d42-bb8b-c12cb787d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be8bb1-7551-4f0e-824e-4130dbefed9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7872F4-0369-4F80-BA59-1824617270BD}">
  <ds:schemaRefs>
    <ds:schemaRef ds:uri="http://schemas.microsoft.com/sharepoint/v3/contenttype/forms"/>
  </ds:schemaRefs>
</ds:datastoreItem>
</file>

<file path=customXml/itemProps2.xml><?xml version="1.0" encoding="utf-8"?>
<ds:datastoreItem xmlns:ds="http://schemas.openxmlformats.org/officeDocument/2006/customXml" ds:itemID="{ECAEB8E5-1E10-47A4-8C4D-AAAE9FCB6539}">
  <ds:schemaRefs>
    <ds:schemaRef ds:uri="http://purl.org/dc/elements/1.1/"/>
    <ds:schemaRef ds:uri="http://www.w3.org/XML/1998/namespace"/>
    <ds:schemaRef ds:uri="http://schemas.microsoft.com/office/infopath/2007/PartnerControls"/>
    <ds:schemaRef ds:uri="http://purl.org/dc/dcmitype/"/>
    <ds:schemaRef ds:uri="http://schemas.openxmlformats.org/package/2006/metadata/core-properties"/>
    <ds:schemaRef ds:uri="85be8bb1-7551-4f0e-824e-4130dbefed9f"/>
    <ds:schemaRef ds:uri="http://schemas.microsoft.com/office/2006/metadata/properties"/>
    <ds:schemaRef ds:uri="http://schemas.microsoft.com/office/2006/documentManagement/types"/>
    <ds:schemaRef ds:uri="http://purl.org/dc/terms/"/>
    <ds:schemaRef ds:uri="bf9ae3ca-b481-4d42-bb8b-c12cb787da43"/>
  </ds:schemaRefs>
</ds:datastoreItem>
</file>

<file path=customXml/itemProps3.xml><?xml version="1.0" encoding="utf-8"?>
<ds:datastoreItem xmlns:ds="http://schemas.openxmlformats.org/officeDocument/2006/customXml" ds:itemID="{14DC7C9F-8983-4244-8E9A-ECD2B69260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9ae3ca-b481-4d42-bb8b-c12cb787da43"/>
    <ds:schemaRef ds:uri="85be8bb1-7551-4f0e-824e-4130dbefed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TotalTime>
  <Words>4470</Words>
  <Application>Microsoft Office PowerPoint</Application>
  <PresentationFormat>Widescreen</PresentationFormat>
  <Paragraphs>387</Paragraphs>
  <Slides>23</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Arial</vt:lpstr>
      <vt:lpstr>Arial,Sans-Serif</vt:lpstr>
      <vt:lpstr>Calibri</vt:lpstr>
      <vt:lpstr>Lato</vt:lpstr>
      <vt:lpstr>Lato Light</vt:lpstr>
      <vt:lpstr>Noto Sans Symbols</vt:lpstr>
      <vt:lpstr>Poppins</vt:lpstr>
      <vt:lpstr>Quattrocento Sans</vt:lpstr>
      <vt:lpstr>Segoe UI</vt:lpstr>
      <vt:lpstr>Title Slides</vt:lpstr>
      <vt:lpstr>Content Slides</vt:lpstr>
      <vt:lpstr>SGG Module 3 –  Essential Standard</vt:lpstr>
      <vt:lpstr>SGG Concept Map</vt:lpstr>
      <vt:lpstr>Facilitator Outline </vt:lpstr>
      <vt:lpstr>Learning Targets</vt:lpstr>
      <vt:lpstr>Activator</vt:lpstr>
      <vt:lpstr>Washington State Learning Standards Four learning goals provide the foundation for the development of all academic learning standards in Washington state: </vt:lpstr>
      <vt:lpstr>Essential Standard</vt:lpstr>
      <vt:lpstr>Other Learning Supportive Standards</vt:lpstr>
      <vt:lpstr>Vocabulary: Oh My!   </vt:lpstr>
      <vt:lpstr>Planning with Equity in Mind</vt:lpstr>
      <vt:lpstr>Planning with Equity in Mind</vt:lpstr>
      <vt:lpstr>What do you want your students to understand?</vt:lpstr>
      <vt:lpstr> What do understanding and culture have to do with standards?    </vt:lpstr>
      <vt:lpstr>The Dream Exercise</vt:lpstr>
      <vt:lpstr>Planning for Equity - Question 1</vt:lpstr>
      <vt:lpstr>Planning with Equity in Mind: Early Elementary</vt:lpstr>
      <vt:lpstr>Planning with Equity in Mind: Elementary</vt:lpstr>
      <vt:lpstr>Planning with Equity in Mind: Secondary </vt:lpstr>
      <vt:lpstr> Connections: Instructional Frameworks</vt:lpstr>
      <vt:lpstr>Key Considerations: Essential Standards</vt:lpstr>
      <vt:lpstr>Additional Resources</vt:lpstr>
      <vt:lpstr>Closing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SGG Module 3 –  Critical Standard</dc:title>
  <dc:creator>Katie Taylor</dc:creator>
  <cp:lastModifiedBy>Taylor Kidder-Morrill</cp:lastModifiedBy>
  <cp:revision>5</cp:revision>
  <dcterms:modified xsi:type="dcterms:W3CDTF">2024-11-15T17:45:47Z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0x010100C5156AA48CF51740AD0D14CA6DAAC8E1</vt:lpwstr>
  </property>
  <property fmtid="{D5CDD505-2E9C-101B-9397-08002B2CF9AE}" pid="3" name="MSIP_Label_9145f431-4c8c-42c6-a5a5-ba6d3bdea585_Enabled">
    <vt:lpwstr>true</vt:lpwstr>
  </property>
  <property fmtid="{D5CDD505-2E9C-101B-9397-08002B2CF9AE}" pid="4" name="MSIP_Label_9145f431-4c8c-42c6-a5a5-ba6d3bdea585_SetDate">
    <vt:lpwstr>2024-11-15T17:44:31Z</vt:lpwstr>
  </property>
  <property fmtid="{D5CDD505-2E9C-101B-9397-08002B2CF9AE}" pid="5" name="MSIP_Label_9145f431-4c8c-42c6-a5a5-ba6d3bdea585_Method">
    <vt:lpwstr>Standard</vt:lpwstr>
  </property>
  <property fmtid="{D5CDD505-2E9C-101B-9397-08002B2CF9AE}" pid="6" name="MSIP_Label_9145f431-4c8c-42c6-a5a5-ba6d3bdea585_Name">
    <vt:lpwstr>defa4170-0d19-0005-0004-bc88714345d2</vt:lpwstr>
  </property>
  <property fmtid="{D5CDD505-2E9C-101B-9397-08002B2CF9AE}" pid="7" name="MSIP_Label_9145f431-4c8c-42c6-a5a5-ba6d3bdea585_SiteId">
    <vt:lpwstr>b2fe5ccf-10a5-46fe-ae45-a0267412af7a</vt:lpwstr>
  </property>
  <property fmtid="{D5CDD505-2E9C-101B-9397-08002B2CF9AE}" pid="8" name="MSIP_Label_9145f431-4c8c-42c6-a5a5-ba6d3bdea585_ActionId">
    <vt:lpwstr>65fb6789-b172-43d1-86cf-75ebfcfff758</vt:lpwstr>
  </property>
  <property fmtid="{D5CDD505-2E9C-101B-9397-08002B2CF9AE}" pid="9" name="MSIP_Label_9145f431-4c8c-42c6-a5a5-ba6d3bdea585_ContentBits">
    <vt:lpwstr>0</vt:lpwstr>
  </property>
</Properties>
</file>