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4"/>
    <p:sldMasterId id="2147483693" r:id="rId5"/>
    <p:sldMasterId id="2147483694" r:id="rId6"/>
  </p:sldMasterIdLst>
  <p:notesMasterIdLst>
    <p:notesMasterId r:id="rId2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7" r:id="rId23"/>
    <p:sldId id="273" r:id="rId24"/>
    <p:sldId id="274" r:id="rId25"/>
    <p:sldId id="275" r:id="rId26"/>
    <p:sldId id="276"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3E9111-93DC-4AEE-A71F-C39802667CE0}">
  <a:tblStyle styleId="{E43E9111-93DC-4AEE-A71F-C39802667CE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C07AE51-948E-414D-B331-0E71985CA8E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96" d="100"/>
          <a:sy n="96" d="100"/>
        </p:scale>
        <p:origin x="354" y="264"/>
      </p:cViewPr>
      <p:guideLst/>
    </p:cSldViewPr>
  </p:slideViewPr>
  <p:outlineViewPr>
    <p:cViewPr>
      <p:scale>
        <a:sx n="33" d="100"/>
        <a:sy n="33" d="100"/>
      </p:scale>
      <p:origin x="0" y="-200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100BD-ABC5-4149-8D73-D316B89CCB6A}"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A6800B21-1907-492B-881B-0EE9C1EF8550}">
      <dgm:prSet/>
      <dgm:spPr/>
      <dgm:t>
        <a:bodyPr/>
        <a:lstStyle/>
        <a:p>
          <a:r>
            <a:rPr lang="en-US"/>
            <a:t>Invites complex and higher-order thinking from students</a:t>
          </a:r>
        </a:p>
      </dgm:t>
    </dgm:pt>
    <dgm:pt modelId="{87E33C96-074F-4A9F-B24B-B1C0FA6FFD38}" type="parTrans" cxnId="{3122AE63-B695-4E0D-9FAF-5EA56A7F97A1}">
      <dgm:prSet/>
      <dgm:spPr/>
      <dgm:t>
        <a:bodyPr/>
        <a:lstStyle/>
        <a:p>
          <a:endParaRPr lang="en-US"/>
        </a:p>
      </dgm:t>
    </dgm:pt>
    <dgm:pt modelId="{B130572B-958A-49CD-ABD7-238EFCCD6A5A}" type="sibTrans" cxnId="{3122AE63-B695-4E0D-9FAF-5EA56A7F97A1}">
      <dgm:prSet/>
      <dgm:spPr/>
      <dgm:t>
        <a:bodyPr/>
        <a:lstStyle/>
        <a:p>
          <a:endParaRPr lang="en-US"/>
        </a:p>
      </dgm:t>
    </dgm:pt>
    <dgm:pt modelId="{50719EA3-4A0F-48D0-81EE-F8DE1A5853A5}">
      <dgm:prSet/>
      <dgm:spPr/>
      <dgm:t>
        <a:bodyPr/>
        <a:lstStyle/>
        <a:p>
          <a:r>
            <a:rPr lang="en-US"/>
            <a:t>Invites students’ attention to the learning through their interests, active learning, and/or sense of belonging</a:t>
          </a:r>
        </a:p>
      </dgm:t>
    </dgm:pt>
    <dgm:pt modelId="{0C4CAE2B-8D0D-44F8-86BC-2D5C1C89DA8B}" type="parTrans" cxnId="{9E0EDD1E-3D03-4397-989B-6771A4414454}">
      <dgm:prSet/>
      <dgm:spPr/>
      <dgm:t>
        <a:bodyPr/>
        <a:lstStyle/>
        <a:p>
          <a:endParaRPr lang="en-US"/>
        </a:p>
      </dgm:t>
    </dgm:pt>
    <dgm:pt modelId="{8AFF64E0-6D41-4A1A-8880-71107AED93AF}" type="sibTrans" cxnId="{9E0EDD1E-3D03-4397-989B-6771A4414454}">
      <dgm:prSet/>
      <dgm:spPr/>
      <dgm:t>
        <a:bodyPr/>
        <a:lstStyle/>
        <a:p>
          <a:endParaRPr lang="en-US"/>
        </a:p>
      </dgm:t>
    </dgm:pt>
    <dgm:pt modelId="{83184D85-A605-4394-827A-2C74EC2E43DB}">
      <dgm:prSet/>
      <dgm:spPr/>
      <dgm:t>
        <a:bodyPr/>
        <a:lstStyle/>
        <a:p>
          <a:r>
            <a:rPr lang="en-US"/>
            <a:t>Supports students’ ownership for their learning, making space for student voice and empowerment</a:t>
          </a:r>
        </a:p>
      </dgm:t>
    </dgm:pt>
    <dgm:pt modelId="{194AA9DE-AC10-432A-8E32-FFDEC2AD2F67}" type="parTrans" cxnId="{AAC33C7A-0985-40EC-8F6D-E8C717E3A9E6}">
      <dgm:prSet/>
      <dgm:spPr/>
      <dgm:t>
        <a:bodyPr/>
        <a:lstStyle/>
        <a:p>
          <a:endParaRPr lang="en-US"/>
        </a:p>
      </dgm:t>
    </dgm:pt>
    <dgm:pt modelId="{1CFABA8F-3549-45A1-A6B4-8F2B0E961E94}" type="sibTrans" cxnId="{AAC33C7A-0985-40EC-8F6D-E8C717E3A9E6}">
      <dgm:prSet/>
      <dgm:spPr/>
      <dgm:t>
        <a:bodyPr/>
        <a:lstStyle/>
        <a:p>
          <a:endParaRPr lang="en-US"/>
        </a:p>
      </dgm:t>
    </dgm:pt>
    <dgm:pt modelId="{DFB179A3-28C6-4BD8-918A-FD96421127B7}">
      <dgm:prSet/>
      <dgm:spPr/>
      <dgm:t>
        <a:bodyPr/>
        <a:lstStyle/>
        <a:p>
          <a:r>
            <a:rPr lang="en-US"/>
            <a:t>Develops students’ effort, persistence and concentration.</a:t>
          </a:r>
        </a:p>
      </dgm:t>
    </dgm:pt>
    <dgm:pt modelId="{3A245156-C724-4A41-A176-BB8F6550A8A8}" type="parTrans" cxnId="{95D6E276-6D5A-4B7C-8FBB-6981AC25824A}">
      <dgm:prSet/>
      <dgm:spPr/>
      <dgm:t>
        <a:bodyPr/>
        <a:lstStyle/>
        <a:p>
          <a:endParaRPr lang="en-US"/>
        </a:p>
      </dgm:t>
    </dgm:pt>
    <dgm:pt modelId="{9F62595B-20E7-4285-8ADF-C09C356293E3}" type="sibTrans" cxnId="{95D6E276-6D5A-4B7C-8FBB-6981AC25824A}">
      <dgm:prSet/>
      <dgm:spPr/>
      <dgm:t>
        <a:bodyPr/>
        <a:lstStyle/>
        <a:p>
          <a:endParaRPr lang="en-US"/>
        </a:p>
      </dgm:t>
    </dgm:pt>
    <dgm:pt modelId="{A1AF5778-A916-49E9-9468-13D7F5706905}" type="pres">
      <dgm:prSet presAssocID="{BF4100BD-ABC5-4149-8D73-D316B89CCB6A}" presName="diagram" presStyleCnt="0">
        <dgm:presLayoutVars>
          <dgm:dir/>
          <dgm:resizeHandles val="exact"/>
        </dgm:presLayoutVars>
      </dgm:prSet>
      <dgm:spPr/>
    </dgm:pt>
    <dgm:pt modelId="{B6A062C3-9065-4AE5-9C8C-CEBD842EA460}" type="pres">
      <dgm:prSet presAssocID="{A6800B21-1907-492B-881B-0EE9C1EF8550}" presName="arrow" presStyleLbl="node1" presStyleIdx="0" presStyleCnt="4">
        <dgm:presLayoutVars>
          <dgm:bulletEnabled val="1"/>
        </dgm:presLayoutVars>
      </dgm:prSet>
      <dgm:spPr/>
    </dgm:pt>
    <dgm:pt modelId="{CDDF26E4-411C-4E76-AA22-CEC68F741526}" type="pres">
      <dgm:prSet presAssocID="{50719EA3-4A0F-48D0-81EE-F8DE1A5853A5}" presName="arrow" presStyleLbl="node1" presStyleIdx="1" presStyleCnt="4">
        <dgm:presLayoutVars>
          <dgm:bulletEnabled val="1"/>
        </dgm:presLayoutVars>
      </dgm:prSet>
      <dgm:spPr/>
    </dgm:pt>
    <dgm:pt modelId="{E47A0613-627E-431C-8C4C-99CF7541F925}" type="pres">
      <dgm:prSet presAssocID="{83184D85-A605-4394-827A-2C74EC2E43DB}" presName="arrow" presStyleLbl="node1" presStyleIdx="2" presStyleCnt="4">
        <dgm:presLayoutVars>
          <dgm:bulletEnabled val="1"/>
        </dgm:presLayoutVars>
      </dgm:prSet>
      <dgm:spPr/>
    </dgm:pt>
    <dgm:pt modelId="{EDACB905-2E77-4CCD-B2E7-7821CA0EA438}" type="pres">
      <dgm:prSet presAssocID="{DFB179A3-28C6-4BD8-918A-FD96421127B7}" presName="arrow" presStyleLbl="node1" presStyleIdx="3" presStyleCnt="4">
        <dgm:presLayoutVars>
          <dgm:bulletEnabled val="1"/>
        </dgm:presLayoutVars>
      </dgm:prSet>
      <dgm:spPr/>
    </dgm:pt>
  </dgm:ptLst>
  <dgm:cxnLst>
    <dgm:cxn modelId="{9E0EDD1E-3D03-4397-989B-6771A4414454}" srcId="{BF4100BD-ABC5-4149-8D73-D316B89CCB6A}" destId="{50719EA3-4A0F-48D0-81EE-F8DE1A5853A5}" srcOrd="1" destOrd="0" parTransId="{0C4CAE2B-8D0D-44F8-86BC-2D5C1C89DA8B}" sibTransId="{8AFF64E0-6D41-4A1A-8880-71107AED93AF}"/>
    <dgm:cxn modelId="{4D77D01F-4CD0-450F-83FE-8D5FB0057E7D}" type="presOf" srcId="{50719EA3-4A0F-48D0-81EE-F8DE1A5853A5}" destId="{CDDF26E4-411C-4E76-AA22-CEC68F741526}" srcOrd="0" destOrd="0" presId="urn:microsoft.com/office/officeart/2005/8/layout/arrow5"/>
    <dgm:cxn modelId="{836B1729-AF1C-4D9F-A222-CB9913244544}" type="presOf" srcId="{DFB179A3-28C6-4BD8-918A-FD96421127B7}" destId="{EDACB905-2E77-4CCD-B2E7-7821CA0EA438}" srcOrd="0" destOrd="0" presId="urn:microsoft.com/office/officeart/2005/8/layout/arrow5"/>
    <dgm:cxn modelId="{CDD4A45F-C34A-470B-AEE8-544EA4824139}" type="presOf" srcId="{83184D85-A605-4394-827A-2C74EC2E43DB}" destId="{E47A0613-627E-431C-8C4C-99CF7541F925}" srcOrd="0" destOrd="0" presId="urn:microsoft.com/office/officeart/2005/8/layout/arrow5"/>
    <dgm:cxn modelId="{3122AE63-B695-4E0D-9FAF-5EA56A7F97A1}" srcId="{BF4100BD-ABC5-4149-8D73-D316B89CCB6A}" destId="{A6800B21-1907-492B-881B-0EE9C1EF8550}" srcOrd="0" destOrd="0" parTransId="{87E33C96-074F-4A9F-B24B-B1C0FA6FFD38}" sibTransId="{B130572B-958A-49CD-ABD7-238EFCCD6A5A}"/>
    <dgm:cxn modelId="{95D6E276-6D5A-4B7C-8FBB-6981AC25824A}" srcId="{BF4100BD-ABC5-4149-8D73-D316B89CCB6A}" destId="{DFB179A3-28C6-4BD8-918A-FD96421127B7}" srcOrd="3" destOrd="0" parTransId="{3A245156-C724-4A41-A176-BB8F6550A8A8}" sibTransId="{9F62595B-20E7-4285-8ADF-C09C356293E3}"/>
    <dgm:cxn modelId="{AAC33C7A-0985-40EC-8F6D-E8C717E3A9E6}" srcId="{BF4100BD-ABC5-4149-8D73-D316B89CCB6A}" destId="{83184D85-A605-4394-827A-2C74EC2E43DB}" srcOrd="2" destOrd="0" parTransId="{194AA9DE-AC10-432A-8E32-FFDEC2AD2F67}" sibTransId="{1CFABA8F-3549-45A1-A6B4-8F2B0E961E94}"/>
    <dgm:cxn modelId="{0FF019B1-C72C-46CC-98D0-BF1493646AA2}" type="presOf" srcId="{BF4100BD-ABC5-4149-8D73-D316B89CCB6A}" destId="{A1AF5778-A916-49E9-9468-13D7F5706905}" srcOrd="0" destOrd="0" presId="urn:microsoft.com/office/officeart/2005/8/layout/arrow5"/>
    <dgm:cxn modelId="{F5FD96CD-3CDC-4EDA-83A3-679411EC039D}" type="presOf" srcId="{A6800B21-1907-492B-881B-0EE9C1EF8550}" destId="{B6A062C3-9065-4AE5-9C8C-CEBD842EA460}" srcOrd="0" destOrd="0" presId="urn:microsoft.com/office/officeart/2005/8/layout/arrow5"/>
    <dgm:cxn modelId="{8621C135-97FC-4F01-9632-FAF549E32A2D}" type="presParOf" srcId="{A1AF5778-A916-49E9-9468-13D7F5706905}" destId="{B6A062C3-9065-4AE5-9C8C-CEBD842EA460}" srcOrd="0" destOrd="0" presId="urn:microsoft.com/office/officeart/2005/8/layout/arrow5"/>
    <dgm:cxn modelId="{B76FDD70-4F46-4BDB-A735-D2EB3EDC12E7}" type="presParOf" srcId="{A1AF5778-A916-49E9-9468-13D7F5706905}" destId="{CDDF26E4-411C-4E76-AA22-CEC68F741526}" srcOrd="1" destOrd="0" presId="urn:microsoft.com/office/officeart/2005/8/layout/arrow5"/>
    <dgm:cxn modelId="{61BE28EF-702D-49AF-BA86-4F23E1586F21}" type="presParOf" srcId="{A1AF5778-A916-49E9-9468-13D7F5706905}" destId="{E47A0613-627E-431C-8C4C-99CF7541F925}" srcOrd="2" destOrd="0" presId="urn:microsoft.com/office/officeart/2005/8/layout/arrow5"/>
    <dgm:cxn modelId="{4443C4B2-7061-48F9-9929-991C64E42CDF}" type="presParOf" srcId="{A1AF5778-A916-49E9-9468-13D7F5706905}" destId="{EDACB905-2E77-4CCD-B2E7-7821CA0EA438}"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062C3-9065-4AE5-9C8C-CEBD842EA460}">
      <dsp:nvSpPr>
        <dsp:cNvPr id="0" name=""/>
        <dsp:cNvSpPr/>
      </dsp:nvSpPr>
      <dsp:spPr>
        <a:xfrm>
          <a:off x="4409312" y="489"/>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Invites complex and higher-order thinking from students</a:t>
          </a:r>
        </a:p>
      </dsp:txBody>
      <dsp:txXfrm>
        <a:off x="4833556" y="489"/>
        <a:ext cx="848487" cy="1400004"/>
      </dsp:txXfrm>
    </dsp:sp>
    <dsp:sp modelId="{CDDF26E4-411C-4E76-AA22-CEC68F741526}">
      <dsp:nvSpPr>
        <dsp:cNvPr id="0" name=""/>
        <dsp:cNvSpPr/>
      </dsp:nvSpPr>
      <dsp:spPr>
        <a:xfrm rot="5400000">
          <a:off x="5688265" y="1279442"/>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Invites students’ attention to the learning through their interests, active learning, and/or sense of belonging</a:t>
          </a:r>
        </a:p>
      </dsp:txBody>
      <dsp:txXfrm rot="-5400000">
        <a:off x="5985237" y="1703686"/>
        <a:ext cx="1400004" cy="848487"/>
      </dsp:txXfrm>
    </dsp:sp>
    <dsp:sp modelId="{E47A0613-627E-431C-8C4C-99CF7541F925}">
      <dsp:nvSpPr>
        <dsp:cNvPr id="0" name=""/>
        <dsp:cNvSpPr/>
      </dsp:nvSpPr>
      <dsp:spPr>
        <a:xfrm rot="10800000">
          <a:off x="4409312" y="2558396"/>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Supports students’ ownership for their learning, making space for student voice and empowerment</a:t>
          </a:r>
        </a:p>
      </dsp:txBody>
      <dsp:txXfrm rot="10800000">
        <a:off x="4833556" y="2855367"/>
        <a:ext cx="848487" cy="1400004"/>
      </dsp:txXfrm>
    </dsp:sp>
    <dsp:sp modelId="{EDACB905-2E77-4CCD-B2E7-7821CA0EA438}">
      <dsp:nvSpPr>
        <dsp:cNvPr id="0" name=""/>
        <dsp:cNvSpPr/>
      </dsp:nvSpPr>
      <dsp:spPr>
        <a:xfrm rot="16200000">
          <a:off x="3130358" y="1279442"/>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Develops students’ effort, persistence and concentration.</a:t>
          </a:r>
        </a:p>
      </dsp:txBody>
      <dsp:txXfrm rot="5400000">
        <a:off x="3130359" y="1703686"/>
        <a:ext cx="1400004" cy="84848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m12.safelinks.protection.outlook.com/?url=https%3A%2F%2Fwww.dryemis.com%2Fhome&amp;data=05%7C01%7Cjlansdowne%40esd101.net%7C9262053471d543dc1b1008da71b9a2b5%7C7308c4c78c904128805c8ede2642bde8%7C0%7C0%7C637947340239496340%7CUnknown%7CTWFpbGZsb3d8eyJWIjoiMC4wLjAwMDAiLCJQIjoiV2luMzIiLCJBTiI6Ik1haWwiLCJXVCI6Mn0%3D%7C3000%7C%7C%7C&amp;sdata=GXmMtDpTzoZFks9GvejMqPRk7Ki2fvOekR6LZ9GLsJE%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arin-hess.com/cognitive-rigor-and-do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hinkingpathwayz.weebly.com/uploads/1/0/4/4/104440805/connect_extend_challenge_template.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6IDPGUSQNe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youtube.com%2Fwatch%3Fv%3DMonzbv_Ej6k&amp;data=05%7C01%7Ckatie.taylor%40k12.wa.us%7C600971ee21b5450730c108daa7040e77%7Cb2fe5ccf10a546feae45a0267412af7a%7C0%7C0%7C638005933154797654%7CUnknown%7CTWFpbGZsb3d8eyJWIjoiMC4wLjAwMDAiLCJQIjoiV2luMzIiLCJBTiI6Ik1haWwiLCJXVCI6Mn0%3D%7C3000%7C%7C%7C&amp;sdata=96B2ELLVKREqjIjw5USyyVdwB%2BeIxgY%2Fji6v6OtaHy8%3D&amp;reserved=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Katie.Taylor@k12.wa.us" TargetMode="External"/><Relationship Id="rId5" Type="http://schemas.openxmlformats.org/officeDocument/2006/relationships/hyperlink" Target="mailto:Sue.Anderson@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S8zSkAMI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Facilitator Notes</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purpose of this module is to help unpack the Critical Attribute of “Cognitive Engagement”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endParaRPr sz="1100" dirty="0">
              <a:latin typeface="Arial"/>
              <a:ea typeface="Arial"/>
              <a:cs typeface="Arial"/>
              <a:sym typeface="Arial"/>
            </a:endParaRPr>
          </a:p>
          <a:p>
            <a:pPr marL="0" indent="0">
              <a:lnSpc>
                <a:spcPct val="115000"/>
              </a:lnSpc>
              <a:buClr>
                <a:schemeClr val="dk1"/>
              </a:buClr>
              <a:buSzPts val="1100"/>
            </a:pPr>
            <a:endParaRPr lang="en-US" sz="1100" dirty="0">
              <a:latin typeface="Arial"/>
              <a:ea typeface="Arial"/>
              <a:cs typeface="Arial"/>
              <a:sym typeface="Arial"/>
            </a:endParaRPr>
          </a:p>
          <a:p>
            <a:pPr marL="0" lvl="0" indent="0" algn="l">
              <a:lnSpc>
                <a:spcPct val="114999"/>
              </a:lnSpc>
              <a:spcBef>
                <a:spcPts val="0"/>
              </a:spcBef>
              <a:spcAft>
                <a:spcPts val="0"/>
              </a:spcAft>
              <a:buSzPts val="1100"/>
              <a:buFont typeface="Arial"/>
              <a:buNone/>
            </a:pPr>
            <a:r>
              <a:rPr lang="en-US" sz="1100" dirty="0">
                <a:latin typeface="Arial"/>
                <a:ea typeface="Arial"/>
                <a:cs typeface="Arial"/>
                <a:sym typeface="Arial"/>
              </a:rPr>
              <a:t>Times provided are an estimate and can be adjusted at the facilitator’s discretion. The structure of the activity may also be adjusted for context and audience.</a:t>
            </a:r>
            <a:endParaRPr sz="1100" dirty="0">
              <a:latin typeface="Arial"/>
              <a:ea typeface="Arial"/>
              <a:cs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Information in </a:t>
            </a:r>
            <a:r>
              <a:rPr lang="en-US" sz="1100" i="1" dirty="0">
                <a:latin typeface="Arial"/>
                <a:ea typeface="Arial"/>
                <a:cs typeface="Arial"/>
                <a:sym typeface="Arial"/>
              </a:rPr>
              <a:t>italics</a:t>
            </a:r>
            <a:r>
              <a:rPr lang="en-US" sz="1100" dirty="0">
                <a:latin typeface="Arial"/>
                <a:ea typeface="Arial"/>
                <a:cs typeface="Arial"/>
                <a:sym typeface="Arial"/>
              </a:rPr>
              <a:t> are suggested language/directions for the facilitator to use with participants when leading the learning. Other notes to the facilitator are in </a:t>
            </a:r>
            <a:r>
              <a:rPr lang="en-US" sz="1100" b="1" dirty="0">
                <a:latin typeface="Arial"/>
                <a:ea typeface="Arial"/>
                <a:cs typeface="Arial"/>
                <a:sym typeface="Arial"/>
              </a:rPr>
              <a:t>bold</a:t>
            </a:r>
            <a:r>
              <a:rPr lang="en-US" sz="1100" dirty="0">
                <a:latin typeface="Arial"/>
                <a:ea typeface="Arial"/>
                <a:cs typeface="Arial"/>
                <a:sym typeface="Arial"/>
              </a:rPr>
              <a:t> or plain type.</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sz="2000">
              <a:latin typeface="Quattrocento Sans"/>
              <a:ea typeface="Quattrocento Sans"/>
              <a:cs typeface="Quattrocento Sans"/>
              <a:sym typeface="Quattrocento Sans"/>
            </a:endParaRPr>
          </a:p>
        </p:txBody>
      </p:sp>
      <p:sp>
        <p:nvSpPr>
          <p:cNvPr id="334" name="Google Shape;3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e39cdd0ac_3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e39cdd0ac_3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a:t>
            </a:r>
          </a:p>
          <a:p>
            <a:pPr marL="0" lvl="0" indent="0" algn="l" rtl="0">
              <a:spcBef>
                <a:spcPts val="0"/>
              </a:spcBef>
              <a:spcAft>
                <a:spcPts val="0"/>
              </a:spcAft>
              <a:buNone/>
            </a:pPr>
            <a:r>
              <a:rPr lang="en-US" dirty="0"/>
              <a:t>Share the quote from Dr. Stembridge. Possible activities could include having participants read and select a word of phrase that stands out to them as speaking to their concept of cognitive engagement, or asking participants to turn and talk about how this quote connects to their prior experience or thinking about cognitive engagement.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Deeper learning involves rigor.  </a:t>
            </a:r>
            <a:endParaRPr dirty="0"/>
          </a:p>
          <a:p>
            <a:pPr marL="0" lvl="0" indent="0" algn="l" rtl="0">
              <a:spcBef>
                <a:spcPts val="0"/>
              </a:spcBef>
              <a:spcAft>
                <a:spcPts val="0"/>
              </a:spcAft>
              <a:buNone/>
            </a:pPr>
            <a:r>
              <a:rPr lang="en-US" dirty="0"/>
              <a:t>1 minute</a:t>
            </a:r>
            <a:endParaRPr dirty="0"/>
          </a:p>
          <a:p>
            <a:pPr marL="0" lvl="0" indent="0" algn="l" rtl="0">
              <a:spcBef>
                <a:spcPts val="0"/>
              </a:spcBef>
              <a:spcAft>
                <a:spcPts val="0"/>
              </a:spcAft>
              <a:buNone/>
            </a:pPr>
            <a:endParaRPr dirty="0"/>
          </a:p>
        </p:txBody>
      </p:sp>
      <p:sp>
        <p:nvSpPr>
          <p:cNvPr id="439" name="Google Shape;439;g11e39cdd0ac_3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1e39cdd0ac_3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1e39cdd0ac_3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Quattrocento Sans"/>
                <a:ea typeface="Quattrocento Sans"/>
                <a:cs typeface="Quattrocento Sans"/>
                <a:sym typeface="Quattrocento Sans"/>
              </a:rPr>
              <a:t>Facilitator notes</a:t>
            </a:r>
          </a:p>
          <a:p>
            <a:pPr marL="0" lvl="0" indent="0" algn="l" rtl="0">
              <a:spcBef>
                <a:spcPts val="0"/>
              </a:spcBef>
              <a:spcAft>
                <a:spcPts val="0"/>
              </a:spcAft>
              <a:buNone/>
            </a:pPr>
            <a:r>
              <a:rPr lang="en-US" dirty="0">
                <a:latin typeface="Quattrocento Sans"/>
                <a:ea typeface="Quattrocento Sans"/>
                <a:cs typeface="Quattrocento Sans"/>
                <a:sym typeface="Quattrocento Sans"/>
              </a:rPr>
              <a:t>These questions come from pages 116-148 of Dr. Stembridge’s book </a:t>
            </a:r>
            <a:r>
              <a:rPr lang="en-US" i="1" dirty="0">
                <a:latin typeface="Quattrocento Sans"/>
                <a:ea typeface="Quattrocento Sans"/>
                <a:cs typeface="Quattrocento Sans"/>
                <a:sym typeface="Quattrocento Sans"/>
              </a:rPr>
              <a:t>Culturally Responsive Education in the Classroom.</a:t>
            </a:r>
          </a:p>
          <a:p>
            <a:pPr marL="0" lvl="0" indent="0" algn="l" rtl="0">
              <a:spcBef>
                <a:spcPts val="0"/>
              </a:spcBef>
              <a:spcAft>
                <a:spcPts val="0"/>
              </a:spcAft>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None/>
            </a:pPr>
            <a:r>
              <a:rPr lang="en-US" i="1" dirty="0">
                <a:latin typeface="Quattrocento Sans"/>
                <a:ea typeface="Quattrocento Sans"/>
                <a:cs typeface="Quattrocento Sans"/>
                <a:sym typeface="Quattrocento Sans"/>
              </a:rPr>
              <a:t>As we begin to unpack what cognitive engagement means, let’s keep in mind what Dr. Stembridge says on p. 116, “Planning with a Culturally Responsive Education (CRE) mindset draws on relationships with students as well as their unique identities in order to engineer moments of authentic rigor and engagement</a:t>
            </a:r>
            <a:r>
              <a:rPr lang="en-US" dirty="0">
                <a:latin typeface="Quattrocento Sans"/>
                <a:ea typeface="Quattrocento Sans"/>
                <a:cs typeface="Quattrocento Sans"/>
                <a:sym typeface="Quattrocento Sans"/>
              </a:rPr>
              <a:t>.”</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Ask participants to consider how Planning Questions  3</a:t>
            </a:r>
            <a:r>
              <a:rPr lang="en-US" dirty="0">
                <a:solidFill>
                  <a:srgbClr val="FF0000"/>
                </a:solidFill>
                <a:latin typeface="Quattrocento Sans"/>
                <a:ea typeface="Quattrocento Sans"/>
                <a:cs typeface="Quattrocento Sans"/>
                <a:sym typeface="Quattrocento Sans"/>
              </a:rPr>
              <a:t> </a:t>
            </a:r>
            <a:r>
              <a:rPr lang="en-US" dirty="0">
                <a:latin typeface="Quattrocento Sans"/>
                <a:ea typeface="Quattrocento Sans"/>
                <a:cs typeface="Quattrocento Sans"/>
                <a:sym typeface="Quattrocento Sans"/>
              </a:rPr>
              <a:t> connects with cognitive engagement.</a:t>
            </a: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Dr. Stembridge says this of the planning questions in Chapter 4, page 131 of his book, “The five CRE planning questions allow us to get inside of the concepts we want to teach with greater focus and clearer intentions in order for us to facilitate more powerful understandings. When we plan with these questions - with our CRE lens - planning for understandings that entail the deliberate attention to both the skill and content-based understandings we want for students and also the affective context in which they learn, we are more likely to develop lessons that honor the full humanity of our students in ways that invite their identities and cultural fluencies to the table.”</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47" name="Google Shape;447;g11e39cdd0ac_3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f9549c65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0f9549c65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a:t>
            </a:r>
          </a:p>
          <a:p>
            <a:pPr marL="0" lvl="0" indent="0" algn="l" rtl="0">
              <a:spcBef>
                <a:spcPts val="0"/>
              </a:spcBef>
              <a:spcAft>
                <a:spcPts val="0"/>
              </a:spcAft>
              <a:buNone/>
            </a:pPr>
            <a:r>
              <a:rPr lang="en-US" dirty="0"/>
              <a:t>Place participants in triads and use a Jigsaw Activity to have participants read in Dr. Stembridge’s book, available at: </a:t>
            </a:r>
            <a:r>
              <a:rPr lang="en-US" sz="1100" u="sng" dirty="0">
                <a:solidFill>
                  <a:schemeClr val="hlink"/>
                </a:solidFill>
                <a:hlinkClick r:id="rId3"/>
              </a:rPr>
              <a:t>https://www.dryemis.com/home</a:t>
            </a:r>
            <a:endParaRPr dirty="0"/>
          </a:p>
          <a:p>
            <a:pPr marL="171450" lvl="0" indent="-171450" algn="l" rtl="0">
              <a:spcBef>
                <a:spcPts val="0"/>
              </a:spcBef>
              <a:spcAft>
                <a:spcPts val="0"/>
              </a:spcAft>
              <a:buFont typeface="Arial" panose="020B0604020202020204" pitchFamily="34" charset="0"/>
              <a:buChar char="•"/>
            </a:pPr>
            <a:r>
              <a:rPr lang="en-US" dirty="0"/>
              <a:t>Read - 10 minutes</a:t>
            </a:r>
            <a:endParaRPr dirty="0"/>
          </a:p>
          <a:p>
            <a:pPr marL="171450" lvl="0" indent="-171450" algn="l" rtl="0">
              <a:spcBef>
                <a:spcPts val="0"/>
              </a:spcBef>
              <a:spcAft>
                <a:spcPts val="0"/>
              </a:spcAft>
              <a:buFont typeface="Arial" panose="020B0604020202020204" pitchFamily="34" charset="0"/>
              <a:buChar char="•"/>
            </a:pPr>
            <a:r>
              <a:rPr lang="en-US" dirty="0"/>
              <a:t>Share in the Triad Jigsaw - 2 minutes per person to share summary, 6 minutes total</a:t>
            </a:r>
            <a:endParaRPr dirty="0"/>
          </a:p>
          <a:p>
            <a:pPr marL="171450" lvl="0" indent="-171450" algn="l" rtl="0">
              <a:spcBef>
                <a:spcPts val="0"/>
              </a:spcBef>
              <a:spcAft>
                <a:spcPts val="0"/>
              </a:spcAft>
              <a:buFont typeface="Arial" panose="020B0604020202020204" pitchFamily="34" charset="0"/>
              <a:buChar char="•"/>
            </a:pPr>
            <a:r>
              <a:rPr lang="en-US" dirty="0"/>
              <a:t>Triad discussion around the questions provided, 10 minutes</a:t>
            </a:r>
            <a:endParaRPr dirty="0"/>
          </a:p>
        </p:txBody>
      </p:sp>
      <p:sp>
        <p:nvSpPr>
          <p:cNvPr id="456" name="Google Shape;456;g10f9549c65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3cc3d37e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3cc3d37e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40403D"/>
                </a:solidFill>
                <a:latin typeface="Quattrocento Sans"/>
                <a:ea typeface="Quattrocento Sans"/>
                <a:cs typeface="Quattrocento Sans"/>
                <a:sym typeface="Quattrocento Sans"/>
              </a:rPr>
              <a:t>Facilitator Notes, 15 min</a:t>
            </a:r>
            <a:endParaRPr b="1" dirty="0">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Share the Hess Cognitive Rigor Matrices with participants. Have them select a section that aligns most closely with their content area or role.</a:t>
            </a:r>
          </a:p>
          <a:p>
            <a:pPr marL="0" lvl="0" indent="0" algn="l" rtl="0">
              <a:spcBef>
                <a:spcPts val="0"/>
              </a:spcBef>
              <a:spcAft>
                <a:spcPts val="0"/>
              </a:spcAft>
              <a:buNone/>
            </a:pPr>
            <a:r>
              <a:rPr lang="en-US" dirty="0">
                <a:latin typeface="Quattrocento Sans"/>
                <a:ea typeface="Quattrocento Sans"/>
                <a:cs typeface="Quattrocento Sans"/>
                <a:sym typeface="Quattrocento Sans"/>
              </a:rPr>
              <a:t>Provide the frame for the Connect-Extend-Challenge routine for them to explore the matrix.</a:t>
            </a:r>
          </a:p>
          <a:p>
            <a:pPr marL="0" lvl="0" indent="0" algn="l" rtl="0">
              <a:spcBef>
                <a:spcPts val="0"/>
              </a:spcBef>
              <a:spcAft>
                <a:spcPts val="0"/>
              </a:spcAft>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dirty="0">
                <a:solidFill>
                  <a:srgbClr val="40403D"/>
                </a:solidFill>
                <a:latin typeface="Quattrocento Sans"/>
                <a:ea typeface="Quattrocento Sans"/>
                <a:cs typeface="Quattrocento Sans"/>
                <a:sym typeface="Quattrocento Sans"/>
              </a:rPr>
              <a:t>The Hess Cognitive Rigor Matrices: </a:t>
            </a:r>
            <a:r>
              <a:rPr lang="en-US" dirty="0">
                <a:solidFill>
                  <a:srgbClr val="40403D"/>
                </a:solidFill>
                <a:latin typeface="Quattrocento Sans"/>
                <a:ea typeface="Quattrocento Sans"/>
                <a:cs typeface="Quattrocento Sans"/>
                <a:sym typeface="Quattrocento Sans"/>
              </a:rPr>
              <a:t> </a:t>
            </a:r>
            <a:r>
              <a:rPr lang="en-US" u="sng" dirty="0">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https://www.karin-hess.com/cognitive-rigor-and-dok</a:t>
            </a:r>
            <a:endParaRPr dirty="0"/>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b="1" dirty="0">
                <a:latin typeface="Quattrocento Sans"/>
                <a:ea typeface="Quattrocento Sans"/>
                <a:cs typeface="Quattrocento Sans"/>
                <a:sym typeface="Quattrocento Sans"/>
              </a:rPr>
              <a:t>Connect-Extend-Challenge Protocol  Template: </a:t>
            </a:r>
            <a:r>
              <a:rPr lang="en-US" u="sng" dirty="0">
                <a:solidFill>
                  <a:schemeClr val="hlink"/>
                </a:solidFill>
                <a:latin typeface="Quattrocento Sans"/>
                <a:ea typeface="Quattrocento Sans"/>
                <a:cs typeface="Quattrocento Sans"/>
                <a:sym typeface="Quattrocento Sans"/>
                <a:hlinkClick r:id="rId4"/>
              </a:rPr>
              <a:t>https://thinkingpathwayz.weebly.com/uploads/1/0/4/4/104440805/connect_extend_challenge_template.pdf</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64" name="Google Shape;464;g13cc3d37e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2e141f822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2e141f8228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t>Facilitator Notes</a:t>
            </a:r>
          </a:p>
          <a:p>
            <a:pPr marL="0" lvl="0" indent="0" algn="l" rtl="0">
              <a:lnSpc>
                <a:spcPct val="115000"/>
              </a:lnSpc>
              <a:spcBef>
                <a:spcPts val="0"/>
              </a:spcBef>
              <a:spcAft>
                <a:spcPts val="0"/>
              </a:spcAft>
              <a:buNone/>
            </a:pPr>
            <a:r>
              <a:rPr lang="en-US" dirty="0"/>
              <a:t>Ask participants to consider the quotes as a summary to this section of learning. Encourage participants to think about a unit they currently teach and answer the question, “How do students perform their rigorous understanding of the concepts you identified?” </a:t>
            </a:r>
            <a:endParaRPr dirty="0"/>
          </a:p>
          <a:p>
            <a:pPr marL="0" lvl="0" indent="0" algn="l" rtl="0">
              <a:lnSpc>
                <a:spcPct val="115000"/>
              </a:lnSpc>
              <a:spcBef>
                <a:spcPts val="0"/>
              </a:spcBef>
              <a:spcAft>
                <a:spcPts val="0"/>
              </a:spcAft>
              <a:buNone/>
            </a:pPr>
            <a:r>
              <a:rPr lang="en-US" dirty="0"/>
              <a:t>Share in small groups, 10 minutes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1e39cdd0ac_3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1e39cdd0ac_3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a:t>
            </a:r>
          </a:p>
          <a:p>
            <a:pPr marL="0" lvl="0" indent="0" algn="l" rtl="0">
              <a:spcBef>
                <a:spcPts val="0"/>
              </a:spcBef>
              <a:spcAft>
                <a:spcPts val="0"/>
              </a:spcAft>
              <a:buNone/>
            </a:pPr>
            <a:r>
              <a:rPr lang="en-US" b="0" dirty="0"/>
              <a:t>This quote is a </a:t>
            </a:r>
            <a:r>
              <a:rPr lang="en-US" dirty="0"/>
              <a:t>summary quote for this section. You may read it to participants, have them read it or interact with it as time permits. Some ideas for engaging participants in the quote include having them identify a key word or phrase, asking them to share connections they see between rigor and being culturally responsive in our planning, or asking them to reflect on how their notion of rigor may have shifted as they have been learning today. Culturally Responsive Education pg. 133</a:t>
            </a:r>
            <a:endParaRPr dirty="0"/>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82" name="Google Shape;482;g11e39cdd0ac_3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f9549c65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f9549c65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latin typeface="Quattrocento Sans"/>
                <a:ea typeface="Quattrocento Sans"/>
                <a:cs typeface="Quattrocento Sans"/>
                <a:sym typeface="Quattrocento Sans"/>
              </a:rPr>
              <a:t>Facilitator Notes, 15 min</a:t>
            </a:r>
            <a:endParaRPr b="1"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b="0" dirty="0">
                <a:latin typeface="Quattrocento Sans"/>
                <a:ea typeface="Quattrocento Sans"/>
                <a:cs typeface="Quattrocento Sans"/>
                <a:sym typeface="Quattrocento Sans"/>
              </a:rPr>
              <a:t>Ask participants to access their instructional framework, and highlight places where they see connections between how we’ve defined cognitive engagement and aspects of their framework.</a:t>
            </a:r>
            <a:endParaRPr b="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5 minutes to highlight </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10 minutes to share with elbow partner or in small  groups to discuss what connections they found, any patterns that they noticed and answer to the additional question.</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Instructional Framework links:</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CEL 5D+</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dirty="0">
                <a:solidFill>
                  <a:schemeClr val="hlink"/>
                </a:solidFill>
                <a:latin typeface="Quattrocento Sans"/>
                <a:ea typeface="Quattrocento Sans"/>
                <a:cs typeface="Quattrocento Sans"/>
                <a:sym typeface="Quattrocento Sans"/>
                <a:hlinkClick r:id="rId3"/>
              </a:rPr>
              <a:t>CEL Framework</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Danielson</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dirty="0">
                <a:solidFill>
                  <a:schemeClr val="hlink"/>
                </a:solidFill>
                <a:latin typeface="Quattrocento Sans"/>
                <a:ea typeface="Quattrocento Sans"/>
                <a:cs typeface="Quattrocento Sans"/>
                <a:sym typeface="Quattrocento Sans"/>
                <a:hlinkClick r:id="rId4"/>
              </a:rPr>
              <a:t>Danielson Smart Card</a:t>
            </a:r>
            <a:r>
              <a:rPr lang="en-US" dirty="0">
                <a:latin typeface="Quattrocento Sans"/>
                <a:ea typeface="Quattrocento Sans"/>
                <a:cs typeface="Quattrocento Sans"/>
                <a:sym typeface="Quattrocento Sans"/>
              </a:rPr>
              <a:t> -needs to be updated</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Marzano</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dirty="0">
                <a:solidFill>
                  <a:schemeClr val="hlink"/>
                </a:solidFill>
                <a:latin typeface="Quattrocento Sans"/>
                <a:ea typeface="Quattrocento Sans"/>
                <a:cs typeface="Quattrocento Sans"/>
                <a:sym typeface="Quattrocento Sans"/>
                <a:hlinkClick r:id="rId5"/>
              </a:rPr>
              <a:t>Marzano at a Glance</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p>
        </p:txBody>
      </p:sp>
      <p:sp>
        <p:nvSpPr>
          <p:cNvPr id="490" name="Google Shape;490;g10f9549c65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f9549c65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f9549c65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t>Facilitator Notes</a:t>
            </a:r>
          </a:p>
          <a:p>
            <a:pPr marL="0" lvl="0" indent="0" algn="l" rtl="0">
              <a:spcBef>
                <a:spcPts val="0"/>
              </a:spcBef>
              <a:spcAft>
                <a:spcPts val="0"/>
              </a:spcAft>
              <a:buNone/>
            </a:pPr>
            <a:r>
              <a:rPr lang="en-US" sz="1100" dirty="0"/>
              <a:t>In pairs, ask participants to consider the question and share their response based on their role</a:t>
            </a:r>
          </a:p>
          <a:p>
            <a:pPr marL="0" lvl="0" indent="0" algn="l" rtl="0">
              <a:spcBef>
                <a:spcPts val="0"/>
              </a:spcBef>
              <a:spcAft>
                <a:spcPts val="0"/>
              </a:spcAft>
              <a:buNone/>
            </a:pPr>
            <a:r>
              <a:rPr lang="en-US" sz="1100" dirty="0"/>
              <a:t>10 minutes</a:t>
            </a: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73" name="Google Shape;473;g10f9549c65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a77cd346a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a77cd346a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Quattrocento Sans"/>
                <a:ea typeface="Quattrocento Sans"/>
                <a:cs typeface="Quattrocento Sans"/>
                <a:sym typeface="Quattrocento Sans"/>
              </a:rPr>
              <a:t>Optional activity - choose a video to watch below:</a:t>
            </a:r>
            <a:endParaRPr dirty="0">
              <a:latin typeface="Quattrocento Sans"/>
              <a:ea typeface="Quattrocento Sans"/>
              <a:cs typeface="Quattrocento Sans"/>
              <a:sym typeface="Quattrocento Sans"/>
            </a:endParaRPr>
          </a:p>
          <a:p>
            <a:pPr marL="457200" lvl="0" indent="-304800" algn="l" rtl="0">
              <a:spcBef>
                <a:spcPts val="0"/>
              </a:spcBef>
              <a:spcAft>
                <a:spcPts val="0"/>
              </a:spcAft>
              <a:buClr>
                <a:schemeClr val="dk1"/>
              </a:buClr>
              <a:buSzPts val="1200"/>
              <a:buFont typeface="Quattrocento Sans"/>
              <a:buChar char="●"/>
            </a:pPr>
            <a:r>
              <a:rPr lang="en-US" dirty="0">
                <a:latin typeface="Quattrocento Sans"/>
                <a:ea typeface="Quattrocento Sans"/>
                <a:cs typeface="Quattrocento Sans"/>
                <a:sym typeface="Quattrocento Sans"/>
              </a:rPr>
              <a:t>Thinking Big about Engagement- </a:t>
            </a:r>
            <a:r>
              <a:rPr lang="en-US" u="sng" dirty="0">
                <a:solidFill>
                  <a:schemeClr val="hlink"/>
                </a:solidFill>
                <a:latin typeface="Quattrocento Sans"/>
                <a:ea typeface="Quattrocento Sans"/>
                <a:cs typeface="Quattrocento Sans"/>
                <a:sym typeface="Quattrocento Sans"/>
                <a:hlinkClick r:id="rId3"/>
              </a:rPr>
              <a:t>https://www.youtube.com/watch?v=6IDPGUSQNes</a:t>
            </a:r>
            <a:r>
              <a:rPr lang="en-US" dirty="0">
                <a:latin typeface="Quattrocento Sans"/>
                <a:ea typeface="Quattrocento Sans"/>
                <a:cs typeface="Quattrocento Sans"/>
                <a:sym typeface="Quattrocento Sans"/>
              </a:rPr>
              <a:t> (Elementary) 4:27</a:t>
            </a:r>
            <a:endParaRPr dirty="0">
              <a:latin typeface="Quattrocento Sans"/>
              <a:ea typeface="Quattrocento Sans"/>
              <a:cs typeface="Quattrocento Sans"/>
              <a:sym typeface="Quattrocento Sans"/>
            </a:endParaRPr>
          </a:p>
          <a:p>
            <a:pPr indent="-304800">
              <a:buClr>
                <a:schemeClr val="dk1"/>
              </a:buClr>
              <a:buSzPts val="1200"/>
              <a:buFont typeface="Quattrocento Sans"/>
              <a:buChar char="●"/>
            </a:pPr>
            <a:r>
              <a:rPr lang="en-US" dirty="0">
                <a:latin typeface="Quattrocento Sans"/>
                <a:ea typeface="Quattrocento Sans"/>
                <a:cs typeface="Quattrocento Sans"/>
                <a:sym typeface="Quattrocento Sans"/>
              </a:rPr>
              <a:t>Engaging Students in Work that Matters- </a:t>
            </a:r>
            <a:r>
              <a:rPr lang="en-US" dirty="0">
                <a:sym typeface="Quattrocento Sans"/>
              </a:rPr>
              <a:t> </a:t>
            </a:r>
            <a:r>
              <a:rPr lang="en-US" dirty="0">
                <a:sym typeface="Quattrocento Sans"/>
                <a:hlinkClick r:id="rId4"/>
              </a:rPr>
              <a:t>https://www.youtube.com/watch?v=Monzbv_Ej6k</a:t>
            </a:r>
            <a:r>
              <a:rPr lang="en-US" dirty="0">
                <a:latin typeface="Quattrocento Sans"/>
                <a:ea typeface="Quattrocento Sans"/>
                <a:cs typeface="Quattrocento Sans"/>
                <a:sym typeface="Quattrocento Sans"/>
              </a:rPr>
              <a:t>   (Secondary) 13:00</a:t>
            </a:r>
            <a:endParaRPr dirty="0">
              <a:latin typeface="Quattrocento Sans"/>
              <a:ea typeface="Quattrocento Sans"/>
              <a:cs typeface="Quattrocento Sans"/>
              <a:sym typeface="Quattrocento Sans"/>
            </a:endParaRPr>
          </a:p>
          <a:p>
            <a:pPr marL="457200" lvl="0" indent="-317500" algn="l" rtl="0">
              <a:spcBef>
                <a:spcPts val="0"/>
              </a:spcBef>
              <a:spcAft>
                <a:spcPts val="0"/>
              </a:spcAft>
              <a:buClr>
                <a:schemeClr val="dk1"/>
              </a:buClr>
              <a:buSzPts val="1400"/>
              <a:buFont typeface="Quattrocento Sans"/>
              <a:buChar char="●"/>
            </a:pPr>
            <a:r>
              <a:rPr lang="en-US" dirty="0">
                <a:latin typeface="Quattrocento Sans"/>
                <a:ea typeface="Quattrocento Sans"/>
                <a:cs typeface="Quattrocento Sans"/>
                <a:sym typeface="Quattrocento Sans"/>
              </a:rPr>
              <a:t>Discussion; 10-12 minutes</a:t>
            </a:r>
            <a:endParaRPr dirty="0">
              <a:latin typeface="Quattrocento Sans"/>
              <a:ea typeface="Quattrocento Sans"/>
              <a:cs typeface="Quattrocento Sans"/>
              <a:sym typeface="Quattrocento Sans"/>
            </a:endParaRPr>
          </a:p>
        </p:txBody>
      </p:sp>
      <p:sp>
        <p:nvSpPr>
          <p:cNvPr id="506" name="Google Shape;506;g12a77cd346a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90b03674c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Facilitator Notes</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Arial"/>
                <a:ea typeface="Arial"/>
                <a:cs typeface="Arial"/>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Arial"/>
                <a:ea typeface="Arial"/>
                <a:cs typeface="Arial"/>
                <a:sym typeface="Arial"/>
              </a:rPr>
              <a:t>These modules are available on the OSPI-TPEP website: https://www.k12.wa.us/educator-support/teacherprincipal-evaluation-program/policy-and-resources/training-modules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p:txBody>
      </p:sp>
      <p:sp>
        <p:nvSpPr>
          <p:cNvPr id="341" name="Google Shape;341;g1290b03674c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2763e8f50b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2763e8f50b_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Dr. Stembridge quote from </a:t>
            </a:r>
            <a:r>
              <a:rPr lang="en-US" i="1" dirty="0"/>
              <a:t>Culturally Responsive Education in the Classroom</a:t>
            </a:r>
            <a:r>
              <a:rPr lang="en-US" dirty="0"/>
              <a:t>, pages  121-122</a:t>
            </a:r>
            <a:endParaRPr dirty="0"/>
          </a:p>
          <a:p>
            <a:pPr marL="0" lvl="0" indent="0" algn="l" rtl="0">
              <a:lnSpc>
                <a:spcPct val="100000"/>
              </a:lnSpc>
              <a:spcBef>
                <a:spcPts val="0"/>
              </a:spcBef>
              <a:spcAft>
                <a:spcPts val="0"/>
              </a:spcAft>
              <a:buSzPts val="1400"/>
              <a:buNone/>
            </a:pPr>
            <a:endParaRPr/>
          </a:p>
        </p:txBody>
      </p:sp>
      <p:sp>
        <p:nvSpPr>
          <p:cNvPr id="523" name="Google Shape;523;g12763e8f50b_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dirty="0"/>
              <a:t>Closure </a:t>
            </a:r>
            <a:r>
              <a:rPr lang="en-US" dirty="0"/>
              <a:t> 5 mins - questions/links/contacts</a:t>
            </a:r>
            <a:endParaRPr dirty="0"/>
          </a:p>
          <a:p>
            <a:pPr marL="0" lvl="0" indent="0" algn="l" rtl="0">
              <a:lnSpc>
                <a:spcPct val="100000"/>
              </a:lnSpc>
              <a:spcBef>
                <a:spcPts val="0"/>
              </a:spcBef>
              <a:spcAft>
                <a:spcPts val="0"/>
              </a:spcAft>
              <a:buSzPts val="1400"/>
              <a:buNone/>
            </a:pPr>
            <a:r>
              <a:rPr lang="en-US" dirty="0"/>
              <a:t>If helpful, please feel free to share the </a:t>
            </a:r>
            <a:r>
              <a:rPr lang="en-US" dirty="0" err="1"/>
              <a:t>url</a:t>
            </a:r>
            <a:r>
              <a:rPr lang="en-US" dirty="0"/>
              <a:t> for the TPEP website:</a:t>
            </a:r>
            <a:r>
              <a:rPr lang="en-US" u="sng" dirty="0">
                <a:solidFill>
                  <a:schemeClr val="hlink"/>
                </a:solidFill>
                <a:hlinkClick r:id="rId3"/>
              </a:rPr>
              <a:t>https://www.k12.wa.us/educator-support/teacherprincipal-evaluation-program</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dirty="0"/>
              <a:t>And the direct link to the Student Growth Goals page: </a:t>
            </a:r>
            <a:r>
              <a:rPr lang="en-US" u="sng" dirty="0">
                <a:solidFill>
                  <a:schemeClr val="hlink"/>
                </a:solidFill>
                <a:hlinkClick r:id="rId4"/>
              </a:rPr>
              <a:t>https://www.k12.wa.us/educator-support/teacherprincipal-evaluation-program/frameworks-and-student-growth/student-growth</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indent="0"/>
            <a:r>
              <a:rPr lang="en-US" dirty="0"/>
              <a:t>And contact information for Sue Anderson, Director in the Educator Effectiveness Office: </a:t>
            </a:r>
            <a:r>
              <a:rPr lang="en-US" u="sng" dirty="0">
                <a:solidFill>
                  <a:schemeClr val="hlink"/>
                </a:solidFill>
                <a:hlinkClick r:id="rId5"/>
              </a:rPr>
              <a:t>Sue.Anderson@k12.wa.us</a:t>
            </a:r>
            <a:r>
              <a:rPr lang="en-US" dirty="0"/>
              <a:t>  and Katie Taylor, Associate Director in the Educator Effectiveness Office: </a:t>
            </a:r>
            <a:r>
              <a:rPr lang="en-US" u="sng" dirty="0">
                <a:solidFill>
                  <a:schemeClr val="hlink"/>
                </a:solidFill>
                <a:hlinkClick r:id="rId6"/>
              </a:rPr>
              <a:t>Katie.Taylor@k12.wa.us</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1" name="Google Shape;5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290b0367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290b0367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Quattrocento Sans"/>
                <a:ea typeface="Quattrocento Sans"/>
                <a:cs typeface="Quattrocento Sans"/>
                <a:sym typeface="Quattrocento Sans"/>
              </a:rPr>
              <a:t>Facilitator Notes</a:t>
            </a:r>
            <a:endParaRPr b="1"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Total time for all sections of this module = 165 + 15-25 minutes optional = 180-190 minutes</a:t>
            </a:r>
            <a:endParaRPr dirty="0">
              <a:solidFill>
                <a:srgbClr val="020202"/>
              </a:solidFill>
              <a:highlight>
                <a:srgbClr val="FFFF00"/>
              </a:highlight>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The module is designed with flexibility in mind based on available time and options for asynchronous reading or viewing prior to meeting.  </a:t>
            </a: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  Materials needed:</a:t>
            </a:r>
            <a:endParaRPr dirty="0">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Quattrocento Sans"/>
                <a:ea typeface="Quattrocento Sans"/>
                <a:cs typeface="Quattrocento Sans"/>
                <a:sym typeface="Quattrocento Sans"/>
              </a:rPr>
              <a:t>Copy of instructional frameworks</a:t>
            </a:r>
            <a:endParaRPr dirty="0">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Quattrocento Sans"/>
                <a:ea typeface="Quattrocento Sans"/>
                <a:cs typeface="Quattrocento Sans"/>
                <a:sym typeface="Quattrocento Sans"/>
              </a:rPr>
              <a:t>SSG rubric</a:t>
            </a:r>
            <a:endParaRPr dirty="0">
              <a:latin typeface="Quattrocento Sans"/>
              <a:ea typeface="Quattrocento Sans"/>
              <a:cs typeface="Quattrocento Sans"/>
              <a:sym typeface="Quattrocento Sans"/>
            </a:endParaRPr>
          </a:p>
          <a:p>
            <a:pPr marL="457200" lvl="0" indent="-317500" algn="l" rtl="0">
              <a:lnSpc>
                <a:spcPct val="100000"/>
              </a:lnSpc>
              <a:spcBef>
                <a:spcPts val="0"/>
              </a:spcBef>
              <a:spcAft>
                <a:spcPts val="0"/>
              </a:spcAft>
              <a:buSzPts val="1400"/>
              <a:buFont typeface="Quattrocento Sans"/>
              <a:buChar char="●"/>
            </a:pPr>
            <a:r>
              <a:rPr lang="en-US" dirty="0">
                <a:latin typeface="Quattrocento Sans"/>
                <a:ea typeface="Quattrocento Sans"/>
                <a:cs typeface="Quattrocento Sans"/>
                <a:sym typeface="Quattrocento Sans"/>
              </a:rPr>
              <a:t>Articles and video links provided in slide notes</a:t>
            </a:r>
            <a:endParaRPr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383" name="Google Shape;383;g1290b0367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28a68dd07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28a68dd07f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rtl="0" fontAlgn="base"/>
            <a:r>
              <a:rPr lang="en-US" sz="1800" b="0" i="0" u="none" strike="noStrike" dirty="0">
                <a:solidFill>
                  <a:srgbClr val="000000"/>
                </a:solidFill>
                <a:effectLst/>
                <a:latin typeface="Quattrocento Sans" panose="020B0502050000020003" pitchFamily="34" charset="0"/>
              </a:rPr>
              <a:t>Learning Targets-review with participants.</a:t>
            </a:r>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Quattrocento Sans" panose="020B0502050000020003" pitchFamily="34" charset="0"/>
              </a:rPr>
              <a:t>Facilitators are welcome to use strategies of their choosing to further engage participants in the learning targets.</a:t>
            </a:r>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p:txBody>
      </p:sp>
      <p:sp>
        <p:nvSpPr>
          <p:cNvPr id="391" name="Google Shape;391;g128a68dd07f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0dba3a867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20dba3a867_0_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b="1" dirty="0"/>
              <a:t>Facilitator Notes</a:t>
            </a:r>
            <a:r>
              <a:rPr lang="en-US" dirty="0"/>
              <a:t> </a:t>
            </a:r>
          </a:p>
          <a:p>
            <a:pPr marL="0" lvl="0" indent="0" algn="l" rtl="0">
              <a:spcBef>
                <a:spcPts val="0"/>
              </a:spcBef>
              <a:spcAft>
                <a:spcPts val="0"/>
              </a:spcAft>
              <a:buNone/>
            </a:pPr>
            <a:r>
              <a:rPr lang="en-US" dirty="0"/>
              <a:t>For this activator have participants begin to think deeply about how they would define cognitive engagement.  </a:t>
            </a:r>
            <a:endParaRPr dirty="0"/>
          </a:p>
          <a:p>
            <a:pPr marL="171450" lvl="0" indent="-171450" algn="l" rtl="0">
              <a:spcBef>
                <a:spcPts val="0"/>
              </a:spcBef>
              <a:spcAft>
                <a:spcPts val="0"/>
              </a:spcAft>
              <a:buFont typeface="Arial" panose="020B0604020202020204" pitchFamily="34" charset="0"/>
              <a:buChar char="•"/>
            </a:pPr>
            <a:r>
              <a:rPr lang="en-US" dirty="0"/>
              <a:t>5 minutes of alone zone time</a:t>
            </a:r>
          </a:p>
          <a:p>
            <a:pPr marL="171450" lvl="0" indent="-171450" algn="l" rtl="0">
              <a:spcBef>
                <a:spcPts val="0"/>
              </a:spcBef>
              <a:spcAft>
                <a:spcPts val="0"/>
              </a:spcAft>
              <a:buFont typeface="Arial" panose="020B0604020202020204" pitchFamily="34" charset="0"/>
              <a:buChar char="•"/>
            </a:pPr>
            <a:r>
              <a:rPr lang="en-US" dirty="0"/>
              <a:t>10 minutes to discuss</a:t>
            </a:r>
            <a:endParaRPr dirty="0"/>
          </a:p>
          <a:p>
            <a:pPr marL="0" lvl="0" indent="0" algn="l" rtl="0">
              <a:spcBef>
                <a:spcPts val="0"/>
              </a:spcBef>
              <a:spcAft>
                <a:spcPts val="0"/>
              </a:spcAft>
              <a:buNone/>
            </a:pPr>
            <a:r>
              <a:rPr lang="en-US" dirty="0"/>
              <a:t>Consider using a virtual platform or other strategy to make participant thinking visible (e.g. </a:t>
            </a:r>
            <a:r>
              <a:rPr lang="en-US" dirty="0" err="1"/>
              <a:t>Menti</a:t>
            </a:r>
            <a:r>
              <a:rPr lang="en-US" dirty="0"/>
              <a:t>, Word Cloud, Padlet, </a:t>
            </a:r>
            <a:r>
              <a:rPr lang="en-US" dirty="0" err="1"/>
              <a:t>etc</a:t>
            </a:r>
            <a:r>
              <a:rPr lang="en-US" dirty="0"/>
              <a:t>)</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Possible words to prompt if needed: (Engagement/Rigor/Complex Thinking/Culturally Responsive/Metacognition/Deeper Learning/Reflection/Application/Others)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0" name="Google Shape;400;g120dba3a867_0_0:notes"/>
          <p:cNvSpPr txBox="1">
            <a:spLocks noGrp="1"/>
          </p:cNvSpPr>
          <p:nvPr>
            <p:ph type="sldNum" idx="12"/>
          </p:nvPr>
        </p:nvSpPr>
        <p:spPr>
          <a:xfrm>
            <a:off x="3884614"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1e39cdd0ac_3_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Quattrocento Sans"/>
                <a:ea typeface="Quattrocento Sans"/>
                <a:cs typeface="Quattrocento Sans"/>
                <a:sym typeface="Quattrocento Sans"/>
              </a:rPr>
              <a:t>Facilitator Notes</a:t>
            </a:r>
          </a:p>
          <a:p>
            <a:pPr marL="0" lvl="0" indent="0" algn="l" rtl="0">
              <a:spcBef>
                <a:spcPts val="0"/>
              </a:spcBef>
              <a:spcAft>
                <a:spcPts val="0"/>
              </a:spcAft>
              <a:buClr>
                <a:schemeClr val="dk1"/>
              </a:buClr>
              <a:buSzPts val="1100"/>
              <a:buFont typeface="Arial"/>
              <a:buNone/>
            </a:pPr>
            <a:r>
              <a:rPr lang="en-US" i="1" dirty="0">
                <a:latin typeface="Quattrocento Sans"/>
                <a:ea typeface="Quattrocento Sans"/>
                <a:cs typeface="Quattrocento Sans"/>
                <a:sym typeface="Quattrocento Sans"/>
              </a:rPr>
              <a:t>In this module, we are making explicit connections of culturally responsive teaching to the Student Growth Goal critical attribute language of cognitive engagement which is found on page 1 of the Revised Student Growth Goal rubrics. The critical attributes of cognitive and emotional engagement are intentionally combined on the revised Student Growth Goal rubric because when students are asked to draw from their academic and personal experiences we are asking students to bring themselves into the work which is culturally responsive and invites deeper learning. </a:t>
            </a:r>
            <a:endParaRPr lang="en-US" i="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lang="en-US" i="0" dirty="0">
              <a:latin typeface="Quattrocento Sans"/>
              <a:ea typeface="Quattrocento Sans"/>
              <a:cs typeface="Quattrocento Sans"/>
              <a:sym typeface="Quattrocento Sans"/>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7" name="Google Shape;407;g11e39cdd0ac_3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2e141f822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2e141f8228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a:t>
            </a:r>
          </a:p>
          <a:p>
            <a:pPr marL="0" lvl="0" indent="0" algn="l" rtl="0">
              <a:spcBef>
                <a:spcPts val="0"/>
              </a:spcBef>
              <a:spcAft>
                <a:spcPts val="0"/>
              </a:spcAft>
              <a:buNone/>
            </a:pPr>
            <a:r>
              <a:rPr lang="en-US" i="1" dirty="0"/>
              <a:t>Dr. Adeyemi Stembridge views engagement in these three ways on pages 69-74 of his book Culturally Responsive Education in the Classroom.</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This understanding is critical to ensure that participants understand the risks for each type of engagement and that these engagement types are not synonymous.</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Activity</a:t>
            </a:r>
            <a:r>
              <a:rPr lang="en-US" dirty="0"/>
              <a:t>: 10 minutes</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Review the slide and have participants discuss the question, “What does this feel like for students if they are taking learning risks and what do teachers need to do to build the relationships so that the risk is safe to take?”</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highlight>
                  <a:schemeClr val="lt1"/>
                </a:highlight>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2e141f822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2e141f822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Facilitator Notes, slide 8= 5 min</a:t>
            </a:r>
          </a:p>
          <a:p>
            <a:pPr marL="0" lvl="0" indent="0" algn="l" rtl="0">
              <a:spcBef>
                <a:spcPts val="0"/>
              </a:spcBef>
              <a:spcAft>
                <a:spcPts val="0"/>
              </a:spcAft>
              <a:buClr>
                <a:schemeClr val="dk1"/>
              </a:buClr>
              <a:buSzPts val="1100"/>
              <a:buFont typeface="Arial"/>
              <a:buNone/>
            </a:pPr>
            <a:r>
              <a:rPr lang="en-US" dirty="0"/>
              <a:t>Choose participants to read each quote and invite participants to make connections by identifying something that expanded their thinking about cognitive </a:t>
            </a:r>
            <a:r>
              <a:rPr lang="en-US"/>
              <a:t>engagement.</a:t>
            </a:r>
            <a:endParaRPr b="1" dirty="0"/>
          </a:p>
        </p:txBody>
      </p:sp>
      <p:sp>
        <p:nvSpPr>
          <p:cNvPr id="422" name="Google Shape;422;g12e141f822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2a77cd346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2a77cd346a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Facilitator 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t>In this short video you will hear Pedro </a:t>
            </a:r>
            <a:r>
              <a:rPr lang="en-US" b="0" i="1" dirty="0" err="1"/>
              <a:t>Noguera</a:t>
            </a:r>
            <a:r>
              <a:rPr lang="en-US" b="0" i="1" dirty="0"/>
              <a:t>, the distinguished professor of education from UCLA talk about Deeper Learning. Consider as you listen about how his definition of </a:t>
            </a:r>
            <a:r>
              <a:rPr lang="en-US" b="0" i="1" dirty="0" err="1"/>
              <a:t>deepler</a:t>
            </a:r>
            <a:r>
              <a:rPr lang="en-US" b="0" i="1" dirty="0"/>
              <a:t> learning further enhances your thinking about cognitive engagement and deeper learning experiences.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t>Video = approx. 3 min </a:t>
            </a:r>
            <a:r>
              <a:rPr lang="en-US" u="sng" dirty="0">
                <a:solidFill>
                  <a:srgbClr val="0563C1"/>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https://www.youtube.com/watch?v=D-S8zSkAMIU</a:t>
            </a:r>
            <a:r>
              <a:rPr lang="en-US" dirty="0">
                <a:latin typeface="Quattrocento Sans"/>
                <a:ea typeface="Quattrocento Sans"/>
                <a:cs typeface="Quattrocento Sans"/>
                <a:sym typeface="Quattrocento Sans"/>
              </a:rPr>
              <a:t> (2:59)</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t>Discussion = 10 minutes</a:t>
            </a:r>
          </a:p>
          <a:p>
            <a:pPr marL="0" lvl="0" indent="0" algn="l" rtl="0">
              <a:spcBef>
                <a:spcPts val="0"/>
              </a:spcBef>
              <a:spcAft>
                <a:spcPts val="0"/>
              </a:spcAft>
              <a:buNone/>
            </a:pPr>
            <a:endParaRPr lang="en-US" b="1" u="none" dirty="0">
              <a:solidFill>
                <a:schemeClr val="hlink"/>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p>
        </p:txBody>
      </p:sp>
      <p:sp>
        <p:nvSpPr>
          <p:cNvPr id="431" name="Google Shape;431;g12a77cd346a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2" name="Google Shape;122;p17"/>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7"/>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8"/>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pic>
        <p:nvPicPr>
          <p:cNvPr id="145" name="Google Shape;145;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6" name="Google Shape;146;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2"/>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2"/>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3" name="Google Shape;153;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4" name="Google Shape;154;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6" name="Google Shape;156;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3"/>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6" name="Google Shape;176;p2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8" name="Google Shape;178;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1"/>
        <p:cNvGrpSpPr/>
        <p:nvPr/>
      </p:nvGrpSpPr>
      <p:grpSpPr>
        <a:xfrm>
          <a:off x="0" y="0"/>
          <a:ext cx="0" cy="0"/>
          <a:chOff x="0" y="0"/>
          <a:chExt cx="0" cy="0"/>
        </a:xfrm>
      </p:grpSpPr>
      <p:pic>
        <p:nvPicPr>
          <p:cNvPr id="182" name="Google Shape;182;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83" name="Google Shape;183;p2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84" name="Google Shape;184;p2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5" name="Google Shape;185;p2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6" name="Google Shape;186;p2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9" name="Google Shape;189;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7"/>
          <p:cNvSpPr>
            <a:spLocks noGrp="1"/>
          </p:cNvSpPr>
          <p:nvPr>
            <p:ph type="pic" idx="2"/>
          </p:nvPr>
        </p:nvSpPr>
        <p:spPr>
          <a:xfrm>
            <a:off x="5183188" y="987425"/>
            <a:ext cx="6172200" cy="4873625"/>
          </a:xfrm>
          <a:prstGeom prst="rect">
            <a:avLst/>
          </a:prstGeom>
          <a:noFill/>
          <a:ln>
            <a:noFill/>
          </a:ln>
        </p:spPr>
      </p:sp>
      <p:sp>
        <p:nvSpPr>
          <p:cNvPr id="193" name="Google Shape;19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4" name="Google Shape;194;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5" name="Google Shape;195;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1" name="Google Shape;201;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30"/>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3" name="Google Shape;213;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2"/>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1" name="Google Shape;221;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2" name="Google Shape;222;p32"/>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3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p32"/>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3"/>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3"/>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9" name="Google Shape;229;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0" name="Google Shape;230;p33"/>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p3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2" name="Google Shape;232;p33"/>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33"/>
        <p:cNvGrpSpPr/>
        <p:nvPr/>
      </p:nvGrpSpPr>
      <p:grpSpPr>
        <a:xfrm>
          <a:off x="0" y="0"/>
          <a:ext cx="0" cy="0"/>
          <a:chOff x="0" y="0"/>
          <a:chExt cx="0" cy="0"/>
        </a:xfrm>
      </p:grpSpPr>
      <p:sp>
        <p:nvSpPr>
          <p:cNvPr id="234" name="Google Shape;234;p3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6" name="Google Shape;236;p3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8" name="Google Shape;238;p3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39"/>
        <p:cNvGrpSpPr/>
        <p:nvPr/>
      </p:nvGrpSpPr>
      <p:grpSpPr>
        <a:xfrm>
          <a:off x="0" y="0"/>
          <a:ext cx="0" cy="0"/>
          <a:chOff x="0" y="0"/>
          <a:chExt cx="0" cy="0"/>
        </a:xfrm>
      </p:grpSpPr>
      <p:sp>
        <p:nvSpPr>
          <p:cNvPr id="240" name="Google Shape;240;p3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3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2" name="Google Shape;242;p3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3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4" name="Google Shape;244;p3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245"/>
        <p:cNvGrpSpPr/>
        <p:nvPr/>
      </p:nvGrpSpPr>
      <p:grpSpPr>
        <a:xfrm>
          <a:off x="0" y="0"/>
          <a:ext cx="0" cy="0"/>
          <a:chOff x="0" y="0"/>
          <a:chExt cx="0" cy="0"/>
        </a:xfrm>
      </p:grpSpPr>
      <p:sp>
        <p:nvSpPr>
          <p:cNvPr id="246" name="Google Shape;246;p3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3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8" name="Google Shape;248;p3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3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0" name="Google Shape;250;p3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251"/>
        <p:cNvGrpSpPr/>
        <p:nvPr/>
      </p:nvGrpSpPr>
      <p:grpSpPr>
        <a:xfrm>
          <a:off x="0" y="0"/>
          <a:ext cx="0" cy="0"/>
          <a:chOff x="0" y="0"/>
          <a:chExt cx="0" cy="0"/>
        </a:xfrm>
      </p:grpSpPr>
      <p:sp>
        <p:nvSpPr>
          <p:cNvPr id="252" name="Google Shape;252;p3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3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5" name="Google Shape;255;p3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6" name="Google Shape;256;p3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57"/>
        <p:cNvGrpSpPr/>
        <p:nvPr/>
      </p:nvGrpSpPr>
      <p:grpSpPr>
        <a:xfrm>
          <a:off x="0" y="0"/>
          <a:ext cx="0" cy="0"/>
          <a:chOff x="0" y="0"/>
          <a:chExt cx="0" cy="0"/>
        </a:xfrm>
      </p:grpSpPr>
      <p:sp>
        <p:nvSpPr>
          <p:cNvPr id="258" name="Google Shape;258;p3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3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0" name="Google Shape;260;p3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3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2" name="Google Shape;262;p3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263"/>
        <p:cNvGrpSpPr/>
        <p:nvPr/>
      </p:nvGrpSpPr>
      <p:grpSpPr>
        <a:xfrm>
          <a:off x="0" y="0"/>
          <a:ext cx="0" cy="0"/>
          <a:chOff x="0" y="0"/>
          <a:chExt cx="0" cy="0"/>
        </a:xfrm>
      </p:grpSpPr>
      <p:sp>
        <p:nvSpPr>
          <p:cNvPr id="264" name="Google Shape;264;p3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5" name="Google Shape;265;p3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6" name="Google Shape;266;p3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3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8" name="Google Shape;268;p3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269"/>
        <p:cNvGrpSpPr/>
        <p:nvPr/>
      </p:nvGrpSpPr>
      <p:grpSpPr>
        <a:xfrm>
          <a:off x="0" y="0"/>
          <a:ext cx="0" cy="0"/>
          <a:chOff x="0" y="0"/>
          <a:chExt cx="0" cy="0"/>
        </a:xfrm>
      </p:grpSpPr>
      <p:sp>
        <p:nvSpPr>
          <p:cNvPr id="270" name="Google Shape;270;p4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1" name="Google Shape;271;p4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2" name="Google Shape;272;p4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3" name="Google Shape;273;p4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p4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275"/>
        <p:cNvGrpSpPr/>
        <p:nvPr/>
      </p:nvGrpSpPr>
      <p:grpSpPr>
        <a:xfrm>
          <a:off x="0" y="0"/>
          <a:ext cx="0" cy="0"/>
          <a:chOff x="0" y="0"/>
          <a:chExt cx="0" cy="0"/>
        </a:xfrm>
      </p:grpSpPr>
      <p:sp>
        <p:nvSpPr>
          <p:cNvPr id="276" name="Google Shape;276;p4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7" name="Google Shape;277;p4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8" name="Google Shape;278;p4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0" name="Google Shape;280;p4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281"/>
        <p:cNvGrpSpPr/>
        <p:nvPr/>
      </p:nvGrpSpPr>
      <p:grpSpPr>
        <a:xfrm>
          <a:off x="0" y="0"/>
          <a:ext cx="0" cy="0"/>
          <a:chOff x="0" y="0"/>
          <a:chExt cx="0" cy="0"/>
        </a:xfrm>
      </p:grpSpPr>
      <p:sp>
        <p:nvSpPr>
          <p:cNvPr id="282" name="Google Shape;282;p4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4" name="Google Shape;284;p4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5" name="Google Shape;285;p4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6" name="Google Shape;286;p4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287"/>
        <p:cNvGrpSpPr/>
        <p:nvPr/>
      </p:nvGrpSpPr>
      <p:grpSpPr>
        <a:xfrm>
          <a:off x="0" y="0"/>
          <a:ext cx="0" cy="0"/>
          <a:chOff x="0" y="0"/>
          <a:chExt cx="0" cy="0"/>
        </a:xfrm>
      </p:grpSpPr>
      <p:sp>
        <p:nvSpPr>
          <p:cNvPr id="288" name="Google Shape;288;p4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9" name="Google Shape;289;p4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0" name="Google Shape;290;p4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1" name="Google Shape;291;p4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2" name="Google Shape;292;p4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293"/>
        <p:cNvGrpSpPr/>
        <p:nvPr/>
      </p:nvGrpSpPr>
      <p:grpSpPr>
        <a:xfrm>
          <a:off x="0" y="0"/>
          <a:ext cx="0" cy="0"/>
          <a:chOff x="0" y="0"/>
          <a:chExt cx="0" cy="0"/>
        </a:xfrm>
      </p:grpSpPr>
      <p:sp>
        <p:nvSpPr>
          <p:cNvPr id="294" name="Google Shape;294;p4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6" name="Google Shape;296;p4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7" name="Google Shape;297;p4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8" name="Google Shape;298;p4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299"/>
        <p:cNvGrpSpPr/>
        <p:nvPr/>
      </p:nvGrpSpPr>
      <p:grpSpPr>
        <a:xfrm>
          <a:off x="0" y="0"/>
          <a:ext cx="0" cy="0"/>
          <a:chOff x="0" y="0"/>
          <a:chExt cx="0" cy="0"/>
        </a:xfrm>
      </p:grpSpPr>
      <p:sp>
        <p:nvSpPr>
          <p:cNvPr id="300" name="Google Shape;300;p4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1" name="Google Shape;301;p4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2" name="Google Shape;302;p4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4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4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305" name="Google Shape;305;p4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306" name="Google Shape;306;p4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307"/>
        <p:cNvGrpSpPr/>
        <p:nvPr/>
      </p:nvGrpSpPr>
      <p:grpSpPr>
        <a:xfrm>
          <a:off x="0" y="0"/>
          <a:ext cx="0" cy="0"/>
          <a:chOff x="0" y="0"/>
          <a:chExt cx="0" cy="0"/>
        </a:xfrm>
      </p:grpSpPr>
      <p:sp>
        <p:nvSpPr>
          <p:cNvPr id="308" name="Google Shape;308;p4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9" name="Google Shape;309;p4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0" name="Google Shape;310;p4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311" name="Google Shape;311;p4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312" name="Google Shape;312;p4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313" name="Google Shape;313;p4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4" name="Google Shape;314;p4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315" name="Google Shape;315;p4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316" name="Google Shape;316;p4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317" name="Google Shape;317;p4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318" name="Google Shape;318;p4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319" name="Google Shape;319;p4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320" name="Google Shape;320;p4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321" name="Google Shape;321;p4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322" name="Google Shape;322;p4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323" name="Google Shape;323;p4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324" name="Google Shape;324;p4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325" name="Google Shape;325;p4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26"/>
        <p:cNvGrpSpPr/>
        <p:nvPr/>
      </p:nvGrpSpPr>
      <p:grpSpPr>
        <a:xfrm>
          <a:off x="0" y="0"/>
          <a:ext cx="0" cy="0"/>
          <a:chOff x="0" y="0"/>
          <a:chExt cx="0" cy="0"/>
        </a:xfrm>
      </p:grpSpPr>
      <p:sp>
        <p:nvSpPr>
          <p:cNvPr id="327" name="Google Shape;327;p47"/>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7"/>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29" name="Google Shape;329;p47"/>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0" name="Google Shape;330;p47"/>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1" name="Google Shape;141;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svntp.com/uploads/1/2/0/3/120339010/ready_for_rigor_framework.pdf" TargetMode="External"/><Relationship Id="rId7" Type="http://schemas.openxmlformats.org/officeDocument/2006/relationships/hyperlink" Target="https://www.christytuckerlearning.com/learner-engagement-behavioral-cognitive-affective/"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hyperlink" Target="https://www.karin-hess.com/_files/ugd/5e86bd_60cc18bb6d4b450caa3305ce11287e9b.pdf" TargetMode="External"/><Relationship Id="rId5" Type="http://schemas.openxmlformats.org/officeDocument/2006/relationships/hyperlink" Target="https://static.pdesas.org/content/documents/m1-slide_19_dok_wheel_slide.pdf" TargetMode="External"/><Relationship Id="rId4" Type="http://schemas.openxmlformats.org/officeDocument/2006/relationships/hyperlink" Target="https://www.karin-hess.com/cognitive-rigor-and-do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D-S8zSkAMIU"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ctrTitle"/>
          </p:nvPr>
        </p:nvSpPr>
        <p:spPr>
          <a:xfrm>
            <a:off x="1524000" y="96333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Quattrocento Sans"/>
                <a:ea typeface="Quattrocento Sans"/>
                <a:cs typeface="Quattrocento Sans"/>
                <a:sym typeface="Quattrocento Sans"/>
              </a:rPr>
              <a:t>SGG Module </a:t>
            </a:r>
            <a:r>
              <a:rPr lang="en-US" dirty="0"/>
              <a:t>4</a:t>
            </a:r>
            <a:r>
              <a:rPr lang="en-US" dirty="0">
                <a:latin typeface="Quattrocento Sans"/>
                <a:ea typeface="Quattrocento Sans"/>
                <a:cs typeface="Quattrocento Sans"/>
                <a:sym typeface="Quattrocento Sans"/>
              </a:rPr>
              <a:t> – </a:t>
            </a:r>
            <a:br>
              <a:rPr lang="en-US" dirty="0">
                <a:latin typeface="Quattrocento Sans"/>
                <a:ea typeface="Quattrocento Sans"/>
                <a:cs typeface="Quattrocento Sans"/>
                <a:sym typeface="Quattrocento Sans"/>
              </a:rPr>
            </a:br>
            <a:r>
              <a:rPr lang="en-US" dirty="0"/>
              <a:t>Cognitive Engagement</a:t>
            </a:r>
            <a:endParaRPr dirty="0"/>
          </a:p>
        </p:txBody>
      </p:sp>
      <p:sp>
        <p:nvSpPr>
          <p:cNvPr id="337" name="Google Shape;337;p48"/>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spcBef>
                <a:spcPts val="0"/>
              </a:spcBef>
              <a:spcAft>
                <a:spcPts val="0"/>
              </a:spcAft>
              <a:buClr>
                <a:srgbClr val="000000"/>
              </a:buClr>
              <a:buSzPts val="2800"/>
              <a:buFont typeface="Arial"/>
              <a:buNone/>
            </a:pPr>
            <a:r>
              <a:rPr lang="en-US" sz="2000" i="1" dirty="0"/>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p>
          <a:p>
            <a:pPr marL="0" lvl="0" indent="0" algn="ctr" rtl="0">
              <a:lnSpc>
                <a:spcPct val="90000"/>
              </a:lnSpc>
              <a:spcBef>
                <a:spcPts val="1000"/>
              </a:spcBef>
              <a:spcAft>
                <a:spcPts val="0"/>
              </a:spcAft>
              <a:buClr>
                <a:schemeClr val="dk1"/>
              </a:buClr>
              <a:buSzPts val="2400"/>
              <a:buNone/>
            </a:pPr>
            <a:r>
              <a:rPr lang="en-US" sz="2000" i="1" dirty="0">
                <a:latin typeface="Quattrocento Sans"/>
                <a:ea typeface="Quattrocento Sans"/>
                <a:cs typeface="Quattrocento Sans"/>
                <a:sym typeface="Quattrocento Sans"/>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endParaRPr lang="en-US" sz="2000" i="1"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sz="1600" i="1" dirty="0">
                <a:latin typeface="Quattrocento Sans"/>
                <a:ea typeface="Quattrocento Sans"/>
                <a:cs typeface="Quattrocento Sans"/>
                <a:sym typeface="Quattrocento Sans"/>
              </a:rPr>
              <a:t>*To access the notes, download and save this file to your computer.</a:t>
            </a:r>
            <a:endParaRPr lang="en-US" sz="1600" dirty="0">
              <a:latin typeface="Quattrocento Sans"/>
              <a:ea typeface="Quattrocento Sans"/>
              <a:cs typeface="Quattrocento Sans"/>
              <a:sym typeface="Quattrocento Sans"/>
            </a:endParaRPr>
          </a:p>
          <a:p>
            <a:pPr marL="0" lvl="0" indent="0" algn="ctr" rtl="0">
              <a:spcBef>
                <a:spcPts val="0"/>
              </a:spcBef>
              <a:spcAft>
                <a:spcPts val="0"/>
              </a:spcAft>
              <a:buClr>
                <a:srgbClr val="000000"/>
              </a:buClr>
              <a:buSzPts val="2800"/>
              <a:buFont typeface="Arial"/>
              <a:buNone/>
            </a:pPr>
            <a:endParaRPr sz="2000" dirty="0"/>
          </a:p>
          <a:p>
            <a:pPr marL="0" lvl="0" indent="0" algn="ctr" rtl="0">
              <a:lnSpc>
                <a:spcPct val="90000"/>
              </a:lnSpc>
              <a:spcBef>
                <a:spcPts val="0"/>
              </a:spcBef>
              <a:spcAft>
                <a:spcPts val="0"/>
              </a:spcAft>
              <a:buClr>
                <a:schemeClr val="dk1"/>
              </a:buClr>
              <a:buSzPts val="2800"/>
              <a:buNone/>
            </a:pPr>
            <a:endParaRPr dirty="0"/>
          </a:p>
        </p:txBody>
      </p:sp>
      <p:sp>
        <p:nvSpPr>
          <p:cNvPr id="338" name="Google Shape;338;p48"/>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Embedding Cognitive Engagement: Rigor - </a:t>
            </a:r>
            <a:endParaRPr dirty="0"/>
          </a:p>
          <a:p>
            <a:pPr marL="0" lvl="0" indent="0" algn="l" rtl="0">
              <a:spcBef>
                <a:spcPts val="0"/>
              </a:spcBef>
              <a:spcAft>
                <a:spcPts val="0"/>
              </a:spcAft>
              <a:buNone/>
            </a:pPr>
            <a:r>
              <a:rPr lang="en-US" dirty="0"/>
              <a:t>A Culturally Responsive Education Theme</a:t>
            </a:r>
            <a:endParaRPr dirty="0"/>
          </a:p>
        </p:txBody>
      </p:sp>
      <p:sp>
        <p:nvSpPr>
          <p:cNvPr id="442" name="Google Shape;442;p57"/>
          <p:cNvSpPr txBox="1">
            <a:spLocks noGrp="1"/>
          </p:cNvSpPr>
          <p:nvPr>
            <p:ph type="body" idx="1"/>
          </p:nvPr>
        </p:nvSpPr>
        <p:spPr>
          <a:xfrm>
            <a:off x="3507699" y="1747722"/>
            <a:ext cx="8310796" cy="4255800"/>
          </a:xfrm>
          <a:prstGeom prst="rect">
            <a:avLst/>
          </a:prstGeom>
          <a:solidFill>
            <a:schemeClr val="accent4"/>
          </a:solidFill>
        </p:spPr>
        <p:txBody>
          <a:bodyPr spcFirstLastPara="1" wrap="square" lIns="91425" tIns="45700" rIns="91425" bIns="45700" anchor="t" anchorCtr="0">
            <a:normAutofit/>
          </a:bodyPr>
          <a:lstStyle/>
          <a:p>
            <a:pPr marL="0" lvl="0" indent="0" algn="l" rtl="0">
              <a:spcBef>
                <a:spcPts val="1000"/>
              </a:spcBef>
              <a:spcAft>
                <a:spcPts val="0"/>
              </a:spcAft>
              <a:buNone/>
            </a:pPr>
            <a:r>
              <a:rPr lang="en-US" dirty="0">
                <a:solidFill>
                  <a:schemeClr val="bg2"/>
                </a:solidFill>
              </a:rPr>
              <a:t>“</a:t>
            </a:r>
            <a:r>
              <a:rPr lang="en-US" i="1" dirty="0">
                <a:solidFill>
                  <a:schemeClr val="bg2"/>
                </a:solidFill>
              </a:rPr>
              <a:t>Whatever we do in instruction with students, whatever ways in which we frame and deliver their opportunities to learn - what we offer in the content of the experience must be substantive and meaningful. It must be relevant and it must be rigorous. Learning that is rigorous is more interesting than that which is rote</a:t>
            </a:r>
            <a:r>
              <a:rPr lang="en-US" dirty="0">
                <a:solidFill>
                  <a:schemeClr val="bg2"/>
                </a:solidFill>
              </a:rPr>
              <a:t>.” </a:t>
            </a:r>
            <a:endParaRPr dirty="0">
              <a:solidFill>
                <a:schemeClr val="bg2"/>
              </a:solidFill>
            </a:endParaRPr>
          </a:p>
          <a:p>
            <a:pPr marL="0" lvl="0" indent="0" algn="r" rtl="0">
              <a:spcBef>
                <a:spcPts val="1000"/>
              </a:spcBef>
              <a:spcAft>
                <a:spcPts val="0"/>
              </a:spcAft>
              <a:buNone/>
            </a:pPr>
            <a:r>
              <a:rPr lang="en-US" dirty="0">
                <a:solidFill>
                  <a:schemeClr val="bg2"/>
                </a:solidFill>
              </a:rPr>
              <a:t>					</a:t>
            </a:r>
            <a:r>
              <a:rPr lang="en-US" sz="1800" dirty="0">
                <a:solidFill>
                  <a:schemeClr val="bg2"/>
                </a:solidFill>
              </a:rPr>
              <a:t>Dr. Yemi Stembridge</a:t>
            </a:r>
            <a:endParaRPr sz="1800" dirty="0">
              <a:solidFill>
                <a:schemeClr val="bg2"/>
              </a:solidFill>
            </a:endParaRPr>
          </a:p>
          <a:p>
            <a:pPr marL="0" lvl="0" indent="0" algn="r" rtl="0">
              <a:spcBef>
                <a:spcPts val="1000"/>
              </a:spcBef>
              <a:spcAft>
                <a:spcPts val="0"/>
              </a:spcAft>
              <a:buNone/>
            </a:pPr>
            <a:r>
              <a:rPr lang="en-US" sz="1800" i="1" dirty="0">
                <a:solidFill>
                  <a:schemeClr val="bg2"/>
                </a:solidFill>
              </a:rPr>
              <a:t>Culturally Responsive Education in the Classroom</a:t>
            </a:r>
            <a:endParaRPr sz="1800" i="1" dirty="0">
              <a:solidFill>
                <a:schemeClr val="bg2"/>
              </a:solidFill>
            </a:endParaRPr>
          </a:p>
          <a:p>
            <a:pPr marL="0" lvl="0" indent="0" algn="r" rtl="0">
              <a:spcBef>
                <a:spcPts val="1000"/>
              </a:spcBef>
              <a:spcAft>
                <a:spcPts val="0"/>
              </a:spcAft>
              <a:buNone/>
            </a:pPr>
            <a:r>
              <a:rPr lang="en-US" sz="1800" dirty="0">
                <a:solidFill>
                  <a:schemeClr val="bg2"/>
                </a:solidFill>
              </a:rPr>
              <a:t>	Page 102</a:t>
            </a:r>
            <a:endParaRPr sz="1800" dirty="0">
              <a:solidFill>
                <a:schemeClr val="bg2"/>
              </a:solidFill>
            </a:endParaRPr>
          </a:p>
        </p:txBody>
      </p:sp>
      <p:sp>
        <p:nvSpPr>
          <p:cNvPr id="443" name="Google Shape;443;p5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pic>
        <p:nvPicPr>
          <p:cNvPr id="3" name="Picture 2" descr="Culturally Responsive Education in the Classroom Book picture">
            <a:extLst>
              <a:ext uri="{FF2B5EF4-FFF2-40B4-BE49-F238E27FC236}">
                <a16:creationId xmlns:a16="http://schemas.microsoft.com/office/drawing/2014/main" id="{0478F13F-51DD-56D4-38B3-590A8A1D3E26}"/>
              </a:ext>
            </a:extLst>
          </p:cNvPr>
          <p:cNvPicPr>
            <a:picLocks noChangeAspect="1"/>
          </p:cNvPicPr>
          <p:nvPr/>
        </p:nvPicPr>
        <p:blipFill>
          <a:blip r:embed="rId3"/>
          <a:stretch>
            <a:fillRect/>
          </a:stretch>
        </p:blipFill>
        <p:spPr>
          <a:xfrm>
            <a:off x="838200" y="2128837"/>
            <a:ext cx="2234784" cy="33894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with Equity in Mind</a:t>
            </a:r>
            <a:endParaRPr dirty="0"/>
          </a:p>
        </p:txBody>
      </p:sp>
      <p:sp>
        <p:nvSpPr>
          <p:cNvPr id="450" name="Google Shape;450;p58"/>
          <p:cNvSpPr txBox="1">
            <a:spLocks noGrp="1"/>
          </p:cNvSpPr>
          <p:nvPr>
            <p:ph type="body" idx="1"/>
          </p:nvPr>
        </p:nvSpPr>
        <p:spPr>
          <a:xfrm>
            <a:off x="717000" y="2197794"/>
            <a:ext cx="10584600" cy="2688814"/>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Question One:  What do I want students to understand?</a:t>
            </a:r>
            <a:endParaRPr dirty="0"/>
          </a:p>
          <a:p>
            <a:pPr marL="0" lvl="0" indent="0" algn="l" rtl="0">
              <a:spcBef>
                <a:spcPts val="1000"/>
              </a:spcBef>
              <a:spcAft>
                <a:spcPts val="0"/>
              </a:spcAft>
              <a:buNone/>
            </a:pPr>
            <a:r>
              <a:rPr lang="en-US" dirty="0"/>
              <a:t>Question Two:  What do I want students to feel?</a:t>
            </a:r>
            <a:endParaRPr dirty="0"/>
          </a:p>
          <a:p>
            <a:pPr marL="0" lvl="0" indent="0" algn="l" rtl="0">
              <a:spcBef>
                <a:spcPts val="1000"/>
              </a:spcBef>
              <a:spcAft>
                <a:spcPts val="0"/>
              </a:spcAft>
              <a:buNone/>
            </a:pPr>
            <a:r>
              <a:rPr lang="en-US" b="1" dirty="0"/>
              <a:t>Question Three:  What are the targets for rigor?</a:t>
            </a:r>
            <a:endParaRPr b="1" dirty="0"/>
          </a:p>
          <a:p>
            <a:pPr marL="0" lvl="0" indent="0" algn="l" rtl="0">
              <a:spcBef>
                <a:spcPts val="1000"/>
              </a:spcBef>
              <a:spcAft>
                <a:spcPts val="0"/>
              </a:spcAft>
              <a:buNone/>
            </a:pPr>
            <a:r>
              <a:rPr lang="en-US" dirty="0">
                <a:solidFill>
                  <a:srgbClr val="020202"/>
                </a:solidFill>
              </a:rPr>
              <a:t>Question Four:  What are the indicators of engagement?</a:t>
            </a:r>
            <a:endParaRPr dirty="0">
              <a:solidFill>
                <a:srgbClr val="020202"/>
              </a:solidFill>
            </a:endParaRPr>
          </a:p>
          <a:p>
            <a:pPr marL="0" lvl="0" indent="0" algn="l" rtl="0">
              <a:spcBef>
                <a:spcPts val="1000"/>
              </a:spcBef>
              <a:spcAft>
                <a:spcPts val="0"/>
              </a:spcAft>
              <a:buNone/>
            </a:pPr>
            <a:r>
              <a:rPr lang="en-US" dirty="0"/>
              <a:t>Question Five:  What are the opportunities to be responsive?  </a:t>
            </a:r>
            <a:endParaRPr dirty="0"/>
          </a:p>
        </p:txBody>
      </p:sp>
      <p:sp>
        <p:nvSpPr>
          <p:cNvPr id="451" name="Google Shape;451;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sp>
        <p:nvSpPr>
          <p:cNvPr id="452" name="Google Shape;452;p58"/>
          <p:cNvSpPr txBox="1"/>
          <p:nvPr/>
        </p:nvSpPr>
        <p:spPr>
          <a:xfrm>
            <a:off x="1254428" y="5318932"/>
            <a:ext cx="1058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Quattrocento Sans"/>
                <a:ea typeface="Quattrocento Sans"/>
                <a:cs typeface="Quattrocento Sans"/>
                <a:sym typeface="Quattrocento Sans"/>
              </a:rPr>
              <a:t>Dr. Adeyemi Stembridge - </a:t>
            </a:r>
            <a:r>
              <a:rPr lang="en-US" sz="1600" i="1" dirty="0">
                <a:latin typeface="Quattrocento Sans"/>
                <a:ea typeface="Quattrocento Sans"/>
                <a:cs typeface="Quattrocento Sans"/>
                <a:sym typeface="Quattrocento Sans"/>
              </a:rPr>
              <a:t>Culturally Responsive Education in the Classroom - An Equity Framework for Pedagogy</a:t>
            </a:r>
            <a:endParaRPr sz="1600" i="1" dirty="0">
              <a:latin typeface="Quattrocento Sans"/>
              <a:ea typeface="Quattrocento Sans"/>
              <a:cs typeface="Quattrocento Sans"/>
              <a:sym typeface="Quattrocento Sans"/>
            </a:endParaRPr>
          </a:p>
        </p:txBody>
      </p:sp>
      <p:pic>
        <p:nvPicPr>
          <p:cNvPr id="3" name="Picture 2" descr="Light bulb with hanging lights background">
            <a:extLst>
              <a:ext uri="{FF2B5EF4-FFF2-40B4-BE49-F238E27FC236}">
                <a16:creationId xmlns:a16="http://schemas.microsoft.com/office/drawing/2014/main" id="{B8A86BCC-5323-3BE5-8537-BFCBD829CFDA}"/>
              </a:ext>
            </a:extLst>
          </p:cNvPr>
          <p:cNvPicPr>
            <a:picLocks noChangeAspect="1"/>
          </p:cNvPicPr>
          <p:nvPr/>
        </p:nvPicPr>
        <p:blipFill>
          <a:blip r:embed="rId3"/>
          <a:stretch>
            <a:fillRect/>
          </a:stretch>
        </p:blipFill>
        <p:spPr>
          <a:xfrm>
            <a:off x="8929991" y="239368"/>
            <a:ext cx="2909037" cy="19062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a:solidFill>
                  <a:srgbClr val="000000"/>
                </a:solidFill>
              </a:rPr>
              <a:t>Unpacking Rigor </a:t>
            </a:r>
            <a:endParaRPr sz="6700"/>
          </a:p>
        </p:txBody>
      </p:sp>
      <p:sp>
        <p:nvSpPr>
          <p:cNvPr id="459" name="Google Shape;459;p59"/>
          <p:cNvSpPr txBox="1">
            <a:spLocks noGrp="1"/>
          </p:cNvSpPr>
          <p:nvPr>
            <p:ph type="body" idx="1"/>
          </p:nvPr>
        </p:nvSpPr>
        <p:spPr>
          <a:xfrm>
            <a:off x="838200" y="1690825"/>
            <a:ext cx="10515600" cy="4390500"/>
          </a:xfrm>
          <a:prstGeom prst="rect">
            <a:avLst/>
          </a:prstGeom>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None/>
            </a:pPr>
            <a:r>
              <a:rPr lang="en-US" sz="9600" b="1" dirty="0">
                <a:solidFill>
                  <a:srgbClr val="000000"/>
                </a:solidFill>
                <a:highlight>
                  <a:srgbClr val="F9F9F9"/>
                </a:highlight>
              </a:rPr>
              <a:t>Activity: Triad Jigsaw</a:t>
            </a:r>
            <a:endParaRPr sz="9600" b="1" dirty="0">
              <a:solidFill>
                <a:srgbClr val="000000"/>
              </a:solidFill>
              <a:highlight>
                <a:srgbClr val="F9F9F9"/>
              </a:highlight>
            </a:endParaRPr>
          </a:p>
          <a:p>
            <a:pPr marL="457200" lvl="0" indent="-361950" algn="l" rtl="0">
              <a:lnSpc>
                <a:spcPct val="115000"/>
              </a:lnSpc>
              <a:spcBef>
                <a:spcPts val="0"/>
              </a:spcBef>
              <a:spcAft>
                <a:spcPts val="0"/>
              </a:spcAft>
              <a:buClr>
                <a:srgbClr val="000000"/>
              </a:buClr>
              <a:buSzPct val="100000"/>
              <a:buFont typeface="Quattrocento Sans"/>
              <a:buChar char="•"/>
            </a:pPr>
            <a:r>
              <a:rPr lang="en-US" sz="8400" dirty="0">
                <a:solidFill>
                  <a:srgbClr val="000000"/>
                </a:solidFill>
                <a:highlight>
                  <a:srgbClr val="F9F9F9"/>
                </a:highlight>
              </a:rPr>
              <a:t>Selection 1, pages 102-107</a:t>
            </a:r>
            <a:endParaRPr sz="8400" dirty="0">
              <a:solidFill>
                <a:srgbClr val="000000"/>
              </a:solidFill>
              <a:highlight>
                <a:srgbClr val="F9F9F9"/>
              </a:highlight>
            </a:endParaRPr>
          </a:p>
          <a:p>
            <a:pPr marL="457200" lvl="0" indent="-361950" algn="l" rtl="0">
              <a:lnSpc>
                <a:spcPct val="115000"/>
              </a:lnSpc>
              <a:spcBef>
                <a:spcPts val="0"/>
              </a:spcBef>
              <a:spcAft>
                <a:spcPts val="0"/>
              </a:spcAft>
              <a:buClr>
                <a:srgbClr val="000000"/>
              </a:buClr>
              <a:buSzPct val="100000"/>
              <a:buFont typeface="Quattrocento Sans"/>
              <a:buChar char="•"/>
            </a:pPr>
            <a:r>
              <a:rPr lang="en-US" sz="8400" dirty="0">
                <a:solidFill>
                  <a:srgbClr val="000000"/>
                </a:solidFill>
                <a:highlight>
                  <a:srgbClr val="F9F9F9"/>
                </a:highlight>
              </a:rPr>
              <a:t>Selection 2, pages 107-109</a:t>
            </a:r>
            <a:endParaRPr sz="8400" dirty="0">
              <a:solidFill>
                <a:srgbClr val="000000"/>
              </a:solidFill>
              <a:highlight>
                <a:srgbClr val="F9F9F9"/>
              </a:highlight>
            </a:endParaRPr>
          </a:p>
          <a:p>
            <a:pPr marL="457200" lvl="0" indent="-361950" algn="l" rtl="0">
              <a:lnSpc>
                <a:spcPct val="115000"/>
              </a:lnSpc>
              <a:spcBef>
                <a:spcPts val="0"/>
              </a:spcBef>
              <a:spcAft>
                <a:spcPts val="0"/>
              </a:spcAft>
              <a:buClr>
                <a:srgbClr val="000000"/>
              </a:buClr>
              <a:buSzPct val="100000"/>
              <a:buFont typeface="Quattrocento Sans"/>
              <a:buChar char="•"/>
            </a:pPr>
            <a:r>
              <a:rPr lang="en-US" sz="8400" dirty="0">
                <a:solidFill>
                  <a:srgbClr val="000000"/>
                </a:solidFill>
                <a:highlight>
                  <a:srgbClr val="F9F9F9"/>
                </a:highlight>
              </a:rPr>
              <a:t>Selection 3, pages 109-111</a:t>
            </a:r>
            <a:endParaRPr sz="8400" dirty="0">
              <a:solidFill>
                <a:srgbClr val="000000"/>
              </a:solidFill>
              <a:highlight>
                <a:srgbClr val="F9F9F9"/>
              </a:highlight>
            </a:endParaRPr>
          </a:p>
          <a:p>
            <a:pPr marL="457200" lvl="0" indent="0" algn="l" rtl="0">
              <a:lnSpc>
                <a:spcPct val="115000"/>
              </a:lnSpc>
              <a:spcBef>
                <a:spcPts val="0"/>
              </a:spcBef>
              <a:spcAft>
                <a:spcPts val="0"/>
              </a:spcAft>
              <a:buNone/>
            </a:pPr>
            <a:endParaRPr sz="8400" dirty="0">
              <a:solidFill>
                <a:srgbClr val="000000"/>
              </a:solidFill>
              <a:highlight>
                <a:srgbClr val="F9F9F9"/>
              </a:highlight>
            </a:endParaRPr>
          </a:p>
          <a:p>
            <a:pPr marL="457200" lvl="0" indent="-381000" algn="l" rtl="0">
              <a:lnSpc>
                <a:spcPct val="115000"/>
              </a:lnSpc>
              <a:spcBef>
                <a:spcPts val="0"/>
              </a:spcBef>
              <a:spcAft>
                <a:spcPts val="0"/>
              </a:spcAft>
              <a:buClr>
                <a:srgbClr val="000000"/>
              </a:buClr>
              <a:buSzPct val="100000"/>
              <a:buFont typeface="Quattrocento Sans"/>
              <a:buAutoNum type="arabicPeriod"/>
            </a:pPr>
            <a:r>
              <a:rPr lang="en-US" sz="9600" b="1" dirty="0">
                <a:solidFill>
                  <a:srgbClr val="000000"/>
                </a:solidFill>
                <a:highlight>
                  <a:srgbClr val="F9F9F9"/>
                </a:highlight>
              </a:rPr>
              <a:t>Read and share with each other the summary from your pages.</a:t>
            </a:r>
            <a:endParaRPr sz="9600" b="1" dirty="0">
              <a:solidFill>
                <a:srgbClr val="000000"/>
              </a:solidFill>
              <a:highlight>
                <a:srgbClr val="F9F9F9"/>
              </a:highlight>
            </a:endParaRPr>
          </a:p>
          <a:p>
            <a:pPr marL="457200" lvl="0" indent="-381000" algn="l" rtl="0">
              <a:lnSpc>
                <a:spcPct val="115000"/>
              </a:lnSpc>
              <a:spcBef>
                <a:spcPts val="0"/>
              </a:spcBef>
              <a:spcAft>
                <a:spcPts val="0"/>
              </a:spcAft>
              <a:buClr>
                <a:srgbClr val="000000"/>
              </a:buClr>
              <a:buSzPct val="100000"/>
              <a:buFont typeface="Quattrocento Sans"/>
              <a:buAutoNum type="arabicPeriod"/>
            </a:pPr>
            <a:r>
              <a:rPr lang="en-US" sz="9600" b="1" dirty="0">
                <a:solidFill>
                  <a:srgbClr val="000000"/>
                </a:solidFill>
                <a:highlight>
                  <a:srgbClr val="F9F9F9"/>
                </a:highlight>
              </a:rPr>
              <a:t>As a group, answer the following question:</a:t>
            </a:r>
            <a:endParaRPr sz="9600" b="1" dirty="0">
              <a:solidFill>
                <a:srgbClr val="000000"/>
              </a:solidFill>
              <a:highlight>
                <a:srgbClr val="F9F9F9"/>
              </a:highlight>
            </a:endParaRPr>
          </a:p>
          <a:p>
            <a:pPr marL="457200" lvl="0" indent="-368300" algn="l" rtl="0">
              <a:lnSpc>
                <a:spcPct val="115000"/>
              </a:lnSpc>
              <a:spcBef>
                <a:spcPts val="0"/>
              </a:spcBef>
              <a:spcAft>
                <a:spcPts val="0"/>
              </a:spcAft>
              <a:buClr>
                <a:srgbClr val="000000"/>
              </a:buClr>
              <a:buSzPct val="100000"/>
              <a:buChar char="•"/>
            </a:pPr>
            <a:r>
              <a:rPr lang="en-US" sz="8800" dirty="0">
                <a:solidFill>
                  <a:srgbClr val="000000"/>
                </a:solidFill>
                <a:highlight>
                  <a:srgbClr val="F9F9F9"/>
                </a:highlight>
              </a:rPr>
              <a:t>How does the instructional design encourage students to employ higher order thinking skills beyond mere recall? </a:t>
            </a:r>
            <a:endParaRPr sz="8800" dirty="0">
              <a:solidFill>
                <a:srgbClr val="000000"/>
              </a:solidFill>
              <a:highlight>
                <a:srgbClr val="F9F9F9"/>
              </a:highlight>
            </a:endParaRPr>
          </a:p>
          <a:p>
            <a:pPr marL="457200" lvl="0" indent="-368300" algn="l" rtl="0">
              <a:lnSpc>
                <a:spcPct val="115000"/>
              </a:lnSpc>
              <a:spcBef>
                <a:spcPts val="0"/>
              </a:spcBef>
              <a:spcAft>
                <a:spcPts val="0"/>
              </a:spcAft>
              <a:buClr>
                <a:srgbClr val="000000"/>
              </a:buClr>
              <a:buSzPct val="100000"/>
              <a:buChar char="•"/>
            </a:pPr>
            <a:r>
              <a:rPr lang="en-US" sz="8800" dirty="0">
                <a:solidFill>
                  <a:srgbClr val="000000"/>
                </a:solidFill>
                <a:highlight>
                  <a:srgbClr val="F9F9F9"/>
                </a:highlight>
              </a:rPr>
              <a:t>In what ways are students led to construct their own meaning and interpretations from content?</a:t>
            </a:r>
            <a:endParaRPr sz="8800" dirty="0">
              <a:solidFill>
                <a:srgbClr val="000000"/>
              </a:solidFill>
              <a:highlight>
                <a:srgbClr val="F9F9F9"/>
              </a:highlight>
            </a:endParaRPr>
          </a:p>
          <a:p>
            <a:pPr marL="457200" lvl="0" indent="-368300" algn="l" rtl="0">
              <a:lnSpc>
                <a:spcPct val="115000"/>
              </a:lnSpc>
              <a:spcBef>
                <a:spcPts val="0"/>
              </a:spcBef>
              <a:spcAft>
                <a:spcPts val="0"/>
              </a:spcAft>
              <a:buClr>
                <a:srgbClr val="000000"/>
              </a:buClr>
              <a:buSzPct val="100000"/>
              <a:buChar char="•"/>
            </a:pPr>
            <a:r>
              <a:rPr lang="en-US" sz="8800" dirty="0">
                <a:solidFill>
                  <a:srgbClr val="000000"/>
                </a:solidFill>
                <a:highlight>
                  <a:srgbClr val="F9F9F9"/>
                </a:highlight>
              </a:rPr>
              <a:t>How does the instruction lead students into stretching their understanding of content?  </a:t>
            </a:r>
            <a:endParaRPr sz="8800" dirty="0">
              <a:solidFill>
                <a:srgbClr val="000000"/>
              </a:solidFill>
              <a:highlight>
                <a:srgbClr val="F9F9F9"/>
              </a:highlight>
            </a:endParaRPr>
          </a:p>
          <a:p>
            <a:pPr marL="0" lvl="0" indent="0" algn="l" rtl="0">
              <a:lnSpc>
                <a:spcPct val="115000"/>
              </a:lnSpc>
              <a:spcBef>
                <a:spcPts val="0"/>
              </a:spcBef>
              <a:spcAft>
                <a:spcPts val="0"/>
              </a:spcAft>
              <a:buNone/>
            </a:pPr>
            <a:endParaRPr sz="9600" dirty="0">
              <a:solidFill>
                <a:srgbClr val="000000"/>
              </a:solidFill>
              <a:highlight>
                <a:srgbClr val="F9F9F9"/>
              </a:highlight>
            </a:endParaRPr>
          </a:p>
          <a:p>
            <a:pPr marL="0" lvl="0" indent="0" algn="l" rtl="0">
              <a:lnSpc>
                <a:spcPct val="115000"/>
              </a:lnSpc>
              <a:spcBef>
                <a:spcPts val="0"/>
              </a:spcBef>
              <a:spcAft>
                <a:spcPts val="0"/>
              </a:spcAft>
              <a:buNone/>
            </a:pPr>
            <a:endParaRPr sz="9600" dirty="0">
              <a:solidFill>
                <a:srgbClr val="000000"/>
              </a:solidFill>
              <a:highlight>
                <a:srgbClr val="F9F9F9"/>
              </a:highlight>
            </a:endParaRPr>
          </a:p>
          <a:p>
            <a:pPr marL="0" lvl="0" indent="0" algn="l" rtl="0">
              <a:lnSpc>
                <a:spcPct val="115000"/>
              </a:lnSpc>
              <a:spcBef>
                <a:spcPts val="0"/>
              </a:spcBef>
              <a:spcAft>
                <a:spcPts val="0"/>
              </a:spcAft>
              <a:buNone/>
            </a:pPr>
            <a:endParaRPr sz="7600" dirty="0">
              <a:solidFill>
                <a:srgbClr val="000000"/>
              </a:solidFill>
              <a:highlight>
                <a:srgbClr val="F9F9F9"/>
              </a:highlight>
            </a:endParaRPr>
          </a:p>
          <a:p>
            <a:pPr marL="0" lvl="0" indent="0" algn="l" rtl="0">
              <a:lnSpc>
                <a:spcPct val="115000"/>
              </a:lnSpc>
              <a:spcBef>
                <a:spcPts val="0"/>
              </a:spcBef>
              <a:spcAft>
                <a:spcPts val="0"/>
              </a:spcAft>
              <a:buNone/>
            </a:pPr>
            <a:r>
              <a:rPr lang="en-US" sz="8000" dirty="0">
                <a:solidFill>
                  <a:srgbClr val="000000"/>
                </a:solidFill>
                <a:highlight>
                  <a:srgbClr val="F9F9F9"/>
                </a:highlight>
                <a:latin typeface="Roboto"/>
                <a:ea typeface="Roboto"/>
                <a:cs typeface="Roboto"/>
                <a:sym typeface="Roboto"/>
              </a:rPr>
              <a:t> </a:t>
            </a:r>
            <a:endParaRPr sz="8000" dirty="0">
              <a:solidFill>
                <a:srgbClr val="000000"/>
              </a:solidFill>
              <a:highlight>
                <a:srgbClr val="F9F9F9"/>
              </a:highlight>
              <a:latin typeface="Roboto"/>
              <a:ea typeface="Roboto"/>
              <a:cs typeface="Roboto"/>
              <a:sym typeface="Roboto"/>
            </a:endParaRPr>
          </a:p>
          <a:p>
            <a:pPr marL="0" lvl="0" indent="0" algn="l" rtl="0">
              <a:lnSpc>
                <a:spcPct val="115000"/>
              </a:lnSpc>
              <a:spcBef>
                <a:spcPts val="0"/>
              </a:spcBef>
              <a:spcAft>
                <a:spcPts val="0"/>
              </a:spcAft>
              <a:buNone/>
            </a:pPr>
            <a:endParaRPr sz="8000" dirty="0">
              <a:solidFill>
                <a:srgbClr val="000000"/>
              </a:solidFill>
              <a:highlight>
                <a:srgbClr val="F9F9F9"/>
              </a:highlight>
              <a:latin typeface="Roboto"/>
              <a:ea typeface="Roboto"/>
              <a:cs typeface="Roboto"/>
              <a:sym typeface="Roboto"/>
            </a:endParaRPr>
          </a:p>
          <a:p>
            <a:pPr marL="0" lvl="0" indent="0" algn="l" rtl="0">
              <a:lnSpc>
                <a:spcPct val="115000"/>
              </a:lnSpc>
              <a:spcBef>
                <a:spcPts val="0"/>
              </a:spcBef>
              <a:spcAft>
                <a:spcPts val="0"/>
              </a:spcAft>
              <a:buNone/>
            </a:pPr>
            <a:endParaRPr sz="8000" dirty="0">
              <a:solidFill>
                <a:srgbClr val="000000"/>
              </a:solidFill>
              <a:highlight>
                <a:srgbClr val="F9F9F9"/>
              </a:highlight>
              <a:latin typeface="Roboto"/>
              <a:ea typeface="Roboto"/>
              <a:cs typeface="Roboto"/>
              <a:sym typeface="Roboto"/>
            </a:endParaRPr>
          </a:p>
          <a:p>
            <a:pPr marL="0" lvl="0" indent="0" algn="l" rtl="0">
              <a:spcBef>
                <a:spcPts val="1000"/>
              </a:spcBef>
              <a:spcAft>
                <a:spcPts val="0"/>
              </a:spcAft>
              <a:buNone/>
            </a:pPr>
            <a:endParaRPr sz="3600" dirty="0"/>
          </a:p>
        </p:txBody>
      </p:sp>
      <p:sp>
        <p:nvSpPr>
          <p:cNvPr id="460" name="Google Shape;460;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12</a:t>
            </a:fld>
            <a:endParaRPr/>
          </a:p>
        </p:txBody>
      </p:sp>
      <p:pic>
        <p:nvPicPr>
          <p:cNvPr id="3" name="Picture 2" descr="Blue puzzle pieces with one red puzzle forming a circle">
            <a:extLst>
              <a:ext uri="{FF2B5EF4-FFF2-40B4-BE49-F238E27FC236}">
                <a16:creationId xmlns:a16="http://schemas.microsoft.com/office/drawing/2014/main" id="{2266D5B0-6D4C-757D-3205-D702F4DA4889}"/>
              </a:ext>
            </a:extLst>
          </p:cNvPr>
          <p:cNvPicPr>
            <a:picLocks noChangeAspect="1"/>
          </p:cNvPicPr>
          <p:nvPr/>
        </p:nvPicPr>
        <p:blipFill>
          <a:blip r:embed="rId3"/>
          <a:stretch>
            <a:fillRect/>
          </a:stretch>
        </p:blipFill>
        <p:spPr>
          <a:xfrm>
            <a:off x="7527520" y="382718"/>
            <a:ext cx="3504008" cy="26453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Cognitive Rigor Matrices - Karin Hess</a:t>
            </a:r>
            <a:endParaRPr dirty="0"/>
          </a:p>
        </p:txBody>
      </p:sp>
      <p:sp>
        <p:nvSpPr>
          <p:cNvPr id="467" name="Google Shape;467;p60"/>
          <p:cNvSpPr txBox="1">
            <a:spLocks noGrp="1"/>
          </p:cNvSpPr>
          <p:nvPr>
            <p:ph type="body" idx="1"/>
          </p:nvPr>
        </p:nvSpPr>
        <p:spPr>
          <a:xfrm>
            <a:off x="838200" y="1844275"/>
            <a:ext cx="10515600" cy="425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Use the </a:t>
            </a:r>
            <a:endParaRPr dirty="0"/>
          </a:p>
          <a:p>
            <a:pPr marL="0" lvl="0" indent="0" algn="l" rtl="0">
              <a:spcBef>
                <a:spcPts val="1000"/>
              </a:spcBef>
              <a:spcAft>
                <a:spcPts val="0"/>
              </a:spcAft>
              <a:buNone/>
            </a:pPr>
            <a:r>
              <a:rPr lang="en-US" dirty="0"/>
              <a:t>Connect/Extend/</a:t>
            </a:r>
            <a:endParaRPr dirty="0"/>
          </a:p>
          <a:p>
            <a:pPr marL="0" lvl="0" indent="0" algn="l" rtl="0">
              <a:spcBef>
                <a:spcPts val="1000"/>
              </a:spcBef>
              <a:spcAft>
                <a:spcPts val="0"/>
              </a:spcAft>
              <a:buNone/>
            </a:pPr>
            <a:r>
              <a:rPr lang="en-US" dirty="0"/>
              <a:t>Challenge </a:t>
            </a:r>
            <a:endParaRPr dirty="0"/>
          </a:p>
          <a:p>
            <a:pPr marL="0" lvl="0" indent="0" algn="l" rtl="0">
              <a:spcBef>
                <a:spcPts val="1000"/>
              </a:spcBef>
              <a:spcAft>
                <a:spcPts val="0"/>
              </a:spcAft>
              <a:buNone/>
            </a:pPr>
            <a:r>
              <a:rPr lang="en-US" dirty="0"/>
              <a:t>template and the </a:t>
            </a:r>
            <a:endParaRPr dirty="0"/>
          </a:p>
          <a:p>
            <a:pPr marL="0" lvl="0" indent="0" algn="l" rtl="0">
              <a:spcBef>
                <a:spcPts val="1000"/>
              </a:spcBef>
              <a:spcAft>
                <a:spcPts val="0"/>
              </a:spcAft>
              <a:buNone/>
            </a:pPr>
            <a:r>
              <a:rPr lang="en-US" dirty="0"/>
              <a:t>matrices to make</a:t>
            </a:r>
            <a:endParaRPr dirty="0"/>
          </a:p>
          <a:p>
            <a:pPr marL="0" lvl="0" indent="0" algn="l" rtl="0">
              <a:spcBef>
                <a:spcPts val="1000"/>
              </a:spcBef>
              <a:spcAft>
                <a:spcPts val="0"/>
              </a:spcAft>
              <a:buNone/>
            </a:pPr>
            <a:r>
              <a:rPr lang="en-US" dirty="0"/>
              <a:t>connections. </a:t>
            </a:r>
            <a:endParaRPr dirty="0"/>
          </a:p>
        </p:txBody>
      </p:sp>
      <p:sp>
        <p:nvSpPr>
          <p:cNvPr id="468" name="Google Shape;468;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469" name="Google Shape;469;p60" descr="Connect - Extend - Challenge"/>
          <p:cNvPicPr preferRelativeResize="0"/>
          <p:nvPr/>
        </p:nvPicPr>
        <p:blipFill>
          <a:blip r:embed="rId3">
            <a:alphaModFix/>
          </a:blip>
          <a:stretch>
            <a:fillRect/>
          </a:stretch>
        </p:blipFill>
        <p:spPr>
          <a:xfrm>
            <a:off x="3748575" y="1844275"/>
            <a:ext cx="7238050" cy="4255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1"/>
          <p:cNvSpPr txBox="1">
            <a:spLocks noGrp="1"/>
          </p:cNvSpPr>
          <p:nvPr>
            <p:ph type="title"/>
          </p:nvPr>
        </p:nvSpPr>
        <p:spPr>
          <a:xfrm>
            <a:off x="554125" y="611613"/>
            <a:ext cx="8434224" cy="1017900"/>
          </a:xfrm>
          <a:prstGeom prst="rect">
            <a:avLst/>
          </a:prstGeom>
          <a:solidFill>
            <a:schemeClr val="lt1"/>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for Equity - </a:t>
            </a:r>
            <a:r>
              <a:rPr lang="en-US" sz="4000" dirty="0"/>
              <a:t>Question 3</a:t>
            </a:r>
            <a:endParaRPr sz="4000" dirty="0"/>
          </a:p>
        </p:txBody>
      </p:sp>
      <p:sp>
        <p:nvSpPr>
          <p:cNvPr id="477" name="Google Shape;477;p61"/>
          <p:cNvSpPr txBox="1"/>
          <p:nvPr/>
        </p:nvSpPr>
        <p:spPr>
          <a:xfrm>
            <a:off x="554125" y="1631200"/>
            <a:ext cx="11227200" cy="4847440"/>
          </a:xfrm>
          <a:prstGeom prst="rect">
            <a:avLst/>
          </a:prstGeom>
          <a:solidFill>
            <a:schemeClr val="lt1"/>
          </a:solid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2000" dirty="0">
                <a:solidFill>
                  <a:schemeClr val="dk1"/>
                </a:solidFill>
                <a:latin typeface="Quattrocento Sans"/>
                <a:ea typeface="Quattrocento Sans"/>
                <a:cs typeface="Quattrocento Sans"/>
                <a:sym typeface="Quattrocento Sans"/>
              </a:rPr>
              <a:t>“</a:t>
            </a:r>
            <a:r>
              <a:rPr lang="en-US" sz="2000" i="1" dirty="0">
                <a:solidFill>
                  <a:schemeClr val="dk1"/>
                </a:solidFill>
                <a:latin typeface="Quattrocento Sans"/>
                <a:ea typeface="Quattrocento Sans"/>
                <a:cs typeface="Quattrocento Sans"/>
                <a:sym typeface="Quattrocento Sans"/>
              </a:rPr>
              <a:t>When we consider the question, What are the targets for rigor? </a:t>
            </a:r>
            <a:endParaRPr sz="2000" i="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r>
              <a:rPr lang="en-US" sz="2000" i="1" dirty="0">
                <a:solidFill>
                  <a:schemeClr val="dk1"/>
                </a:solidFill>
                <a:latin typeface="Quattrocento Sans"/>
                <a:ea typeface="Quattrocento Sans"/>
                <a:cs typeface="Quattrocento Sans"/>
                <a:sym typeface="Quattrocento Sans"/>
              </a:rPr>
              <a:t>We are planning for those moments when students will demonstrate cognitive engagement to the point that they own the learning experience so profound that we, the teachers, are no longer in control - and that is, of course, a wonderful thing.” </a:t>
            </a:r>
            <a:endParaRPr sz="2000" i="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sz="2000" i="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r>
              <a:rPr lang="en-US" sz="2000" i="1" dirty="0">
                <a:solidFill>
                  <a:schemeClr val="dk1"/>
                </a:solidFill>
                <a:latin typeface="Quattrocento Sans"/>
                <a:ea typeface="Quattrocento Sans"/>
                <a:cs typeface="Quattrocento Sans"/>
                <a:sym typeface="Quattrocento Sans"/>
              </a:rPr>
              <a:t>“We as teachers lose control whenever our students are leveraging their own assets and capital in building their own unique conceptual connections in their developing understandings.”</a:t>
            </a:r>
            <a:endParaRPr sz="2000" i="1" dirty="0">
              <a:solidFill>
                <a:schemeClr val="dk1"/>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None/>
            </a:pPr>
            <a:endParaRPr sz="2000" b="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sz="2000"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lang="en-US" sz="2000" b="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r>
              <a:rPr lang="en-US" sz="2000" b="1" dirty="0">
                <a:solidFill>
                  <a:schemeClr val="dk1"/>
                </a:solidFill>
                <a:latin typeface="Quattrocento Sans"/>
                <a:ea typeface="Quattrocento Sans"/>
                <a:cs typeface="Quattrocento Sans"/>
                <a:sym typeface="Quattrocento Sans"/>
              </a:rPr>
              <a:t>How have you had your students demonstrate their rigorous understandings of a concept?</a:t>
            </a:r>
            <a:endParaRPr sz="2000" b="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sz="2000" dirty="0">
              <a:solidFill>
                <a:schemeClr val="dk1"/>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None/>
            </a:pPr>
            <a:endParaRPr sz="2000" dirty="0">
              <a:solidFill>
                <a:schemeClr val="dk1"/>
              </a:solidFill>
              <a:latin typeface="Quattrocento Sans"/>
              <a:ea typeface="Quattrocento Sans"/>
              <a:cs typeface="Quattrocento Sans"/>
              <a:sym typeface="Quattrocento Sans"/>
            </a:endParaRPr>
          </a:p>
        </p:txBody>
      </p:sp>
      <p:sp>
        <p:nvSpPr>
          <p:cNvPr id="478" name="Google Shape;478;p61"/>
          <p:cNvSpPr txBox="1"/>
          <p:nvPr/>
        </p:nvSpPr>
        <p:spPr>
          <a:xfrm>
            <a:off x="1622309" y="4317698"/>
            <a:ext cx="94827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dirty="0" err="1">
                <a:solidFill>
                  <a:schemeClr val="dk1"/>
                </a:solidFill>
              </a:rPr>
              <a:t>Stembridge,Adeyemi</a:t>
            </a:r>
            <a:r>
              <a:rPr lang="en-US" sz="1300" dirty="0">
                <a:solidFill>
                  <a:schemeClr val="dk1"/>
                </a:solidFill>
              </a:rPr>
              <a:t> </a:t>
            </a:r>
            <a:r>
              <a:rPr lang="en-US" sz="1300" u="sng" dirty="0">
                <a:solidFill>
                  <a:schemeClr val="dk1"/>
                </a:solidFill>
              </a:rPr>
              <a:t>Culturally Responsive Education In the Classroom: An Equity Framework for Pedagogy</a:t>
            </a:r>
            <a:r>
              <a:rPr lang="en-US" sz="1300" dirty="0">
                <a:solidFill>
                  <a:schemeClr val="dk1"/>
                </a:solidFill>
              </a:rPr>
              <a:t> (p. 130-131)</a:t>
            </a:r>
            <a:endParaRPr sz="1900" dirty="0"/>
          </a:p>
        </p:txBody>
      </p:sp>
      <p:pic>
        <p:nvPicPr>
          <p:cNvPr id="3" name="Picture 2" descr="OSPI Logo">
            <a:extLst>
              <a:ext uri="{FF2B5EF4-FFF2-40B4-BE49-F238E27FC236}">
                <a16:creationId xmlns:a16="http://schemas.microsoft.com/office/drawing/2014/main" id="{87AF1E58-E51D-D198-08B8-D66D98A33B79}"/>
              </a:ext>
            </a:extLst>
          </p:cNvPr>
          <p:cNvPicPr>
            <a:picLocks noChangeAspect="1"/>
          </p:cNvPicPr>
          <p:nvPr/>
        </p:nvPicPr>
        <p:blipFill>
          <a:blip r:embed="rId3"/>
          <a:stretch>
            <a:fillRect/>
          </a:stretch>
        </p:blipFill>
        <p:spPr>
          <a:xfrm>
            <a:off x="614699" y="5811856"/>
            <a:ext cx="1962251" cy="66678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for Rigor?</a:t>
            </a:r>
            <a:endParaRPr dirty="0"/>
          </a:p>
        </p:txBody>
      </p:sp>
      <p:sp>
        <p:nvSpPr>
          <p:cNvPr id="485" name="Google Shape;485;p62"/>
          <p:cNvSpPr txBox="1">
            <a:spLocks noGrp="1"/>
          </p:cNvSpPr>
          <p:nvPr>
            <p:ph type="body" idx="1"/>
          </p:nvPr>
        </p:nvSpPr>
        <p:spPr>
          <a:xfrm>
            <a:off x="838200" y="1825624"/>
            <a:ext cx="8519809" cy="4427907"/>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b="1" dirty="0"/>
              <a:t>Planning for rigor means planning with the clarity for how we want students to think. Planning for rigor means giving careful consideration to the trajectory of complexity of the thinking we most value in any given learning experience. The clarity with which we set targets for rigor makes us more dynamic facilitators of students’ thinking in learning experiences. </a:t>
            </a:r>
            <a:r>
              <a:rPr lang="en-US" dirty="0"/>
              <a:t> </a:t>
            </a:r>
            <a:endParaRPr dirty="0"/>
          </a:p>
          <a:p>
            <a:pPr marL="0" lvl="0" indent="0" algn="ctr" rtl="0">
              <a:spcBef>
                <a:spcPts val="1000"/>
              </a:spcBef>
              <a:spcAft>
                <a:spcPts val="0"/>
              </a:spcAft>
              <a:buNone/>
            </a:pPr>
            <a:r>
              <a:rPr lang="en-US" sz="2000" dirty="0"/>
              <a:t>Dr. Adeyemi Stembridge</a:t>
            </a:r>
          </a:p>
          <a:p>
            <a:pPr marL="0" lvl="0" indent="0" algn="ctr" rtl="0">
              <a:spcBef>
                <a:spcPts val="1000"/>
              </a:spcBef>
              <a:spcAft>
                <a:spcPts val="0"/>
              </a:spcAft>
              <a:buNone/>
            </a:pPr>
            <a:r>
              <a:rPr lang="en-US" sz="2000" i="1" dirty="0"/>
              <a:t>Culturally Responsive Education in the Classroom</a:t>
            </a:r>
          </a:p>
          <a:p>
            <a:pPr marL="0" lvl="0" indent="0" algn="ctr" rtl="0">
              <a:spcBef>
                <a:spcPts val="1000"/>
              </a:spcBef>
              <a:spcAft>
                <a:spcPts val="0"/>
              </a:spcAft>
              <a:buNone/>
            </a:pPr>
            <a:r>
              <a:rPr lang="en-US" sz="2000" dirty="0"/>
              <a:t>Page 133</a:t>
            </a:r>
            <a:endParaRPr sz="2000" dirty="0"/>
          </a:p>
        </p:txBody>
      </p:sp>
      <p:sp>
        <p:nvSpPr>
          <p:cNvPr id="486" name="Google Shape;486;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15</a:t>
            </a:fld>
            <a:endParaRPr/>
          </a:p>
        </p:txBody>
      </p:sp>
      <p:pic>
        <p:nvPicPr>
          <p:cNvPr id="3" name="Picture 2" descr="Culturally Responsive Education in the Classroom Book Picture">
            <a:extLst>
              <a:ext uri="{FF2B5EF4-FFF2-40B4-BE49-F238E27FC236}">
                <a16:creationId xmlns:a16="http://schemas.microsoft.com/office/drawing/2014/main" id="{4E5A3DE4-7E31-9964-A19B-6CB748021A2F}"/>
              </a:ext>
            </a:extLst>
          </p:cNvPr>
          <p:cNvPicPr>
            <a:picLocks noChangeAspect="1"/>
          </p:cNvPicPr>
          <p:nvPr/>
        </p:nvPicPr>
        <p:blipFill>
          <a:blip r:embed="rId3"/>
          <a:stretch>
            <a:fillRect/>
          </a:stretch>
        </p:blipFill>
        <p:spPr>
          <a:xfrm>
            <a:off x="9852078" y="365125"/>
            <a:ext cx="1714500" cy="26003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3"/>
          <p:cNvSpPr txBox="1">
            <a:spLocks noGrp="1"/>
          </p:cNvSpPr>
          <p:nvPr>
            <p:ph type="title"/>
          </p:nvPr>
        </p:nvSpPr>
        <p:spPr>
          <a:xfrm>
            <a:off x="145125" y="365125"/>
            <a:ext cx="11208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dirty="0">
                <a:solidFill>
                  <a:srgbClr val="000000"/>
                </a:solidFill>
                <a:latin typeface="Calibri"/>
                <a:ea typeface="Calibri"/>
                <a:cs typeface="Calibri"/>
                <a:sym typeface="Calibri"/>
              </a:rPr>
              <a:t> Connections to your instructional framework</a:t>
            </a:r>
            <a:endParaRPr sz="6700" dirty="0"/>
          </a:p>
        </p:txBody>
      </p:sp>
      <p:sp>
        <p:nvSpPr>
          <p:cNvPr id="493" name="Google Shape;493;p63"/>
          <p:cNvSpPr txBox="1">
            <a:spLocks noGrp="1"/>
          </p:cNvSpPr>
          <p:nvPr>
            <p:ph type="body" idx="1"/>
          </p:nvPr>
        </p:nvSpPr>
        <p:spPr>
          <a:xfrm>
            <a:off x="5244005" y="1394091"/>
            <a:ext cx="6109720" cy="4695423"/>
          </a:xfrm>
          <a:prstGeom prst="rect">
            <a:avLst/>
          </a:prstGeom>
          <a:solidFill>
            <a:schemeClr val="bg1">
              <a:lumMod val="90000"/>
            </a:schemeClr>
          </a:solidFill>
        </p:spPr>
        <p:txBody>
          <a:bodyPr spcFirstLastPara="1" wrap="square" lIns="91425" tIns="45700" rIns="91425" bIns="45700" anchor="t" anchorCtr="0">
            <a:normAutofit fontScale="92500"/>
          </a:bodyPr>
          <a:lstStyle/>
          <a:p>
            <a:pPr marL="0" lvl="0" indent="0" algn="l" rtl="0">
              <a:spcBef>
                <a:spcPts val="1000"/>
              </a:spcBef>
              <a:spcAft>
                <a:spcPts val="0"/>
              </a:spcAft>
              <a:buNone/>
            </a:pPr>
            <a:endParaRPr dirty="0"/>
          </a:p>
          <a:p>
            <a:pPr indent="-457200"/>
            <a:r>
              <a:rPr lang="en-US" dirty="0">
                <a:solidFill>
                  <a:schemeClr val="tx1"/>
                </a:solidFill>
              </a:rPr>
              <a:t>Where do you see cognitive engagement in your framework?</a:t>
            </a:r>
          </a:p>
          <a:p>
            <a:pPr marL="0" indent="0">
              <a:buNone/>
            </a:pPr>
            <a:endParaRPr sz="1100" dirty="0">
              <a:solidFill>
                <a:schemeClr val="tx1"/>
              </a:solidFill>
            </a:endParaRPr>
          </a:p>
          <a:p>
            <a:pPr indent="-457200"/>
            <a:r>
              <a:rPr lang="en-US" dirty="0">
                <a:solidFill>
                  <a:schemeClr val="tx1"/>
                </a:solidFill>
              </a:rPr>
              <a:t>As you plan your lessons, what strategies do you use to ensure high levels of cognitive engagement? </a:t>
            </a:r>
          </a:p>
          <a:p>
            <a:pPr marL="0" indent="0">
              <a:buNone/>
            </a:pPr>
            <a:endParaRPr sz="1100" dirty="0">
              <a:solidFill>
                <a:schemeClr val="tx1"/>
              </a:solidFill>
            </a:endParaRPr>
          </a:p>
          <a:p>
            <a:pPr marL="457200" lvl="0" indent="-334327" rtl="0">
              <a:spcBef>
                <a:spcPts val="1000"/>
              </a:spcBef>
              <a:spcAft>
                <a:spcPts val="0"/>
              </a:spcAft>
              <a:buSzPct val="64285"/>
              <a:buChar char="•"/>
            </a:pPr>
            <a:r>
              <a:rPr lang="en-US" dirty="0">
                <a:solidFill>
                  <a:schemeClr val="tx1"/>
                </a:solidFill>
              </a:rPr>
              <a:t>Using your Instruction Framework handout, highlight where do you see connections to cognitive engagement?</a:t>
            </a:r>
            <a:endParaRPr dirty="0">
              <a:solidFill>
                <a:schemeClr val="tx1"/>
              </a:solidFill>
            </a:endParaRPr>
          </a:p>
          <a:p>
            <a:pPr marL="457200" lvl="0" indent="0" algn="l" rtl="0">
              <a:spcBef>
                <a:spcPts val="1000"/>
              </a:spcBef>
              <a:spcAft>
                <a:spcPts val="0"/>
              </a:spcAft>
              <a:buNone/>
            </a:pPr>
            <a:endParaRPr dirty="0"/>
          </a:p>
          <a:p>
            <a:pPr marL="0" lvl="0" indent="0" algn="l" rtl="0">
              <a:spcBef>
                <a:spcPts val="1000"/>
              </a:spcBef>
              <a:spcAft>
                <a:spcPts val="0"/>
              </a:spcAft>
              <a:buNone/>
            </a:pPr>
            <a:endParaRPr dirty="0"/>
          </a:p>
        </p:txBody>
      </p:sp>
      <p:sp>
        <p:nvSpPr>
          <p:cNvPr id="494" name="Google Shape;494;p6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16</a:t>
            </a:fld>
            <a:endParaRPr/>
          </a:p>
        </p:txBody>
      </p:sp>
      <p:pic>
        <p:nvPicPr>
          <p:cNvPr id="1026" name="Picture 2" descr="Different colored pens">
            <a:extLst>
              <a:ext uri="{FF2B5EF4-FFF2-40B4-BE49-F238E27FC236}">
                <a16:creationId xmlns:a16="http://schemas.microsoft.com/office/drawing/2014/main" id="{0602F280-9952-A262-2DAD-FF9E49016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09" y="2101074"/>
            <a:ext cx="4553576" cy="3023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0"/>
          <p:cNvSpPr txBox="1">
            <a:spLocks noGrp="1"/>
          </p:cNvSpPr>
          <p:nvPr>
            <p:ph type="title"/>
          </p:nvPr>
        </p:nvSpPr>
        <p:spPr>
          <a:xfrm>
            <a:off x="838200" y="365125"/>
            <a:ext cx="10515600" cy="1379700"/>
          </a:xfrm>
          <a:prstGeom prst="rect">
            <a:avLst/>
          </a:prstGeom>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None/>
            </a:pPr>
            <a:r>
              <a:rPr lang="en-US" sz="4977">
                <a:solidFill>
                  <a:srgbClr val="000000"/>
                </a:solidFill>
                <a:latin typeface="Calibri"/>
                <a:ea typeface="Calibri"/>
                <a:cs typeface="Calibri"/>
                <a:sym typeface="Calibri"/>
              </a:rPr>
              <a:t> </a:t>
            </a:r>
            <a:endParaRPr sz="5077">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4777">
                <a:solidFill>
                  <a:srgbClr val="000000"/>
                </a:solidFill>
              </a:rPr>
              <a:t>Key Considerations: Emotional Engagement </a:t>
            </a:r>
            <a:endParaRPr sz="4777">
              <a:solidFill>
                <a:srgbClr val="000000"/>
              </a:solidFill>
            </a:endParaRPr>
          </a:p>
          <a:p>
            <a:pPr marL="0" lvl="0" indent="0" algn="l" rtl="0">
              <a:spcBef>
                <a:spcPts val="0"/>
              </a:spcBef>
              <a:spcAft>
                <a:spcPts val="0"/>
              </a:spcAft>
              <a:buNone/>
            </a:pPr>
            <a:endParaRPr/>
          </a:p>
        </p:txBody>
      </p:sp>
      <p:sp>
        <p:nvSpPr>
          <p:cNvPr id="476" name="Google Shape;476;p60"/>
          <p:cNvSpPr txBox="1">
            <a:spLocks noGrp="1"/>
          </p:cNvSpPr>
          <p:nvPr>
            <p:ph type="body" idx="1"/>
          </p:nvPr>
        </p:nvSpPr>
        <p:spPr>
          <a:xfrm>
            <a:off x="5062470" y="1584488"/>
            <a:ext cx="6811851" cy="4669044"/>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dirty="0">
                <a:solidFill>
                  <a:srgbClr val="FFC000"/>
                </a:solidFill>
              </a:rPr>
              <a:t>I</a:t>
            </a:r>
            <a:r>
              <a:rPr lang="en-US" b="1" dirty="0">
                <a:solidFill>
                  <a:srgbClr val="FFC000"/>
                </a:solidFill>
              </a:rPr>
              <a:t>f you are a teacher:</a:t>
            </a:r>
            <a:endParaRPr b="1" dirty="0">
              <a:solidFill>
                <a:srgbClr val="FFC000"/>
              </a:solidFill>
            </a:endParaRPr>
          </a:p>
          <a:p>
            <a:pPr marL="0" lvl="0" indent="0" algn="l" rtl="0">
              <a:spcBef>
                <a:spcPts val="1000"/>
              </a:spcBef>
              <a:spcAft>
                <a:spcPts val="0"/>
              </a:spcAft>
              <a:buClr>
                <a:srgbClr val="000000"/>
              </a:buClr>
              <a:buSzPct val="69498"/>
              <a:buFont typeface="Arial"/>
              <a:buNone/>
            </a:pPr>
            <a:r>
              <a:rPr lang="en-US" dirty="0"/>
              <a:t>When you are in a student growth conversation with your administrator, what will you communicate how you have embedded cognitive engagement into your instructional planning and practice and how students employ higher order thinking skills and construct their own meaning?</a:t>
            </a:r>
          </a:p>
          <a:p>
            <a:pPr marL="0" lvl="0" indent="0" algn="l" rtl="0">
              <a:spcBef>
                <a:spcPts val="1000"/>
              </a:spcBef>
              <a:spcAft>
                <a:spcPts val="0"/>
              </a:spcAft>
              <a:buNone/>
            </a:pPr>
            <a:endParaRPr dirty="0"/>
          </a:p>
          <a:p>
            <a:pPr marL="0" lvl="0" indent="0" algn="l" rtl="0">
              <a:spcBef>
                <a:spcPts val="1000"/>
              </a:spcBef>
              <a:spcAft>
                <a:spcPts val="0"/>
              </a:spcAft>
              <a:buNone/>
            </a:pPr>
            <a:r>
              <a:rPr lang="en-US" b="1" dirty="0">
                <a:solidFill>
                  <a:schemeClr val="accent4">
                    <a:lumMod val="75000"/>
                  </a:schemeClr>
                </a:solidFill>
              </a:rPr>
              <a:t>If you are an administrator</a:t>
            </a:r>
            <a:r>
              <a:rPr lang="en-US" b="1" dirty="0"/>
              <a:t>:</a:t>
            </a:r>
            <a:endParaRPr b="1" dirty="0"/>
          </a:p>
          <a:p>
            <a:pPr marL="0" lvl="0" indent="0" algn="l" rtl="0">
              <a:spcBef>
                <a:spcPts val="1000"/>
              </a:spcBef>
              <a:spcAft>
                <a:spcPts val="0"/>
              </a:spcAft>
              <a:buClr>
                <a:srgbClr val="000000"/>
              </a:buClr>
              <a:buSzPct val="69498"/>
              <a:buFont typeface="Arial"/>
              <a:buNone/>
            </a:pPr>
            <a:r>
              <a:rPr lang="en-US" dirty="0"/>
              <a:t>When you are in a student growth conversation how will you encourage dialogue with a teacher about how they are embedding cognitive engagement into their instructional practice and what evidence they have of students’ higher order thinking skills and construction of meaning? </a:t>
            </a:r>
          </a:p>
        </p:txBody>
      </p:sp>
      <p:sp>
        <p:nvSpPr>
          <p:cNvPr id="477" name="Google Shape;477;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17</a:t>
            </a:fld>
            <a:endParaRPr/>
          </a:p>
        </p:txBody>
      </p:sp>
      <p:pic>
        <p:nvPicPr>
          <p:cNvPr id="3" name="Picture 2" descr="People in a meeting">
            <a:extLst>
              <a:ext uri="{FF2B5EF4-FFF2-40B4-BE49-F238E27FC236}">
                <a16:creationId xmlns:a16="http://schemas.microsoft.com/office/drawing/2014/main" id="{0A0F8834-C059-472E-86CF-47235A1E3D42}"/>
              </a:ext>
            </a:extLst>
          </p:cNvPr>
          <p:cNvPicPr>
            <a:picLocks noChangeAspect="1"/>
          </p:cNvPicPr>
          <p:nvPr/>
        </p:nvPicPr>
        <p:blipFill>
          <a:blip r:embed="rId3"/>
          <a:stretch>
            <a:fillRect/>
          </a:stretch>
        </p:blipFill>
        <p:spPr>
          <a:xfrm>
            <a:off x="838200" y="2350658"/>
            <a:ext cx="3969551" cy="26466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Examples of Deeper Learning</a:t>
            </a:r>
            <a:endParaRPr dirty="0"/>
          </a:p>
        </p:txBody>
      </p:sp>
      <p:sp>
        <p:nvSpPr>
          <p:cNvPr id="509" name="Google Shape;509;p6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sp>
        <p:nvSpPr>
          <p:cNvPr id="512" name="Google Shape;512;p65"/>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a:p>
            <a:pPr marL="0" lvl="0" indent="0" algn="ctr" rtl="0">
              <a:spcBef>
                <a:spcPts val="1000"/>
              </a:spcBef>
              <a:spcAft>
                <a:spcPts val="0"/>
              </a:spcAft>
              <a:buNone/>
            </a:pPr>
            <a:endParaRPr/>
          </a:p>
          <a:p>
            <a:pPr marL="0" lvl="0" indent="0" algn="ctr" rtl="0">
              <a:spcBef>
                <a:spcPts val="1000"/>
              </a:spcBef>
              <a:spcAft>
                <a:spcPts val="0"/>
              </a:spcAft>
              <a:buNone/>
            </a:pPr>
            <a:r>
              <a:rPr lang="en-US"/>
              <a:t>Choose a video to watch and discuss the connections to cognitive engagement and deeper learning.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None/>
            </a:pPr>
            <a:r>
              <a:rPr lang="en-US"/>
              <a:t>Additional Readings and Resources</a:t>
            </a:r>
            <a:endParaRPr/>
          </a:p>
        </p:txBody>
      </p:sp>
      <p:sp>
        <p:nvSpPr>
          <p:cNvPr id="518" name="Google Shape;518;p66"/>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sz="2000"/>
          </a:p>
          <a:p>
            <a:pPr marL="457200" lvl="0" indent="-355600" algn="l" rtl="0">
              <a:lnSpc>
                <a:spcPct val="100000"/>
              </a:lnSpc>
              <a:spcBef>
                <a:spcPts val="0"/>
              </a:spcBef>
              <a:spcAft>
                <a:spcPts val="0"/>
              </a:spcAft>
              <a:buSzPts val="2000"/>
              <a:buChar char="•"/>
            </a:pPr>
            <a:r>
              <a:rPr lang="en-US" sz="2000" b="1"/>
              <a:t>Zaretta Hammond’s Ready for Rigor Framework</a:t>
            </a:r>
            <a:r>
              <a:rPr lang="en-US" sz="2000"/>
              <a:t> - </a:t>
            </a:r>
            <a:r>
              <a:rPr lang="en-US" sz="2000" u="sng">
                <a:solidFill>
                  <a:schemeClr val="hlink"/>
                </a:solidFill>
                <a:hlinkClick r:id="rId3"/>
              </a:rPr>
              <a:t>https://www.scsvntp.com/uploads/1/2/0/3/120339010/ready_for_rigor_framework.pdf </a:t>
            </a:r>
            <a:endParaRPr sz="2000">
              <a:solidFill>
                <a:srgbClr val="000000"/>
              </a:solidFill>
            </a:endParaRPr>
          </a:p>
          <a:p>
            <a:pPr marL="457200" lvl="0" indent="-355600" algn="l" rtl="0">
              <a:lnSpc>
                <a:spcPct val="100000"/>
              </a:lnSpc>
              <a:spcBef>
                <a:spcPts val="0"/>
              </a:spcBef>
              <a:spcAft>
                <a:spcPts val="0"/>
              </a:spcAft>
              <a:buClr>
                <a:srgbClr val="000000"/>
              </a:buClr>
              <a:buSzPts val="2000"/>
              <a:buChar char="•"/>
            </a:pPr>
            <a:r>
              <a:rPr lang="en-US" sz="2000" b="1"/>
              <a:t>The Hess Cognitive Rigor Matrices: </a:t>
            </a:r>
            <a:r>
              <a:rPr lang="en-US" sz="2000"/>
              <a:t> </a:t>
            </a:r>
            <a:r>
              <a:rPr lang="en-US" sz="2000" u="sng">
                <a:solidFill>
                  <a:schemeClr val="accent3"/>
                </a:solidFill>
                <a:hlinkClick r:id="rId4">
                  <a:extLst>
                    <a:ext uri="{A12FA001-AC4F-418D-AE19-62706E023703}">
                      <ahyp:hlinkClr xmlns:ahyp="http://schemas.microsoft.com/office/drawing/2018/hyperlinkcolor" val="tx"/>
                    </a:ext>
                  </a:extLst>
                </a:hlinkClick>
              </a:rPr>
              <a:t>https://www.karin-hess.com/cognitive-rigor-and-dok</a:t>
            </a:r>
            <a:endParaRPr sz="2000">
              <a:solidFill>
                <a:srgbClr val="000000"/>
              </a:solidFill>
            </a:endParaRPr>
          </a:p>
          <a:p>
            <a:pPr marL="457200" lvl="0" indent="-355600" algn="l" rtl="0">
              <a:lnSpc>
                <a:spcPct val="100000"/>
              </a:lnSpc>
              <a:spcBef>
                <a:spcPts val="0"/>
              </a:spcBef>
              <a:spcAft>
                <a:spcPts val="0"/>
              </a:spcAft>
              <a:buClr>
                <a:srgbClr val="000000"/>
              </a:buClr>
              <a:buSzPts val="2000"/>
              <a:buChar char="•"/>
            </a:pPr>
            <a:r>
              <a:rPr lang="en-US" sz="2000" b="1">
                <a:solidFill>
                  <a:srgbClr val="000000"/>
                </a:solidFill>
              </a:rPr>
              <a:t>Culturally Responsive Education</a:t>
            </a:r>
            <a:r>
              <a:rPr lang="en-US" sz="2000">
                <a:solidFill>
                  <a:srgbClr val="000000"/>
                </a:solidFill>
              </a:rPr>
              <a:t>: Targets for Rigor - pgs 130-133</a:t>
            </a:r>
            <a:endParaRPr sz="2000">
              <a:solidFill>
                <a:srgbClr val="000000"/>
              </a:solidFill>
            </a:endParaRPr>
          </a:p>
          <a:p>
            <a:pPr marL="457200" lvl="0" indent="-355600" algn="l" rtl="0">
              <a:lnSpc>
                <a:spcPct val="100000"/>
              </a:lnSpc>
              <a:spcBef>
                <a:spcPts val="0"/>
              </a:spcBef>
              <a:spcAft>
                <a:spcPts val="0"/>
              </a:spcAft>
              <a:buClr>
                <a:srgbClr val="000000"/>
              </a:buClr>
              <a:buSzPts val="2000"/>
              <a:buChar char="•"/>
            </a:pPr>
            <a:r>
              <a:rPr lang="en-US" sz="2000" b="1"/>
              <a:t>Webb’s Depth of Knowledge Wheel: </a:t>
            </a:r>
            <a:r>
              <a:rPr lang="en-US" sz="2000" u="sng">
                <a:solidFill>
                  <a:schemeClr val="accent3"/>
                </a:solidFill>
                <a:hlinkClick r:id="rId5">
                  <a:extLst>
                    <a:ext uri="{A12FA001-AC4F-418D-AE19-62706E023703}">
                      <ahyp:hlinkClr xmlns:ahyp="http://schemas.microsoft.com/office/drawing/2018/hyperlinkcolor" val="tx"/>
                    </a:ext>
                  </a:extLst>
                </a:hlinkClick>
              </a:rPr>
              <a:t>https://static.pdesas.org/content/documents/m1-slide_19_dok_wheel_slide.pdf</a:t>
            </a:r>
            <a:endParaRPr sz="2000">
              <a:solidFill>
                <a:srgbClr val="000000"/>
              </a:solidFill>
            </a:endParaRPr>
          </a:p>
          <a:p>
            <a:pPr marL="457200" lvl="0" indent="-355600" algn="l" rtl="0">
              <a:lnSpc>
                <a:spcPct val="100000"/>
              </a:lnSpc>
              <a:spcBef>
                <a:spcPts val="0"/>
              </a:spcBef>
              <a:spcAft>
                <a:spcPts val="0"/>
              </a:spcAft>
              <a:buSzPts val="2000"/>
              <a:buChar char="•"/>
            </a:pPr>
            <a:r>
              <a:rPr lang="en-US" sz="2000" b="1"/>
              <a:t>7 Common Misconceptions About Rigor and Depth of Knowledge:  </a:t>
            </a:r>
            <a:r>
              <a:rPr lang="en-US" sz="2000" u="sng">
                <a:solidFill>
                  <a:schemeClr val="accent3"/>
                </a:solidFill>
                <a:hlinkClick r:id="rId6">
                  <a:extLst>
                    <a:ext uri="{A12FA001-AC4F-418D-AE19-62706E023703}">
                      <ahyp:hlinkClr xmlns:ahyp="http://schemas.microsoft.com/office/drawing/2018/hyperlinkcolor" val="tx"/>
                    </a:ext>
                  </a:extLst>
                </a:hlinkClick>
              </a:rPr>
              <a:t>https://www.karin-hess.com/_files/ugd/5e86bd_60cc18bb6d4b450caa3305ce11287e9b.pdf</a:t>
            </a:r>
            <a:endParaRPr sz="1200" b="1">
              <a:solidFill>
                <a:srgbClr val="000000"/>
              </a:solidFill>
              <a:highlight>
                <a:srgbClr val="F7F7F7"/>
              </a:highlight>
            </a:endParaRPr>
          </a:p>
          <a:p>
            <a:pPr marL="457200" lvl="0" indent="-355600" algn="l" rtl="0">
              <a:lnSpc>
                <a:spcPct val="100000"/>
              </a:lnSpc>
              <a:spcBef>
                <a:spcPts val="0"/>
              </a:spcBef>
              <a:spcAft>
                <a:spcPts val="0"/>
              </a:spcAft>
              <a:buSzPts val="2000"/>
              <a:buChar char="•"/>
            </a:pPr>
            <a:r>
              <a:rPr lang="en-US" sz="2000" b="1">
                <a:solidFill>
                  <a:srgbClr val="000000"/>
                </a:solidFill>
                <a:highlight>
                  <a:srgbClr val="F7F7F7"/>
                </a:highlight>
              </a:rPr>
              <a:t>Learner Engagement: Behavioral, Cognitive, &amp; Affective: </a:t>
            </a:r>
            <a:r>
              <a:rPr lang="en-US" sz="2000" u="sng">
                <a:solidFill>
                  <a:schemeClr val="hlink"/>
                </a:solidFill>
                <a:hlinkClick r:id="rId7"/>
              </a:rPr>
              <a:t>https://www.christytuckerlearning.com/learner-engagement-behavioral-cognitive-affective/</a:t>
            </a:r>
            <a:endParaRPr sz="2000"/>
          </a:p>
          <a:p>
            <a:pPr marL="457200" lvl="0" indent="0" algn="l" rtl="0">
              <a:lnSpc>
                <a:spcPct val="100000"/>
              </a:lnSpc>
              <a:spcBef>
                <a:spcPts val="0"/>
              </a:spcBef>
              <a:spcAft>
                <a:spcPts val="0"/>
              </a:spcAft>
              <a:buNone/>
            </a:pPr>
            <a:endParaRPr sz="2000"/>
          </a:p>
        </p:txBody>
      </p:sp>
      <p:sp>
        <p:nvSpPr>
          <p:cNvPr id="519" name="Google Shape;519;p6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49" descr="SGG Concept Map"/>
          <p:cNvGrpSpPr/>
          <p:nvPr/>
        </p:nvGrpSpPr>
        <p:grpSpPr>
          <a:xfrm>
            <a:off x="556421" y="1964115"/>
            <a:ext cx="11135809" cy="3032869"/>
            <a:chOff x="3528" y="1244449"/>
            <a:chExt cx="11135809" cy="3032869"/>
          </a:xfrm>
        </p:grpSpPr>
        <p:sp>
          <p:nvSpPr>
            <p:cNvPr id="344" name="Google Shape;344;p49"/>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5" name="Google Shape;345;p49"/>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6" name="Google Shape;346;p49"/>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7" name="Google Shape;347;p49"/>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8" name="Google Shape;348;p49"/>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9" name="Google Shape;349;p49"/>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0" name="Google Shape;350;p49"/>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1" name="Google Shape;351;p49"/>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2" name="Google Shape;352;p49"/>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9"/>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354" name="Google Shape;354;p49"/>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9"/>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9"/>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algn="ctr">
                <a:lnSpc>
                  <a:spcPct val="90000"/>
                </a:lnSpc>
                <a:buClr>
                  <a:schemeClr val="lt1"/>
                </a:buClr>
                <a:buSzPts val="1200"/>
              </a:pPr>
              <a:r>
                <a:rPr lang="en-US" sz="1200" dirty="0">
                  <a:solidFill>
                    <a:schemeClr val="lt1"/>
                  </a:solidFill>
                  <a:latin typeface="Calibri"/>
                  <a:ea typeface="Calibri"/>
                  <a:cs typeface="Calibri"/>
                  <a:sym typeface="Calibri"/>
                </a:rPr>
                <a:t>Essential </a:t>
              </a:r>
              <a:endParaRPr lang="en-US" dirty="0">
                <a:solidFill>
                  <a:schemeClr val="lt1"/>
                </a:solidFill>
                <a:ea typeface="Calibri"/>
                <a:sym typeface="Calibri"/>
              </a:endParaRPr>
            </a:p>
            <a:p>
              <a:pPr algn="ctr">
                <a:lnSpc>
                  <a:spcPct val="90000"/>
                </a:lnSpc>
                <a:buSzPts val="1200"/>
              </a:pPr>
              <a:r>
                <a:rPr lang="en-US" sz="1200" dirty="0">
                  <a:solidFill>
                    <a:schemeClr val="lt1"/>
                  </a:solidFill>
                  <a:latin typeface="Calibri"/>
                  <a:ea typeface="Calibri"/>
                  <a:cs typeface="Calibri"/>
                  <a:sym typeface="Calibri"/>
                </a:rPr>
                <a:t> </a:t>
              </a:r>
              <a:r>
                <a:rPr lang="en-US" sz="1200" b="0" i="0" u="none" strike="noStrike" cap="none" dirty="0">
                  <a:solidFill>
                    <a:schemeClr val="lt1"/>
                  </a:solidFill>
                  <a:latin typeface="Calibri"/>
                  <a:ea typeface="Calibri"/>
                  <a:cs typeface="Calibri"/>
                  <a:sym typeface="Calibri"/>
                </a:rPr>
                <a:t>Standard: Module 3</a:t>
              </a:r>
              <a:endParaRPr sz="1400" b="0" i="0" u="none" strike="noStrike" cap="none" dirty="0">
                <a:solidFill>
                  <a:schemeClr val="lt1"/>
                </a:solidFill>
                <a:latin typeface="Arial"/>
                <a:ea typeface="Arial"/>
                <a:cs typeface="Arial"/>
              </a:endParaRPr>
            </a:p>
          </p:txBody>
        </p:sp>
        <p:sp>
          <p:nvSpPr>
            <p:cNvPr id="357" name="Google Shape;357;p49"/>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9"/>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9"/>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360" name="Google Shape;360;p49"/>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9"/>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9"/>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363" name="Google Shape;363;p49"/>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9"/>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9"/>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366" name="Google Shape;366;p49"/>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9"/>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9"/>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369" name="Google Shape;369;p49"/>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9"/>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9"/>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372" name="Google Shape;372;p49"/>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9"/>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375" name="Google Shape;375;p49"/>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9"/>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378" name="Google Shape;378;p49"/>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9" name="Google Shape;379;p49"/>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Star: 5 Points 1">
            <a:extLst>
              <a:ext uri="{FF2B5EF4-FFF2-40B4-BE49-F238E27FC236}">
                <a16:creationId xmlns:a16="http://schemas.microsoft.com/office/drawing/2014/main" id="{E9763915-8F77-888D-ACFC-C8E617016371}"/>
              </a:ext>
              <a:ext uri="{C183D7F6-B498-43B3-948B-1728B52AA6E4}">
                <adec:decorative xmlns:adec="http://schemas.microsoft.com/office/drawing/2017/decorative" val="1"/>
              </a:ext>
            </a:extLst>
          </p:cNvPr>
          <p:cNvSpPr/>
          <p:nvPr/>
        </p:nvSpPr>
        <p:spPr>
          <a:xfrm>
            <a:off x="2244436" y="4033982"/>
            <a:ext cx="461818" cy="450272"/>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Deep Understanding</a:t>
            </a:r>
            <a:endParaRPr dirty="0"/>
          </a:p>
        </p:txBody>
      </p:sp>
      <p:sp>
        <p:nvSpPr>
          <p:cNvPr id="526" name="Google Shape;526;p67"/>
          <p:cNvSpPr txBox="1">
            <a:spLocks noGrp="1"/>
          </p:cNvSpPr>
          <p:nvPr>
            <p:ph type="body" idx="1"/>
          </p:nvPr>
        </p:nvSpPr>
        <p:spPr>
          <a:xfrm>
            <a:off x="1009050" y="2210425"/>
            <a:ext cx="10515600" cy="40431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1000"/>
              </a:spcBef>
              <a:spcAft>
                <a:spcPts val="0"/>
              </a:spcAft>
              <a:buSzPct val="64285"/>
              <a:buNone/>
            </a:pPr>
            <a:endParaRPr/>
          </a:p>
          <a:p>
            <a:pPr marL="0" lvl="0" indent="0" algn="ctr" rtl="0">
              <a:lnSpc>
                <a:spcPct val="100000"/>
              </a:lnSpc>
              <a:spcBef>
                <a:spcPts val="0"/>
              </a:spcBef>
              <a:spcAft>
                <a:spcPts val="0"/>
              </a:spcAft>
              <a:buSzPct val="64285"/>
              <a:buNone/>
            </a:pPr>
            <a:r>
              <a:rPr lang="en-US"/>
              <a:t>“The power of teaching is in the facilitating of conceptual understandings. </a:t>
            </a:r>
            <a:endParaRPr/>
          </a:p>
          <a:p>
            <a:pPr marL="0" lvl="0" indent="0" algn="ctr" rtl="0">
              <a:lnSpc>
                <a:spcPct val="100000"/>
              </a:lnSpc>
              <a:spcBef>
                <a:spcPts val="0"/>
              </a:spcBef>
              <a:spcAft>
                <a:spcPts val="0"/>
              </a:spcAft>
              <a:buSzPct val="64285"/>
              <a:buNone/>
            </a:pPr>
            <a:r>
              <a:rPr lang="en-US"/>
              <a:t>Many of my favorite moments in teaching are those when I am confident that my students are grasping hold of an understanding that I hoped they would comprehend deeply and with a sense of purpose.” </a:t>
            </a:r>
            <a:endParaRPr/>
          </a:p>
          <a:p>
            <a:pPr marL="0" lvl="0" indent="0" algn="ctr" rtl="0">
              <a:lnSpc>
                <a:spcPct val="90000"/>
              </a:lnSpc>
              <a:spcBef>
                <a:spcPts val="1000"/>
              </a:spcBef>
              <a:spcAft>
                <a:spcPts val="0"/>
              </a:spcAft>
              <a:buSzPct val="64285"/>
              <a:buNone/>
            </a:pPr>
            <a:r>
              <a:rPr lang="en-US"/>
              <a:t>Dr. Adeyemi Stembridge</a:t>
            </a:r>
            <a:endParaRPr/>
          </a:p>
          <a:p>
            <a:pPr marL="0" lvl="0" indent="0" algn="l" rtl="0">
              <a:lnSpc>
                <a:spcPct val="90000"/>
              </a:lnSpc>
              <a:spcBef>
                <a:spcPts val="1000"/>
              </a:spcBef>
              <a:spcAft>
                <a:spcPts val="0"/>
              </a:spcAft>
              <a:buSzPct val="64285"/>
              <a:buNone/>
            </a:pPr>
            <a:endParaRPr/>
          </a:p>
          <a:p>
            <a:pPr marL="0" lvl="0" indent="0" algn="l" rtl="0">
              <a:lnSpc>
                <a:spcPct val="90000"/>
              </a:lnSpc>
              <a:spcBef>
                <a:spcPts val="1000"/>
              </a:spcBef>
              <a:spcAft>
                <a:spcPts val="0"/>
              </a:spcAft>
              <a:buSzPct val="64285"/>
              <a:buNone/>
            </a:pPr>
            <a:r>
              <a:rPr lang="en-US"/>
              <a:t> </a:t>
            </a:r>
            <a:endParaRPr/>
          </a:p>
          <a:p>
            <a:pPr marL="0" lvl="0" indent="0" algn="l" rtl="0">
              <a:lnSpc>
                <a:spcPct val="90000"/>
              </a:lnSpc>
              <a:spcBef>
                <a:spcPts val="1000"/>
              </a:spcBef>
              <a:spcAft>
                <a:spcPts val="0"/>
              </a:spcAft>
              <a:buSzPct val="64285"/>
              <a:buNone/>
            </a:pPr>
            <a:endParaRPr/>
          </a:p>
        </p:txBody>
      </p:sp>
      <p:sp>
        <p:nvSpPr>
          <p:cNvPr id="527" name="Google Shape;527;p6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20</a:t>
            </a:fld>
            <a:endParaRPr/>
          </a:p>
        </p:txBody>
      </p:sp>
      <p:pic>
        <p:nvPicPr>
          <p:cNvPr id="528" name="Google Shape;528;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410375" y="103650"/>
            <a:ext cx="2375275" cy="1762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pic>
        <p:nvPicPr>
          <p:cNvPr id="535" name="Google Shape;535;p68" descr="Glass apple on top of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536" name="Google Shape;536;p6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21</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34BF06DC-5743-3EF1-2A3D-9224080EBD74}"/>
              </a:ext>
            </a:extLst>
          </p:cNvPr>
          <p:cNvSpPr>
            <a:spLocks noGrp="1"/>
          </p:cNvSpPr>
          <p:nvPr>
            <p:ph type="body" idx="1"/>
          </p:nvPr>
        </p:nvSpPr>
        <p:spPr>
          <a:xfrm>
            <a:off x="838200" y="1825625"/>
            <a:ext cx="5181600" cy="418306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386" name="Google Shape;386;p50"/>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graphicFrame>
        <p:nvGraphicFramePr>
          <p:cNvPr id="387" name="Google Shape;387;p50"/>
          <p:cNvGraphicFramePr/>
          <p:nvPr>
            <p:extLst>
              <p:ext uri="{D42A27DB-BD31-4B8C-83A1-F6EECF244321}">
                <p14:modId xmlns:p14="http://schemas.microsoft.com/office/powerpoint/2010/main" val="1026958568"/>
              </p:ext>
            </p:extLst>
          </p:nvPr>
        </p:nvGraphicFramePr>
        <p:xfrm>
          <a:off x="422953" y="817170"/>
          <a:ext cx="10930775" cy="5547168"/>
        </p:xfrm>
        <a:graphic>
          <a:graphicData uri="http://schemas.openxmlformats.org/drawingml/2006/table">
            <a:tbl>
              <a:tblPr firstRow="1">
                <a:noFill/>
                <a:tableStyleId>{E43E9111-93DC-4AEE-A71F-C39802667CE0}</a:tableStyleId>
              </a:tblPr>
              <a:tblGrid>
                <a:gridCol w="5022775">
                  <a:extLst>
                    <a:ext uri="{9D8B030D-6E8A-4147-A177-3AD203B41FA5}">
                      <a16:colId xmlns:a16="http://schemas.microsoft.com/office/drawing/2014/main" val="20000"/>
                    </a:ext>
                  </a:extLst>
                </a:gridCol>
                <a:gridCol w="5908000">
                  <a:extLst>
                    <a:ext uri="{9D8B030D-6E8A-4147-A177-3AD203B41FA5}">
                      <a16:colId xmlns:a16="http://schemas.microsoft.com/office/drawing/2014/main" val="20001"/>
                    </a:ext>
                  </a:extLst>
                </a:gridCol>
              </a:tblGrid>
              <a:tr h="540750">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Activity</a:t>
                      </a:r>
                      <a:endParaRPr sz="2400" b="1"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Slides &amp; Times</a:t>
                      </a:r>
                      <a:endParaRPr sz="2400" b="1"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Introduction</a:t>
                      </a:r>
                      <a:endParaRPr sz="10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1-5  20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Unpacking </a:t>
                      </a:r>
                      <a:r>
                        <a:rPr lang="en-US" sz="2400">
                          <a:solidFill>
                            <a:schemeClr val="dk1"/>
                          </a:solidFill>
                          <a:latin typeface="Quattrocento Sans"/>
                          <a:ea typeface="Quattrocento Sans"/>
                          <a:cs typeface="Quattrocento Sans"/>
                          <a:sym typeface="Quattrocento Sans"/>
                        </a:rPr>
                        <a:t>Cognitive Engagement</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6-9  50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640100">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Embedding Cognitive Engagement</a:t>
                      </a:r>
                      <a:endParaRPr sz="24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10-15  55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115365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Connecting to the Instructional Framework </a:t>
                      </a:r>
                      <a:endParaRPr sz="2400" u="none" strike="noStrike" cap="none">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dirty="0">
                          <a:latin typeface="Quattrocento Sans"/>
                          <a:ea typeface="Quattrocento Sans"/>
                          <a:cs typeface="Quattrocento Sans"/>
                          <a:sym typeface="Quattrocento Sans"/>
                        </a:rPr>
                        <a:t>16  15 minutes</a:t>
                      </a:r>
                      <a:endParaRPr sz="2000"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Key Considerations</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17  15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606550">
                <a:tc>
                  <a:txBody>
                    <a:bodyPr/>
                    <a:lstStyle/>
                    <a:p>
                      <a:pPr marL="0" marR="0" lvl="0" indent="0" algn="l" rtl="0">
                        <a:lnSpc>
                          <a:spcPct val="90000"/>
                        </a:lnSpc>
                        <a:spcBef>
                          <a:spcPts val="0"/>
                        </a:spcBef>
                        <a:spcAft>
                          <a:spcPts val="0"/>
                        </a:spcAft>
                        <a:buNone/>
                      </a:pPr>
                      <a:r>
                        <a:rPr lang="en-US" sz="2400">
                          <a:solidFill>
                            <a:schemeClr val="dk1"/>
                          </a:solidFill>
                          <a:latin typeface="Quattrocento Sans"/>
                          <a:ea typeface="Quattrocento Sans"/>
                          <a:cs typeface="Quattrocento Sans"/>
                          <a:sym typeface="Quattrocento Sans"/>
                        </a:rPr>
                        <a:t>Optional Activity: Deeper Learning</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18  15-25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504700">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a:solidFill>
                            <a:schemeClr val="dk1"/>
                          </a:solidFill>
                          <a:latin typeface="Quattrocento Sans"/>
                          <a:ea typeface="Quattrocento Sans"/>
                          <a:cs typeface="Quattrocento Sans"/>
                          <a:sym typeface="Quattrocento Sans"/>
                        </a:rPr>
                        <a:t>Additional resources</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19  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Closure</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dirty="0">
                          <a:latin typeface="Quattrocento Sans"/>
                          <a:ea typeface="Quattrocento Sans"/>
                          <a:cs typeface="Quattrocento Sans"/>
                          <a:sym typeface="Quattrocento Sans"/>
                        </a:rPr>
                        <a:t>20-21  5 minutes</a:t>
                      </a:r>
                      <a:endParaRPr sz="2000"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394" name="Google Shape;394;p51"/>
          <p:cNvSpPr txBox="1"/>
          <p:nvPr/>
        </p:nvSpPr>
        <p:spPr>
          <a:xfrm>
            <a:off x="838200" y="1658350"/>
            <a:ext cx="5181600" cy="43506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70000"/>
              </a:lnSpc>
              <a:spcBef>
                <a:spcPts val="600"/>
              </a:spcBef>
              <a:spcAft>
                <a:spcPts val="0"/>
              </a:spcAft>
              <a:buClr>
                <a:srgbClr val="000000"/>
              </a:buClr>
              <a:buSzPts val="2000"/>
              <a:buFont typeface="Quattrocento Sans"/>
              <a:buChar char="●"/>
            </a:pPr>
            <a:r>
              <a:rPr lang="en-US" sz="2000" b="0" i="0" u="none" strike="noStrike" cap="none">
                <a:solidFill>
                  <a:srgbClr val="000000"/>
                </a:solidFill>
                <a:latin typeface="Quattrocento Sans"/>
                <a:ea typeface="Quattrocento Sans"/>
                <a:cs typeface="Quattrocento Sans"/>
                <a:sym typeface="Quattrocento Sans"/>
              </a:rPr>
              <a:t>Understand what </a:t>
            </a:r>
            <a:r>
              <a:rPr lang="en-US" sz="2000">
                <a:latin typeface="Quattrocento Sans"/>
                <a:ea typeface="Quattrocento Sans"/>
                <a:cs typeface="Quattrocento Sans"/>
                <a:sym typeface="Quattrocento Sans"/>
              </a:rPr>
              <a:t>cognitive </a:t>
            </a:r>
            <a:r>
              <a:rPr lang="en-US" sz="2000" b="0" i="0" u="none" strike="noStrike" cap="none">
                <a:solidFill>
                  <a:srgbClr val="000000"/>
                </a:solidFill>
                <a:latin typeface="Quattrocento Sans"/>
                <a:ea typeface="Quattrocento Sans"/>
                <a:cs typeface="Quattrocento Sans"/>
                <a:sym typeface="Quattrocento Sans"/>
              </a:rPr>
              <a:t>engagement is and how it </a:t>
            </a:r>
            <a:r>
              <a:rPr lang="en-US" sz="2000">
                <a:latin typeface="Quattrocento Sans"/>
                <a:ea typeface="Quattrocento Sans"/>
                <a:cs typeface="Quattrocento Sans"/>
                <a:sym typeface="Quattrocento Sans"/>
              </a:rPr>
              <a:t>supports student understanding through deeper learning experiences</a:t>
            </a:r>
            <a:endParaRPr sz="2000" b="0" i="0" u="none" strike="noStrike" cap="none">
              <a:solidFill>
                <a:srgbClr val="000000"/>
              </a:solidFill>
              <a:latin typeface="Quattrocento Sans"/>
              <a:ea typeface="Quattrocento Sans"/>
              <a:cs typeface="Quattrocento Sans"/>
              <a:sym typeface="Quattrocento Sans"/>
            </a:endParaRPr>
          </a:p>
          <a:p>
            <a:pPr marL="91440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457200" marR="0" lvl="0" indent="-355600" algn="l" rtl="0">
              <a:lnSpc>
                <a:spcPct val="70000"/>
              </a:lnSpc>
              <a:spcBef>
                <a:spcPts val="600"/>
              </a:spcBef>
              <a:spcAft>
                <a:spcPts val="0"/>
              </a:spcAft>
              <a:buClr>
                <a:srgbClr val="000000"/>
              </a:buClr>
              <a:buSzPts val="2000"/>
              <a:buFont typeface="Quattrocento Sans"/>
              <a:buChar char="●"/>
            </a:pPr>
            <a:r>
              <a:rPr lang="en-US" sz="2000">
                <a:latin typeface="Quattrocento Sans"/>
                <a:ea typeface="Quattrocento Sans"/>
                <a:cs typeface="Quattrocento Sans"/>
                <a:sym typeface="Quattrocento Sans"/>
              </a:rPr>
              <a:t>Embed cognitive </a:t>
            </a:r>
            <a:r>
              <a:rPr lang="en-US" sz="2000" b="0" i="0" u="none" strike="noStrike" cap="none">
                <a:solidFill>
                  <a:srgbClr val="000000"/>
                </a:solidFill>
                <a:latin typeface="Quattrocento Sans"/>
                <a:ea typeface="Quattrocento Sans"/>
                <a:cs typeface="Quattrocento Sans"/>
                <a:sym typeface="Quattrocento Sans"/>
              </a:rPr>
              <a:t>engagement </a:t>
            </a:r>
            <a:r>
              <a:rPr lang="en-US" sz="2000">
                <a:latin typeface="Quattrocento Sans"/>
                <a:ea typeface="Quattrocento Sans"/>
                <a:cs typeface="Quattrocento Sans"/>
                <a:sym typeface="Quattrocento Sans"/>
              </a:rPr>
              <a:t>strategies into your planning to </a:t>
            </a:r>
            <a:r>
              <a:rPr lang="en-US" sz="2000">
                <a:solidFill>
                  <a:schemeClr val="dk1"/>
                </a:solidFill>
                <a:latin typeface="Quattrocento Sans"/>
                <a:ea typeface="Quattrocento Sans"/>
                <a:cs typeface="Quattrocento Sans"/>
                <a:sym typeface="Quattrocento Sans"/>
              </a:rPr>
              <a:t>invite complex and higher-order thinking from students.  </a:t>
            </a:r>
            <a:endParaRPr sz="2000">
              <a:solidFill>
                <a:schemeClr val="dk1"/>
              </a:solidFill>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endParaRPr sz="2000">
              <a:latin typeface="Quattrocento Sans"/>
              <a:ea typeface="Quattrocento Sans"/>
              <a:cs typeface="Quattrocento Sans"/>
              <a:sym typeface="Quattrocento Sans"/>
            </a:endParaRPr>
          </a:p>
          <a:p>
            <a:pPr marL="457200" lvl="0" indent="-355600" algn="l" rtl="0">
              <a:lnSpc>
                <a:spcPct val="70000"/>
              </a:lnSpc>
              <a:spcBef>
                <a:spcPts val="600"/>
              </a:spcBef>
              <a:spcAft>
                <a:spcPts val="0"/>
              </a:spcAft>
              <a:buSzPts val="2000"/>
              <a:buFont typeface="Quattrocento Sans"/>
              <a:buChar char="●"/>
            </a:pPr>
            <a:r>
              <a:rPr lang="en-US" sz="2000">
                <a:latin typeface="Quattrocento Sans"/>
                <a:ea typeface="Quattrocento Sans"/>
                <a:cs typeface="Quattrocento Sans"/>
                <a:sym typeface="Quattrocento Sans"/>
              </a:rPr>
              <a:t>Identify where cognitive engagement connects to your instructional framework to move learning forward</a:t>
            </a:r>
            <a:endParaRPr sz="20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Clr>
                <a:srgbClr val="000000"/>
              </a:buClr>
              <a:buSzPts val="2100"/>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457200" marR="0" lvl="0" indent="-355600" algn="l" rtl="0">
              <a:lnSpc>
                <a:spcPct val="70000"/>
              </a:lnSpc>
              <a:spcBef>
                <a:spcPts val="600"/>
              </a:spcBef>
              <a:spcAft>
                <a:spcPts val="0"/>
              </a:spcAft>
              <a:buClr>
                <a:srgbClr val="000000"/>
              </a:buClr>
              <a:buSzPts val="2000"/>
              <a:buFont typeface="Quattrocento Sans"/>
              <a:buChar char="●"/>
            </a:pPr>
            <a:r>
              <a:rPr lang="en-US" sz="2000" b="0" i="0" u="none" strike="noStrike" cap="none">
                <a:solidFill>
                  <a:srgbClr val="000000"/>
                </a:solidFill>
                <a:latin typeface="Quattrocento Sans"/>
                <a:ea typeface="Quattrocento Sans"/>
                <a:cs typeface="Quattrocento Sans"/>
                <a:sym typeface="Quattrocento Sans"/>
              </a:rPr>
              <a:t>Understand the key considerations for teachers/administrators to engage in student growth conversations focused on </a:t>
            </a:r>
            <a:r>
              <a:rPr lang="en-US" sz="2000">
                <a:latin typeface="Quattrocento Sans"/>
                <a:ea typeface="Quattrocento Sans"/>
                <a:cs typeface="Quattrocento Sans"/>
                <a:sym typeface="Quattrocento Sans"/>
              </a:rPr>
              <a:t>cognitive </a:t>
            </a:r>
            <a:r>
              <a:rPr lang="en-US" sz="2000" b="0" i="0" u="none" strike="noStrike" cap="none">
                <a:solidFill>
                  <a:srgbClr val="000000"/>
                </a:solidFill>
                <a:latin typeface="Quattrocento Sans"/>
                <a:ea typeface="Quattrocento Sans"/>
                <a:cs typeface="Quattrocento Sans"/>
                <a:sym typeface="Quattrocento Sans"/>
              </a:rPr>
              <a:t>engagement  </a:t>
            </a:r>
            <a:endParaRPr sz="2000" b="0" i="0" u="none" strike="noStrike" cap="none">
              <a:solidFill>
                <a:srgbClr val="000000"/>
              </a:solidFill>
              <a:latin typeface="Quattrocento Sans"/>
              <a:ea typeface="Quattrocento Sans"/>
              <a:cs typeface="Quattrocento Sans"/>
              <a:sym typeface="Quattrocento Sans"/>
            </a:endParaRPr>
          </a:p>
          <a:p>
            <a:pPr marL="45720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100" b="0" i="0" u="none" strike="noStrike" cap="none">
              <a:solidFill>
                <a:schemeClr val="dk1"/>
              </a:solidFill>
              <a:latin typeface="Quattrocento Sans"/>
              <a:ea typeface="Quattrocento Sans"/>
              <a:cs typeface="Quattrocento Sans"/>
              <a:sym typeface="Quattrocento Sans"/>
            </a:endParaRPr>
          </a:p>
        </p:txBody>
      </p:sp>
      <p:pic>
        <p:nvPicPr>
          <p:cNvPr id="395" name="Google Shape;395;p51" descr="Light bulb on green grass"/>
          <p:cNvPicPr preferRelativeResize="0"/>
          <p:nvPr/>
        </p:nvPicPr>
        <p:blipFill rotWithShape="1">
          <a:blip r:embed="rId3">
            <a:alphaModFix/>
          </a:blip>
          <a:srcRect l="14642" r="2678"/>
          <a:stretch/>
        </p:blipFill>
        <p:spPr>
          <a:xfrm>
            <a:off x="6172200" y="1433726"/>
            <a:ext cx="5181599" cy="4575198"/>
          </a:xfrm>
          <a:prstGeom prst="rect">
            <a:avLst/>
          </a:prstGeom>
          <a:noFill/>
          <a:ln>
            <a:noFill/>
          </a:ln>
        </p:spPr>
      </p:pic>
      <p:sp>
        <p:nvSpPr>
          <p:cNvPr id="396" name="Google Shape;396;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5</a:t>
            </a:fld>
            <a:endParaRPr sz="1600">
              <a:solidFill>
                <a:srgbClr val="40403D"/>
              </a:solidFill>
            </a:endParaRPr>
          </a:p>
        </p:txBody>
      </p:sp>
      <p:sp>
        <p:nvSpPr>
          <p:cNvPr id="403" name="Google Shape;403;p52"/>
          <p:cNvSpPr txBox="1">
            <a:spLocks noGrp="1"/>
          </p:cNvSpPr>
          <p:nvPr>
            <p:ph type="body" idx="1"/>
          </p:nvPr>
        </p:nvSpPr>
        <p:spPr>
          <a:xfrm>
            <a:off x="468331" y="1970507"/>
            <a:ext cx="5182456" cy="3598086"/>
          </a:xfrm>
          <a:prstGeom prst="rect">
            <a:avLst/>
          </a:prstGeom>
          <a:noFill/>
          <a:ln>
            <a:noFill/>
          </a:ln>
        </p:spPr>
        <p:txBody>
          <a:bodyPr spcFirstLastPara="1" wrap="square" lIns="91425" tIns="45700" rIns="91425" bIns="45700" anchor="t" anchorCtr="0">
            <a:normAutofit/>
          </a:bodyPr>
          <a:lstStyle/>
          <a:p>
            <a:pPr marL="274320" lvl="0" indent="0" algn="l" rtl="0">
              <a:spcBef>
                <a:spcPts val="0"/>
              </a:spcBef>
              <a:spcAft>
                <a:spcPts val="0"/>
              </a:spcAft>
              <a:buNone/>
            </a:pPr>
            <a:endParaRPr dirty="0"/>
          </a:p>
          <a:p>
            <a:pPr marL="274320" lvl="0" indent="0" algn="l" rtl="0">
              <a:spcBef>
                <a:spcPts val="0"/>
              </a:spcBef>
              <a:spcAft>
                <a:spcPts val="0"/>
              </a:spcAft>
              <a:buNone/>
            </a:pPr>
            <a:endParaRPr dirty="0"/>
          </a:p>
          <a:p>
            <a:pPr marL="274320" lvl="0" indent="0" algn="ctr" rtl="0">
              <a:spcBef>
                <a:spcPts val="0"/>
              </a:spcBef>
              <a:spcAft>
                <a:spcPts val="0"/>
              </a:spcAft>
              <a:buNone/>
            </a:pPr>
            <a:r>
              <a:rPr lang="en-US" i="1" dirty="0"/>
              <a:t>What words/phrases come to mind when creating your own definition for cognitive engagement? </a:t>
            </a:r>
            <a:endParaRPr i="1" dirty="0"/>
          </a:p>
        </p:txBody>
      </p:sp>
      <p:sp>
        <p:nvSpPr>
          <p:cNvPr id="404" name="Google Shape;404;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3200"/>
              <a:buFont typeface="Bookman Old Style"/>
              <a:buNone/>
            </a:pPr>
            <a:r>
              <a:rPr lang="en-US"/>
              <a:t>Activator: What Does Cognitive Engagement Mean to You?</a:t>
            </a:r>
            <a:endParaRPr/>
          </a:p>
        </p:txBody>
      </p:sp>
      <p:pic>
        <p:nvPicPr>
          <p:cNvPr id="3" name="Picture 2" descr="Small white light bulbs with one large yellow light bulb drawn on a black surface">
            <a:extLst>
              <a:ext uri="{FF2B5EF4-FFF2-40B4-BE49-F238E27FC236}">
                <a16:creationId xmlns:a16="http://schemas.microsoft.com/office/drawing/2014/main" id="{5FC6991B-ECC7-B3E2-077D-D70D087ACDEF}"/>
              </a:ext>
            </a:extLst>
          </p:cNvPr>
          <p:cNvPicPr>
            <a:picLocks noChangeAspect="1"/>
          </p:cNvPicPr>
          <p:nvPr/>
        </p:nvPicPr>
        <p:blipFill>
          <a:blip r:embed="rId3"/>
          <a:stretch>
            <a:fillRect/>
          </a:stretch>
        </p:blipFill>
        <p:spPr>
          <a:xfrm>
            <a:off x="6829318" y="2137024"/>
            <a:ext cx="4970124" cy="33134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Unpacking Cognitive Engagement</a:t>
            </a:r>
            <a:endParaRPr dirty="0"/>
          </a:p>
        </p:txBody>
      </p:sp>
      <p:sp>
        <p:nvSpPr>
          <p:cNvPr id="411" name="Google Shape;411;p5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graphicFrame>
        <p:nvGraphicFramePr>
          <p:cNvPr id="414" name="Google Shape;410;p53" descr="Unpacking Cognitive Engagement ">
            <a:extLst>
              <a:ext uri="{FF2B5EF4-FFF2-40B4-BE49-F238E27FC236}">
                <a16:creationId xmlns:a16="http://schemas.microsoft.com/office/drawing/2014/main" id="{1AF8FEE0-7AD5-2B7B-FEC2-796A9BDF07DD}"/>
              </a:ext>
            </a:extLst>
          </p:cNvPr>
          <p:cNvGraphicFramePr/>
          <p:nvPr>
            <p:extLst>
              <p:ext uri="{D42A27DB-BD31-4B8C-83A1-F6EECF244321}">
                <p14:modId xmlns:p14="http://schemas.microsoft.com/office/powerpoint/2010/main" val="3494636749"/>
              </p:ext>
            </p:extLst>
          </p:nvPr>
        </p:nvGraphicFramePr>
        <p:xfrm>
          <a:off x="838200" y="1758269"/>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Lightbulb with solid fill">
            <a:extLst>
              <a:ext uri="{FF2B5EF4-FFF2-40B4-BE49-F238E27FC236}">
                <a16:creationId xmlns:a16="http://schemas.microsoft.com/office/drawing/2014/main" id="{6E246B50-9179-2DC7-B142-99FAD66E5B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3429000"/>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4"/>
          <p:cNvSpPr txBox="1">
            <a:spLocks noGrp="1"/>
          </p:cNvSpPr>
          <p:nvPr>
            <p:ph type="title"/>
          </p:nvPr>
        </p:nvSpPr>
        <p:spPr>
          <a:xfrm>
            <a:off x="382300" y="313067"/>
            <a:ext cx="11394000" cy="1017900"/>
          </a:xfrm>
          <a:prstGeom prst="rect">
            <a:avLst/>
          </a:prstGeom>
          <a:solidFill>
            <a:srgbClr val="FFFFFF"/>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Engagement: Dr. Adeyemi Stembridge</a:t>
            </a:r>
            <a:endParaRPr dirty="0"/>
          </a:p>
        </p:txBody>
      </p:sp>
      <p:graphicFrame>
        <p:nvGraphicFramePr>
          <p:cNvPr id="417" name="Google Shape;417;p54"/>
          <p:cNvGraphicFramePr/>
          <p:nvPr>
            <p:extLst>
              <p:ext uri="{D42A27DB-BD31-4B8C-83A1-F6EECF244321}">
                <p14:modId xmlns:p14="http://schemas.microsoft.com/office/powerpoint/2010/main" val="1899250152"/>
              </p:ext>
            </p:extLst>
          </p:nvPr>
        </p:nvGraphicFramePr>
        <p:xfrm>
          <a:off x="456350" y="1330963"/>
          <a:ext cx="11279300" cy="4486557"/>
        </p:xfrm>
        <a:graphic>
          <a:graphicData uri="http://schemas.openxmlformats.org/drawingml/2006/table">
            <a:tbl>
              <a:tblPr firstRow="1">
                <a:noFill/>
                <a:tableStyleId>{3C07AE51-948E-414D-B331-0E71985CA8E9}</a:tableStyleId>
              </a:tblPr>
              <a:tblGrid>
                <a:gridCol w="1604700">
                  <a:extLst>
                    <a:ext uri="{9D8B030D-6E8A-4147-A177-3AD203B41FA5}">
                      <a16:colId xmlns:a16="http://schemas.microsoft.com/office/drawing/2014/main" val="20000"/>
                    </a:ext>
                  </a:extLst>
                </a:gridCol>
                <a:gridCol w="5923150">
                  <a:extLst>
                    <a:ext uri="{9D8B030D-6E8A-4147-A177-3AD203B41FA5}">
                      <a16:colId xmlns:a16="http://schemas.microsoft.com/office/drawing/2014/main" val="20001"/>
                    </a:ext>
                  </a:extLst>
                </a:gridCol>
                <a:gridCol w="3751450">
                  <a:extLst>
                    <a:ext uri="{9D8B030D-6E8A-4147-A177-3AD203B41FA5}">
                      <a16:colId xmlns:a16="http://schemas.microsoft.com/office/drawing/2014/main" val="20002"/>
                    </a:ext>
                  </a:extLst>
                </a:gridCol>
              </a:tblGrid>
              <a:tr h="1321550">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Behavioral engagement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D9E5E2">
                        <a:alpha val="89800"/>
                      </a:srgbClr>
                    </a:solidFill>
                  </a:tcPr>
                </a:tc>
                <a:tc>
                  <a:txBody>
                    <a:bodyPr/>
                    <a:lstStyle/>
                    <a:p>
                      <a:pPr marL="0" lvl="0" indent="0" algn="l" rtl="0">
                        <a:lnSpc>
                          <a:spcPct val="115000"/>
                        </a:lnSpc>
                        <a:spcBef>
                          <a:spcPts val="0"/>
                        </a:spcBef>
                        <a:spcAft>
                          <a:spcPts val="0"/>
                        </a:spcAft>
                        <a:buNone/>
                      </a:pPr>
                      <a:r>
                        <a:rPr lang="en-US" sz="1900">
                          <a:solidFill>
                            <a:schemeClr val="dk1"/>
                          </a:solidFill>
                          <a:latin typeface="Calibri"/>
                          <a:ea typeface="Calibri"/>
                          <a:cs typeface="Calibri"/>
                          <a:sym typeface="Calibri"/>
                        </a:rPr>
                        <a:t>Physical investment of students (attendance, compliance, respectful, positive).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Risk Students Take:</a:t>
                      </a:r>
                      <a:endParaRPr sz="19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May mask authentic expressions of self, may mask actual learning.</a:t>
                      </a:r>
                      <a:endParaRPr sz="1900">
                        <a:solidFill>
                          <a:schemeClr val="dk1"/>
                        </a:solidFill>
                        <a:highlight>
                          <a:srgbClr val="FFFFFF"/>
                        </a:highlight>
                        <a:latin typeface="Calibri"/>
                        <a:ea typeface="Calibri"/>
                        <a:cs typeface="Calibri"/>
                        <a:sym typeface="Calibri"/>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321550">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Emotional engagement</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98BCB3"/>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Emotional investment (interest vs. boredom) sense of belonging.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Risk Students Take:</a:t>
                      </a:r>
                      <a:endParaRPr sz="19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Disappointment if outcomes or achievement don't match and become demoralized.</a:t>
                      </a:r>
                      <a:endParaRPr sz="1900">
                        <a:solidFill>
                          <a:schemeClr val="dk1"/>
                        </a:solidFill>
                        <a:highlight>
                          <a:srgbClr val="FFFFFF"/>
                        </a:highlight>
                        <a:latin typeface="Calibri"/>
                        <a:ea typeface="Calibri"/>
                        <a:cs typeface="Calibri"/>
                        <a:sym typeface="Calibri"/>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08725">
                <a:tc>
                  <a:txBody>
                    <a:bodyPr/>
                    <a:lstStyle/>
                    <a:p>
                      <a:pPr marL="0" lvl="0" indent="0" algn="l" rtl="0">
                        <a:lnSpc>
                          <a:spcPct val="115000"/>
                        </a:lnSpc>
                        <a:spcBef>
                          <a:spcPts val="0"/>
                        </a:spcBef>
                        <a:spcAft>
                          <a:spcPts val="0"/>
                        </a:spcAft>
                        <a:buClr>
                          <a:schemeClr val="dk1"/>
                        </a:buClr>
                        <a:buSzPts val="1500"/>
                        <a:buFont typeface="Arial"/>
                        <a:buNone/>
                      </a:pPr>
                      <a:r>
                        <a:rPr lang="en-US" sz="1900" dirty="0">
                          <a:solidFill>
                            <a:schemeClr val="bg2"/>
                          </a:solidFill>
                          <a:latin typeface="Calibri"/>
                          <a:ea typeface="Calibri"/>
                          <a:cs typeface="Calibri"/>
                          <a:sym typeface="Calibri"/>
                        </a:rPr>
                        <a:t>Cognitive engagement </a:t>
                      </a:r>
                      <a:endParaRPr sz="2100" dirty="0">
                        <a:solidFill>
                          <a:schemeClr val="bg2"/>
                        </a:solidFill>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2"/>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Intellectual investments (metacognition of their own learning, goal setting).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dirty="0">
                          <a:solidFill>
                            <a:schemeClr val="dk1"/>
                          </a:solidFill>
                          <a:highlight>
                            <a:srgbClr val="FFFFFF"/>
                          </a:highlight>
                          <a:latin typeface="Calibri"/>
                          <a:ea typeface="Calibri"/>
                          <a:cs typeface="Calibri"/>
                          <a:sym typeface="Calibri"/>
                        </a:rPr>
                        <a:t>Risk Students Take:</a:t>
                      </a:r>
                      <a:endParaRPr sz="19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en-US" sz="1900" dirty="0">
                          <a:solidFill>
                            <a:schemeClr val="dk1"/>
                          </a:solidFill>
                          <a:highlight>
                            <a:srgbClr val="FFFFFF"/>
                          </a:highlight>
                          <a:latin typeface="Calibri"/>
                          <a:ea typeface="Calibri"/>
                          <a:cs typeface="Calibri"/>
                          <a:sym typeface="Calibri"/>
                        </a:rPr>
                        <a:t>Revealing their own vulnerability in what they don't know yet.</a:t>
                      </a:r>
                      <a:endParaRPr sz="2100" dirty="0">
                        <a:solidFill>
                          <a:schemeClr val="dk1"/>
                        </a:solidFill>
                      </a:endParaRPr>
                    </a:p>
                    <a:p>
                      <a:pPr marL="0" lvl="0" indent="0" algn="l" rtl="0">
                        <a:lnSpc>
                          <a:spcPct val="115000"/>
                        </a:lnSpc>
                        <a:spcBef>
                          <a:spcPts val="0"/>
                        </a:spcBef>
                        <a:spcAft>
                          <a:spcPts val="0"/>
                        </a:spcAft>
                        <a:buNone/>
                      </a:pPr>
                      <a:endParaRPr sz="1900" dirty="0">
                        <a:solidFill>
                          <a:schemeClr val="dk1"/>
                        </a:solidFill>
                        <a:highlight>
                          <a:srgbClr val="FFFFFF"/>
                        </a:highlight>
                        <a:latin typeface="Calibri"/>
                        <a:ea typeface="Calibri"/>
                        <a:cs typeface="Calibri"/>
                        <a:sym typeface="Calibri"/>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418" name="Google Shape;418;p54"/>
          <p:cNvSpPr txBox="1"/>
          <p:nvPr/>
        </p:nvSpPr>
        <p:spPr>
          <a:xfrm>
            <a:off x="382300" y="5881400"/>
            <a:ext cx="113940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What does this feel like for students if they are taking learning risks and what do teachers need to do to build the relationship so that the risk is a safe risk to take?</a:t>
            </a:r>
            <a:endParaRPr sz="1800" i="1" dirty="0">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5"/>
          <p:cNvSpPr txBox="1">
            <a:spLocks noGrp="1"/>
          </p:cNvSpPr>
          <p:nvPr>
            <p:ph type="title"/>
          </p:nvPr>
        </p:nvSpPr>
        <p:spPr>
          <a:xfrm>
            <a:off x="334766" y="15437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Cognitive Engagement  </a:t>
            </a:r>
            <a:endParaRPr dirty="0"/>
          </a:p>
        </p:txBody>
      </p:sp>
      <p:sp>
        <p:nvSpPr>
          <p:cNvPr id="425" name="Google Shape;425;p55"/>
          <p:cNvSpPr txBox="1">
            <a:spLocks noGrp="1"/>
          </p:cNvSpPr>
          <p:nvPr>
            <p:ph type="body" idx="1"/>
          </p:nvPr>
        </p:nvSpPr>
        <p:spPr>
          <a:xfrm>
            <a:off x="334765" y="1307000"/>
            <a:ext cx="11614079" cy="4515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900" dirty="0">
                <a:highlight>
                  <a:srgbClr val="FFFFFF"/>
                </a:highlight>
                <a:latin typeface="+mn-lt"/>
              </a:rPr>
              <a:t>“It is important to note that effort is involved in both behavioral and cognitive definitions of engagement: “In this sense, </a:t>
            </a:r>
            <a:r>
              <a:rPr lang="en-US" sz="1900" b="1" dirty="0">
                <a:highlight>
                  <a:srgbClr val="FFFFFF"/>
                </a:highlight>
                <a:latin typeface="+mn-lt"/>
              </a:rPr>
              <a:t>cognitive engagement refers to the quality of students' engagement whereas sheer effort refers to the quantity of their engagement in the class</a:t>
            </a:r>
            <a:r>
              <a:rPr lang="en-US" sz="1900" dirty="0">
                <a:highlight>
                  <a:srgbClr val="FFFFFF"/>
                </a:highlight>
                <a:latin typeface="+mn-lt"/>
              </a:rPr>
              <a:t>” (</a:t>
            </a:r>
            <a:r>
              <a:rPr lang="en-US" sz="1900" dirty="0" err="1">
                <a:highlight>
                  <a:srgbClr val="FFFFFF"/>
                </a:highlight>
                <a:latin typeface="+mn-lt"/>
              </a:rPr>
              <a:t>Pintrich</a:t>
            </a:r>
            <a:r>
              <a:rPr lang="en-US" sz="1900" dirty="0">
                <a:highlight>
                  <a:srgbClr val="FFFFFF"/>
                </a:highlight>
                <a:latin typeface="+mn-lt"/>
              </a:rPr>
              <a:t>, 2003, p. 105).</a:t>
            </a:r>
            <a:endParaRPr sz="1900" dirty="0">
              <a:highlight>
                <a:srgbClr val="FFFFFF"/>
              </a:highlight>
              <a:latin typeface="+mn-lt"/>
            </a:endParaRPr>
          </a:p>
          <a:p>
            <a:pPr marL="0" lvl="0" indent="0" algn="l" rtl="0">
              <a:spcBef>
                <a:spcPts val="1000"/>
              </a:spcBef>
              <a:spcAft>
                <a:spcPts val="0"/>
              </a:spcAft>
              <a:buNone/>
            </a:pPr>
            <a:endParaRPr sz="1200" dirty="0">
              <a:highlight>
                <a:srgbClr val="FFFFFF"/>
              </a:highlight>
              <a:latin typeface="+mn-lt"/>
            </a:endParaRPr>
          </a:p>
          <a:p>
            <a:pPr marL="0" lvl="0" indent="0" algn="l" rtl="0">
              <a:spcBef>
                <a:spcPts val="1000"/>
              </a:spcBef>
              <a:spcAft>
                <a:spcPts val="0"/>
              </a:spcAft>
              <a:buNone/>
            </a:pPr>
            <a:r>
              <a:rPr lang="en-US" sz="1900" dirty="0">
                <a:highlight>
                  <a:srgbClr val="FFFFFF"/>
                </a:highlight>
                <a:latin typeface="+mn-lt"/>
              </a:rPr>
              <a:t>“Cognitive engagement is defined as </a:t>
            </a:r>
            <a:r>
              <a:rPr lang="en-US" sz="1900" b="1" dirty="0">
                <a:highlight>
                  <a:srgbClr val="FFFFFF"/>
                </a:highlight>
                <a:latin typeface="+mn-lt"/>
              </a:rPr>
              <a:t>the extent to which students' are willing and able to take on the learning task at hand</a:t>
            </a:r>
            <a:r>
              <a:rPr lang="en-US" sz="1900" dirty="0">
                <a:highlight>
                  <a:srgbClr val="FFFFFF"/>
                </a:highlight>
                <a:latin typeface="+mn-lt"/>
              </a:rPr>
              <a:t>. This includes the amount of effort students are willing to invest in working on the task (</a:t>
            </a:r>
            <a:r>
              <a:rPr lang="en-US" sz="1900" dirty="0" err="1">
                <a:highlight>
                  <a:srgbClr val="FFFFFF"/>
                </a:highlight>
                <a:latin typeface="+mn-lt"/>
              </a:rPr>
              <a:t>Corno</a:t>
            </a:r>
            <a:r>
              <a:rPr lang="en-US" sz="1900" dirty="0">
                <a:highlight>
                  <a:srgbClr val="FFFFFF"/>
                </a:highlight>
                <a:latin typeface="+mn-lt"/>
              </a:rPr>
              <a:t> and </a:t>
            </a:r>
            <a:r>
              <a:rPr lang="en-US" sz="1900" dirty="0" err="1">
                <a:highlight>
                  <a:srgbClr val="FFFFFF"/>
                </a:highlight>
                <a:latin typeface="+mn-lt"/>
              </a:rPr>
              <a:t>Mandinach</a:t>
            </a:r>
            <a:r>
              <a:rPr lang="en-US" sz="1900" dirty="0">
                <a:highlight>
                  <a:srgbClr val="FFFFFF"/>
                </a:highlight>
                <a:latin typeface="+mn-lt"/>
              </a:rPr>
              <a:t> 1983), and how long they persist “(Richardson and Newby 2006; Walker et al. 2006).</a:t>
            </a:r>
            <a:endParaRPr sz="1900" dirty="0">
              <a:highlight>
                <a:srgbClr val="FFFFFF"/>
              </a:highlight>
              <a:latin typeface="+mn-lt"/>
            </a:endParaRPr>
          </a:p>
          <a:p>
            <a:pPr marL="0" lvl="0" indent="0" algn="l" rtl="0">
              <a:spcBef>
                <a:spcPts val="1000"/>
              </a:spcBef>
              <a:spcAft>
                <a:spcPts val="0"/>
              </a:spcAft>
              <a:buNone/>
            </a:pPr>
            <a:endParaRPr sz="1200" dirty="0">
              <a:solidFill>
                <a:srgbClr val="FF0000"/>
              </a:solidFill>
              <a:highlight>
                <a:srgbClr val="FFFFFF"/>
              </a:highlight>
              <a:latin typeface="+mn-lt"/>
            </a:endParaRPr>
          </a:p>
          <a:p>
            <a:pPr marL="0" lvl="0" indent="0" algn="l" rtl="0">
              <a:lnSpc>
                <a:spcPct val="100000"/>
              </a:lnSpc>
              <a:spcBef>
                <a:spcPts val="0"/>
              </a:spcBef>
              <a:spcAft>
                <a:spcPts val="0"/>
              </a:spcAft>
              <a:buNone/>
            </a:pPr>
            <a:r>
              <a:rPr lang="en-US" sz="1900" dirty="0">
                <a:solidFill>
                  <a:srgbClr val="000000"/>
                </a:solidFill>
                <a:latin typeface="+mn-lt"/>
                <a:ea typeface="Calibri"/>
                <a:cs typeface="Calibri"/>
                <a:sym typeface="Calibri"/>
              </a:rPr>
              <a:t>“The design of </a:t>
            </a:r>
            <a:r>
              <a:rPr lang="en-US" sz="1900" b="1" dirty="0">
                <a:solidFill>
                  <a:srgbClr val="000000"/>
                </a:solidFill>
                <a:latin typeface="+mn-lt"/>
                <a:ea typeface="Calibri"/>
                <a:cs typeface="Calibri"/>
                <a:sym typeface="Calibri"/>
              </a:rPr>
              <a:t>highly engaging learning experiences requires a keen sense of context because human beings are a highly social species and interpersonal and cultural contexts matter.” (Stembridge, Pg. 71) </a:t>
            </a:r>
            <a:endParaRPr sz="1900" b="1" dirty="0">
              <a:solidFill>
                <a:srgbClr val="000000"/>
              </a:solidFill>
              <a:latin typeface="+mn-lt"/>
              <a:ea typeface="Calibri"/>
              <a:cs typeface="Calibri"/>
              <a:sym typeface="Calibri"/>
            </a:endParaRPr>
          </a:p>
          <a:p>
            <a:pPr marL="0" lvl="0" indent="0" algn="l" rtl="0">
              <a:lnSpc>
                <a:spcPct val="100000"/>
              </a:lnSpc>
              <a:spcBef>
                <a:spcPts val="0"/>
              </a:spcBef>
              <a:spcAft>
                <a:spcPts val="0"/>
              </a:spcAft>
              <a:buNone/>
            </a:pPr>
            <a:endParaRPr sz="1200" b="1" i="1" dirty="0">
              <a:solidFill>
                <a:srgbClr val="000000"/>
              </a:solidFill>
              <a:latin typeface="+mn-lt"/>
              <a:ea typeface="Calibri"/>
              <a:cs typeface="Calibri"/>
              <a:sym typeface="Calibri"/>
            </a:endParaRPr>
          </a:p>
          <a:p>
            <a:pPr marL="0" lvl="0" indent="0" algn="l" rtl="0">
              <a:lnSpc>
                <a:spcPct val="100000"/>
              </a:lnSpc>
              <a:spcBef>
                <a:spcPts val="0"/>
              </a:spcBef>
              <a:spcAft>
                <a:spcPts val="0"/>
              </a:spcAft>
              <a:buNone/>
            </a:pPr>
            <a:r>
              <a:rPr lang="en-US" sz="1900" i="1" dirty="0">
                <a:solidFill>
                  <a:srgbClr val="000000"/>
                </a:solidFill>
                <a:latin typeface="+mn-lt"/>
                <a:ea typeface="Calibri"/>
                <a:cs typeface="Calibri"/>
                <a:sym typeface="Calibri"/>
              </a:rPr>
              <a:t>“</a:t>
            </a:r>
            <a:r>
              <a:rPr lang="en-US" sz="1900" i="1" dirty="0">
                <a:latin typeface="+mn-lt"/>
              </a:rPr>
              <a:t>The richest and most dynamic learning experiences happen when the focus of instruction is on </a:t>
            </a:r>
            <a:r>
              <a:rPr lang="en-US" sz="1900" b="1" i="1" dirty="0">
                <a:latin typeface="+mn-lt"/>
              </a:rPr>
              <a:t>facilitating students’ thinking at the level of conceptual understanding</a:t>
            </a:r>
            <a:r>
              <a:rPr lang="en-US" sz="1900" i="1" dirty="0">
                <a:latin typeface="+mn-lt"/>
              </a:rPr>
              <a:t> because only then can they find the most </a:t>
            </a:r>
            <a:r>
              <a:rPr lang="en-US" sz="1900" b="1" i="1" dirty="0">
                <a:latin typeface="+mn-lt"/>
              </a:rPr>
              <a:t>authentic experience</a:t>
            </a:r>
            <a:r>
              <a:rPr lang="en-US" sz="1900" i="1" dirty="0">
                <a:latin typeface="+mn-lt"/>
              </a:rPr>
              <a:t> of cognitive agency.”</a:t>
            </a:r>
            <a:r>
              <a:rPr lang="en-US" sz="1900" dirty="0">
                <a:latin typeface="+mn-lt"/>
              </a:rPr>
              <a:t> (Stembridge, Pg 124)</a:t>
            </a:r>
            <a:endParaRPr sz="1900" dirty="0">
              <a:latin typeface="+mn-lt"/>
            </a:endParaRPr>
          </a:p>
          <a:p>
            <a:pPr marL="0" lvl="0" indent="0" algn="l" rtl="0">
              <a:lnSpc>
                <a:spcPct val="100000"/>
              </a:lnSpc>
              <a:spcBef>
                <a:spcPts val="0"/>
              </a:spcBef>
              <a:spcAft>
                <a:spcPts val="0"/>
              </a:spcAft>
              <a:buNone/>
            </a:pPr>
            <a:endParaRPr sz="1900" b="1" dirty="0">
              <a:solidFill>
                <a:srgbClr val="000000"/>
              </a:solidFill>
              <a:latin typeface="Calibri"/>
              <a:ea typeface="Calibri"/>
              <a:cs typeface="Calibri"/>
              <a:sym typeface="Calibri"/>
            </a:endParaRPr>
          </a:p>
          <a:p>
            <a:pPr marL="0" lvl="0" indent="0" algn="l" rtl="0">
              <a:spcBef>
                <a:spcPts val="1000"/>
              </a:spcBef>
              <a:spcAft>
                <a:spcPts val="0"/>
              </a:spcAft>
              <a:buNone/>
            </a:pPr>
            <a:endParaRPr sz="1900" dirty="0">
              <a:solidFill>
                <a:srgbClr val="FF0000"/>
              </a:solidFill>
              <a:highlight>
                <a:srgbClr val="FFFFFF"/>
              </a:highlight>
            </a:endParaRPr>
          </a:p>
          <a:p>
            <a:pPr marL="0" lvl="0" indent="0" algn="l" rtl="0">
              <a:spcBef>
                <a:spcPts val="1000"/>
              </a:spcBef>
              <a:spcAft>
                <a:spcPts val="0"/>
              </a:spcAft>
              <a:buNone/>
            </a:pPr>
            <a:endParaRPr sz="2400" dirty="0"/>
          </a:p>
        </p:txBody>
      </p:sp>
      <p:sp>
        <p:nvSpPr>
          <p:cNvPr id="426" name="Google Shape;426;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pic>
        <p:nvPicPr>
          <p:cNvPr id="427" name="Google Shape;427;p55" descr="Compliance does not equal engagement"/>
          <p:cNvPicPr preferRelativeResize="0"/>
          <p:nvPr/>
        </p:nvPicPr>
        <p:blipFill>
          <a:blip r:embed="rId3">
            <a:alphaModFix/>
          </a:blip>
          <a:stretch>
            <a:fillRect/>
          </a:stretch>
        </p:blipFill>
        <p:spPr>
          <a:xfrm>
            <a:off x="8175988" y="230675"/>
            <a:ext cx="2066925" cy="1076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9</a:t>
            </a:fld>
            <a:endParaRPr sz="1600">
              <a:solidFill>
                <a:srgbClr val="40403D"/>
              </a:solidFill>
            </a:endParaRPr>
          </a:p>
        </p:txBody>
      </p:sp>
      <p:sp>
        <p:nvSpPr>
          <p:cNvPr id="434" name="Google Shape;434;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Deeper Learning</a:t>
            </a:r>
            <a:endParaRPr/>
          </a:p>
        </p:txBody>
      </p:sp>
      <p:pic>
        <p:nvPicPr>
          <p:cNvPr id="435" name="Google Shape;435;p56" descr="How can educators create a learning community that helps students develop the higher-order thinking skills essential for solving problems and promoting justice in the world around them? Hear from 2019 NAIS People of Color Conference speaker Pedro Noguera." title="Pedro Noguera: Deeper Learning">
            <a:hlinkClick r:id="rId3"/>
          </p:cNvPr>
          <p:cNvPicPr preferRelativeResize="0"/>
          <p:nvPr/>
        </p:nvPicPr>
        <p:blipFill>
          <a:blip r:embed="rId4">
            <a:alphaModFix/>
          </a:blip>
          <a:stretch>
            <a:fillRect/>
          </a:stretch>
        </p:blipFill>
        <p:spPr>
          <a:xfrm>
            <a:off x="2201775" y="1714500"/>
            <a:ext cx="6641425" cy="416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178662-0F86-4775-B2A0-A6889F0274DB}">
  <ds:schemaRefs>
    <ds:schemaRef ds:uri="http://schemas.microsoft.com/sharepoint/v3/contenttype/forms"/>
  </ds:schemaRefs>
</ds:datastoreItem>
</file>

<file path=customXml/itemProps2.xml><?xml version="1.0" encoding="utf-8"?>
<ds:datastoreItem xmlns:ds="http://schemas.openxmlformats.org/officeDocument/2006/customXml" ds:itemID="{55719D7C-5211-4C72-8987-1C2C0EAE1181}">
  <ds:schemaRefs>
    <ds:schemaRef ds:uri="http://schemas.microsoft.com/office/2006/metadata/properties"/>
    <ds:schemaRef ds:uri="http://schemas.microsoft.com/office/infopath/2007/PartnerControls"/>
    <ds:schemaRef ds:uri="http://purl.org/dc/dcmitype/"/>
    <ds:schemaRef ds:uri="bf9ae3ca-b481-4d42-bb8b-c12cb787da43"/>
    <ds:schemaRef ds:uri="http://www.w3.org/XML/1998/namespace"/>
    <ds:schemaRef ds:uri="http://schemas.openxmlformats.org/package/2006/metadata/core-properties"/>
    <ds:schemaRef ds:uri="http://schemas.microsoft.com/office/2006/documentManagement/types"/>
    <ds:schemaRef ds:uri="85be8bb1-7551-4f0e-824e-4130dbefed9f"/>
    <ds:schemaRef ds:uri="http://purl.org/dc/terms/"/>
    <ds:schemaRef ds:uri="http://purl.org/dc/elements/1.1/"/>
  </ds:schemaRefs>
</ds:datastoreItem>
</file>

<file path=customXml/itemProps3.xml><?xml version="1.0" encoding="utf-8"?>
<ds:datastoreItem xmlns:ds="http://schemas.openxmlformats.org/officeDocument/2006/customXml" ds:itemID="{8D99AE1A-4FA7-42C8-932D-0E543BA7D3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TotalTime>
  <Words>3290</Words>
  <Application>Microsoft Office PowerPoint</Application>
  <PresentationFormat>Widescreen</PresentationFormat>
  <Paragraphs>313</Paragraphs>
  <Slides>21</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Bookman Old Style</vt:lpstr>
      <vt:lpstr>Calibri</vt:lpstr>
      <vt:lpstr>Noto Sans Symbols</vt:lpstr>
      <vt:lpstr>Quattrocento Sans</vt:lpstr>
      <vt:lpstr>Roboto</vt:lpstr>
      <vt:lpstr>Title Slides</vt:lpstr>
      <vt:lpstr>Content Slides</vt:lpstr>
      <vt:lpstr>Title Slides</vt:lpstr>
      <vt:lpstr>SGG Module 4 –  Cognitive Engagement</vt:lpstr>
      <vt:lpstr>SGG Concept Map</vt:lpstr>
      <vt:lpstr>Facilitator Outline </vt:lpstr>
      <vt:lpstr>Learning Targets</vt:lpstr>
      <vt:lpstr>Activator: What Does Cognitive Engagement Mean to You?</vt:lpstr>
      <vt:lpstr>Unpacking Cognitive Engagement</vt:lpstr>
      <vt:lpstr>Engagement: Dr. Adeyemi Stembridge</vt:lpstr>
      <vt:lpstr>Cognitive Engagement  </vt:lpstr>
      <vt:lpstr>Deeper Learning</vt:lpstr>
      <vt:lpstr>Embedding Cognitive Engagement: Rigor -  A Culturally Responsive Education Theme</vt:lpstr>
      <vt:lpstr>Planning with Equity in Mind</vt:lpstr>
      <vt:lpstr>Unpacking Rigor </vt:lpstr>
      <vt:lpstr>Cognitive Rigor Matrices - Karin Hess</vt:lpstr>
      <vt:lpstr>Planning for Equity - Question 3</vt:lpstr>
      <vt:lpstr>Planning for Rigor?</vt:lpstr>
      <vt:lpstr> Connections to your instructional framework</vt:lpstr>
      <vt:lpstr>  Key Considerations: Emotional Engagement  </vt:lpstr>
      <vt:lpstr>Examples of Deeper Learning</vt:lpstr>
      <vt:lpstr>Additional Readings and Resources</vt:lpstr>
      <vt:lpstr>Deep Understanding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4 –  Cognitive Engagement</dc:title>
  <dc:creator>Katie Taylor</dc:creator>
  <cp:lastModifiedBy>Taylor Kidder-Morrill</cp:lastModifiedBy>
  <cp:revision>26</cp:revision>
  <dcterms:modified xsi:type="dcterms:W3CDTF">2024-11-15T17:54:52Z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y fmtid="{D5CDD505-2E9C-101B-9397-08002B2CF9AE}" pid="3" name="MSIP_Label_9145f431-4c8c-42c6-a5a5-ba6d3bdea585_Enabled">
    <vt:lpwstr>true</vt:lpwstr>
  </property>
  <property fmtid="{D5CDD505-2E9C-101B-9397-08002B2CF9AE}" pid="4" name="MSIP_Label_9145f431-4c8c-42c6-a5a5-ba6d3bdea585_SetDate">
    <vt:lpwstr>2024-11-15T17:54:52Z</vt:lpwstr>
  </property>
  <property fmtid="{D5CDD505-2E9C-101B-9397-08002B2CF9AE}" pid="5" name="MSIP_Label_9145f431-4c8c-42c6-a5a5-ba6d3bdea585_Method">
    <vt:lpwstr>Standard</vt:lpwstr>
  </property>
  <property fmtid="{D5CDD505-2E9C-101B-9397-08002B2CF9AE}" pid="6" name="MSIP_Label_9145f431-4c8c-42c6-a5a5-ba6d3bdea585_Name">
    <vt:lpwstr>defa4170-0d19-0005-0004-bc88714345d2</vt:lpwstr>
  </property>
  <property fmtid="{D5CDD505-2E9C-101B-9397-08002B2CF9AE}" pid="7" name="MSIP_Label_9145f431-4c8c-42c6-a5a5-ba6d3bdea585_SiteId">
    <vt:lpwstr>b2fe5ccf-10a5-46fe-ae45-a0267412af7a</vt:lpwstr>
  </property>
  <property fmtid="{D5CDD505-2E9C-101B-9397-08002B2CF9AE}" pid="8" name="MSIP_Label_9145f431-4c8c-42c6-a5a5-ba6d3bdea585_ActionId">
    <vt:lpwstr>a24db0c8-2209-4c8e-811c-b8addce7c249</vt:lpwstr>
  </property>
  <property fmtid="{D5CDD505-2E9C-101B-9397-08002B2CF9AE}" pid="9" name="MSIP_Label_9145f431-4c8c-42c6-a5a5-ba6d3bdea585_ContentBits">
    <vt:lpwstr>0</vt:lpwstr>
  </property>
</Properties>
</file>